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31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6" autoAdjust="0"/>
    <p:restoredTop sz="94660"/>
  </p:normalViewPr>
  <p:slideViewPr>
    <p:cSldViewPr>
      <p:cViewPr varScale="1">
        <p:scale>
          <a:sx n="67" d="100"/>
          <a:sy n="67" d="100"/>
        </p:scale>
        <p:origin x="125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1828252C-D9FD-4CFD-8ECF-29F402B17A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96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0CDBA0B6-9718-4849-A300-85B428977D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5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443BAF-6FDD-4A2C-B589-1952C9A6D51F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37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EE64B8-9E0E-487A-BFDF-28434D95C43D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4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A0C7F4-EB3A-4FD2-83BE-F43B6AA2578F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79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FA2B6B-80F7-4EBE-B201-6B217E5DAFCB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92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77397C-2281-4983-A49E-924508A11D24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39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BC41E8-30E1-43AA-A145-D45FB326F6FE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02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93B780-1AC7-4EE1-BFCF-6B380B9CE591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46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C4054470-B7BE-4B99-991B-BBAE340F70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294E86D1-B793-408B-BFB0-EF6F415E1D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C3C85-431F-4A4B-9ABC-5D3759EF6C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BCE705-E3F0-4CFE-A704-E91F9F141E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A36A7-A5C7-49DA-B734-372EFDCC60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94E86D1-B793-408B-BFB0-EF6F415E1D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14" descr="header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f.ac.uk/Dave/C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watch?v=xLoL7tlJYws" TargetMode="External"/><Relationship Id="rId5" Type="http://schemas.openxmlformats.org/officeDocument/2006/relationships/hyperlink" Target="http://www.unf.edu/~broggio/cop2221/2221pseu.htm" TargetMode="External"/><Relationship Id="rId4" Type="http://schemas.openxmlformats.org/officeDocument/2006/relationships/hyperlink" Target="http://www.physics.drexel.edu/courses/Comp_Phys/General/C_basic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27127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 smtClean="0"/>
              <a:t>Algorithm &amp; Programming 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89844" y="1628800"/>
            <a:ext cx="8786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: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201</a:t>
            </a: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9</a:t>
            </a:r>
            <a:endParaRPr lang="en-US" sz="2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C9ED3D-E1FD-4E7C-83FE-5CB45557B1CC}" type="slidenum">
              <a:rPr lang="en-US"/>
              <a:pPr/>
              <a:t>10</a:t>
            </a:fld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267" name="Text Box 46"/>
          <p:cNvSpPr txBox="1">
            <a:spLocks noChangeArrowheads="1"/>
          </p:cNvSpPr>
          <p:nvPr/>
        </p:nvSpPr>
        <p:spPr bwMode="auto">
          <a:xfrm>
            <a:off x="25908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11268" name="Text Box 45"/>
          <p:cNvSpPr txBox="1">
            <a:spLocks noChangeArrowheads="1"/>
          </p:cNvSpPr>
          <p:nvPr/>
        </p:nvSpPr>
        <p:spPr bwMode="auto">
          <a:xfrm>
            <a:off x="7620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11269" name="Text Box 47"/>
          <p:cNvSpPr txBox="1">
            <a:spLocks noChangeArrowheads="1"/>
          </p:cNvSpPr>
          <p:nvPr/>
        </p:nvSpPr>
        <p:spPr bwMode="auto">
          <a:xfrm>
            <a:off x="4495800" y="1193800"/>
            <a:ext cx="1439863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11270" name="Text Box 48"/>
          <p:cNvSpPr txBox="1">
            <a:spLocks noChangeArrowheads="1"/>
          </p:cNvSpPr>
          <p:nvPr/>
        </p:nvSpPr>
        <p:spPr bwMode="auto">
          <a:xfrm>
            <a:off x="6858000" y="1270000"/>
            <a:ext cx="1828800" cy="3079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11271" name="Text Box 49"/>
          <p:cNvSpPr txBox="1">
            <a:spLocks noChangeArrowheads="1"/>
          </p:cNvSpPr>
          <p:nvPr/>
        </p:nvSpPr>
        <p:spPr bwMode="auto">
          <a:xfrm>
            <a:off x="6858000" y="18796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11272" name="AutoShape 50"/>
          <p:cNvSpPr>
            <a:spLocks noChangeArrowheads="1"/>
          </p:cNvSpPr>
          <p:nvPr/>
        </p:nvSpPr>
        <p:spPr bwMode="auto">
          <a:xfrm>
            <a:off x="6934200" y="2522538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11273" name="Text Box 51"/>
          <p:cNvSpPr txBox="1">
            <a:spLocks noChangeArrowheads="1"/>
          </p:cNvSpPr>
          <p:nvPr/>
        </p:nvSpPr>
        <p:spPr bwMode="auto">
          <a:xfrm>
            <a:off x="6858000" y="3403600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11274" name="AutoShape 52"/>
          <p:cNvSpPr>
            <a:spLocks noChangeArrowheads="1"/>
          </p:cNvSpPr>
          <p:nvPr/>
        </p:nvSpPr>
        <p:spPr bwMode="auto">
          <a:xfrm>
            <a:off x="6934200" y="4241800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11275" name="Text Box 53"/>
          <p:cNvSpPr txBox="1">
            <a:spLocks noChangeArrowheads="1"/>
          </p:cNvSpPr>
          <p:nvPr/>
        </p:nvSpPr>
        <p:spPr bwMode="auto">
          <a:xfrm>
            <a:off x="6858000" y="5156200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11276" name="AutoShape 54"/>
          <p:cNvSpPr>
            <a:spLocks noChangeArrowheads="1"/>
          </p:cNvSpPr>
          <p:nvPr/>
        </p:nvSpPr>
        <p:spPr bwMode="auto">
          <a:xfrm>
            <a:off x="22860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77" name="AutoShape 55"/>
          <p:cNvSpPr>
            <a:spLocks noChangeArrowheads="1"/>
          </p:cNvSpPr>
          <p:nvPr/>
        </p:nvSpPr>
        <p:spPr bwMode="auto">
          <a:xfrm>
            <a:off x="41148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78" name="AutoShape 56"/>
          <p:cNvSpPr>
            <a:spLocks noChangeArrowheads="1"/>
          </p:cNvSpPr>
          <p:nvPr/>
        </p:nvSpPr>
        <p:spPr bwMode="auto">
          <a:xfrm>
            <a:off x="7620000" y="1651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79" name="AutoShape 57"/>
          <p:cNvSpPr>
            <a:spLocks noChangeArrowheads="1"/>
          </p:cNvSpPr>
          <p:nvPr/>
        </p:nvSpPr>
        <p:spPr bwMode="auto">
          <a:xfrm>
            <a:off x="7620000" y="2260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80" name="AutoShape 58"/>
          <p:cNvSpPr>
            <a:spLocks noChangeArrowheads="1"/>
          </p:cNvSpPr>
          <p:nvPr/>
        </p:nvSpPr>
        <p:spPr bwMode="auto">
          <a:xfrm>
            <a:off x="7620000" y="317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81" name="AutoShape 59"/>
          <p:cNvSpPr>
            <a:spLocks noChangeArrowheads="1"/>
          </p:cNvSpPr>
          <p:nvPr/>
        </p:nvSpPr>
        <p:spPr bwMode="auto">
          <a:xfrm>
            <a:off x="7620000" y="4013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82" name="AutoShape 60"/>
          <p:cNvSpPr>
            <a:spLocks noChangeArrowheads="1"/>
          </p:cNvSpPr>
          <p:nvPr/>
        </p:nvSpPr>
        <p:spPr bwMode="auto">
          <a:xfrm>
            <a:off x="7620000" y="4927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83" name="AutoShape 61"/>
          <p:cNvSpPr>
            <a:spLocks noChangeArrowheads="1"/>
          </p:cNvSpPr>
          <p:nvPr/>
        </p:nvSpPr>
        <p:spPr bwMode="auto">
          <a:xfrm>
            <a:off x="6019800" y="1346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pic>
        <p:nvPicPr>
          <p:cNvPr id="11286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9763"/>
            <a:ext cx="535305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87" name="Line 24"/>
          <p:cNvSpPr>
            <a:spLocks noChangeShapeType="1"/>
          </p:cNvSpPr>
          <p:nvPr/>
        </p:nvSpPr>
        <p:spPr bwMode="auto">
          <a:xfrm flipH="1">
            <a:off x="4114800" y="1600200"/>
            <a:ext cx="274320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23F731-6596-492F-A38E-157D32B1D06C}" type="slidenum">
              <a:rPr lang="en-US"/>
              <a:pPr/>
              <a:t>11</a:t>
            </a:fld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291" name="Text Box 46"/>
          <p:cNvSpPr txBox="1">
            <a:spLocks noChangeArrowheads="1"/>
          </p:cNvSpPr>
          <p:nvPr/>
        </p:nvSpPr>
        <p:spPr bwMode="auto">
          <a:xfrm>
            <a:off x="25908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12292" name="Text Box 45"/>
          <p:cNvSpPr txBox="1">
            <a:spLocks noChangeArrowheads="1"/>
          </p:cNvSpPr>
          <p:nvPr/>
        </p:nvSpPr>
        <p:spPr bwMode="auto">
          <a:xfrm>
            <a:off x="7620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12293" name="Text Box 47"/>
          <p:cNvSpPr txBox="1">
            <a:spLocks noChangeArrowheads="1"/>
          </p:cNvSpPr>
          <p:nvPr/>
        </p:nvSpPr>
        <p:spPr bwMode="auto">
          <a:xfrm>
            <a:off x="4495800" y="1193800"/>
            <a:ext cx="1439863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12294" name="Text Box 48"/>
          <p:cNvSpPr txBox="1">
            <a:spLocks noChangeArrowheads="1"/>
          </p:cNvSpPr>
          <p:nvPr/>
        </p:nvSpPr>
        <p:spPr bwMode="auto">
          <a:xfrm>
            <a:off x="6858000" y="12700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12295" name="Text Box 49"/>
          <p:cNvSpPr txBox="1">
            <a:spLocks noChangeArrowheads="1"/>
          </p:cNvSpPr>
          <p:nvPr/>
        </p:nvSpPr>
        <p:spPr bwMode="auto">
          <a:xfrm>
            <a:off x="6858000" y="1879600"/>
            <a:ext cx="1828800" cy="3079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12296" name="AutoShape 50"/>
          <p:cNvSpPr>
            <a:spLocks noChangeArrowheads="1"/>
          </p:cNvSpPr>
          <p:nvPr/>
        </p:nvSpPr>
        <p:spPr bwMode="auto">
          <a:xfrm>
            <a:off x="6934200" y="2522538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12297" name="Text Box 51"/>
          <p:cNvSpPr txBox="1">
            <a:spLocks noChangeArrowheads="1"/>
          </p:cNvSpPr>
          <p:nvPr/>
        </p:nvSpPr>
        <p:spPr bwMode="auto">
          <a:xfrm>
            <a:off x="6858000" y="3403600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12298" name="AutoShape 52"/>
          <p:cNvSpPr>
            <a:spLocks noChangeArrowheads="1"/>
          </p:cNvSpPr>
          <p:nvPr/>
        </p:nvSpPr>
        <p:spPr bwMode="auto">
          <a:xfrm>
            <a:off x="6934200" y="4241800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12299" name="Text Box 53"/>
          <p:cNvSpPr txBox="1">
            <a:spLocks noChangeArrowheads="1"/>
          </p:cNvSpPr>
          <p:nvPr/>
        </p:nvSpPr>
        <p:spPr bwMode="auto">
          <a:xfrm>
            <a:off x="6858000" y="5156200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12300" name="AutoShape 54"/>
          <p:cNvSpPr>
            <a:spLocks noChangeArrowheads="1"/>
          </p:cNvSpPr>
          <p:nvPr/>
        </p:nvSpPr>
        <p:spPr bwMode="auto">
          <a:xfrm>
            <a:off x="22860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301" name="AutoShape 55"/>
          <p:cNvSpPr>
            <a:spLocks noChangeArrowheads="1"/>
          </p:cNvSpPr>
          <p:nvPr/>
        </p:nvSpPr>
        <p:spPr bwMode="auto">
          <a:xfrm>
            <a:off x="41148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302" name="AutoShape 56"/>
          <p:cNvSpPr>
            <a:spLocks noChangeArrowheads="1"/>
          </p:cNvSpPr>
          <p:nvPr/>
        </p:nvSpPr>
        <p:spPr bwMode="auto">
          <a:xfrm>
            <a:off x="7620000" y="1651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303" name="AutoShape 57"/>
          <p:cNvSpPr>
            <a:spLocks noChangeArrowheads="1"/>
          </p:cNvSpPr>
          <p:nvPr/>
        </p:nvSpPr>
        <p:spPr bwMode="auto">
          <a:xfrm>
            <a:off x="7620000" y="2260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304" name="AutoShape 58"/>
          <p:cNvSpPr>
            <a:spLocks noChangeArrowheads="1"/>
          </p:cNvSpPr>
          <p:nvPr/>
        </p:nvSpPr>
        <p:spPr bwMode="auto">
          <a:xfrm>
            <a:off x="7620000" y="317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305" name="AutoShape 59"/>
          <p:cNvSpPr>
            <a:spLocks noChangeArrowheads="1"/>
          </p:cNvSpPr>
          <p:nvPr/>
        </p:nvSpPr>
        <p:spPr bwMode="auto">
          <a:xfrm>
            <a:off x="7620000" y="4013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306" name="AutoShape 60"/>
          <p:cNvSpPr>
            <a:spLocks noChangeArrowheads="1"/>
          </p:cNvSpPr>
          <p:nvPr/>
        </p:nvSpPr>
        <p:spPr bwMode="auto">
          <a:xfrm>
            <a:off x="7620000" y="4927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307" name="AutoShape 61"/>
          <p:cNvSpPr>
            <a:spLocks noChangeArrowheads="1"/>
          </p:cNvSpPr>
          <p:nvPr/>
        </p:nvSpPr>
        <p:spPr bwMode="auto">
          <a:xfrm>
            <a:off x="6019800" y="1346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pic>
        <p:nvPicPr>
          <p:cNvPr id="12310" name="Picture 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5337175" cy="432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11" name="Line 24"/>
          <p:cNvSpPr>
            <a:spLocks noChangeShapeType="1"/>
          </p:cNvSpPr>
          <p:nvPr/>
        </p:nvSpPr>
        <p:spPr bwMode="auto">
          <a:xfrm flipH="1">
            <a:off x="3276600" y="2057400"/>
            <a:ext cx="3581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93013C-5DFA-4983-8D7F-2ECF94057129}" type="slidenum">
              <a:rPr lang="en-US"/>
              <a:pPr/>
              <a:t>12</a:t>
            </a:fld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3315" name="Text Box 46"/>
          <p:cNvSpPr txBox="1">
            <a:spLocks noChangeArrowheads="1"/>
          </p:cNvSpPr>
          <p:nvPr/>
        </p:nvSpPr>
        <p:spPr bwMode="auto">
          <a:xfrm>
            <a:off x="25908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13316" name="Text Box 45"/>
          <p:cNvSpPr txBox="1">
            <a:spLocks noChangeArrowheads="1"/>
          </p:cNvSpPr>
          <p:nvPr/>
        </p:nvSpPr>
        <p:spPr bwMode="auto">
          <a:xfrm>
            <a:off x="7620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13317" name="Text Box 47"/>
          <p:cNvSpPr txBox="1">
            <a:spLocks noChangeArrowheads="1"/>
          </p:cNvSpPr>
          <p:nvPr/>
        </p:nvSpPr>
        <p:spPr bwMode="auto">
          <a:xfrm>
            <a:off x="4495800" y="1193800"/>
            <a:ext cx="1439863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13318" name="Text Box 48"/>
          <p:cNvSpPr txBox="1">
            <a:spLocks noChangeArrowheads="1"/>
          </p:cNvSpPr>
          <p:nvPr/>
        </p:nvSpPr>
        <p:spPr bwMode="auto">
          <a:xfrm>
            <a:off x="6858000" y="12700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13319" name="Text Box 49"/>
          <p:cNvSpPr txBox="1">
            <a:spLocks noChangeArrowheads="1"/>
          </p:cNvSpPr>
          <p:nvPr/>
        </p:nvSpPr>
        <p:spPr bwMode="auto">
          <a:xfrm>
            <a:off x="6858000" y="18796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13320" name="AutoShape 50"/>
          <p:cNvSpPr>
            <a:spLocks noChangeArrowheads="1"/>
          </p:cNvSpPr>
          <p:nvPr/>
        </p:nvSpPr>
        <p:spPr bwMode="auto">
          <a:xfrm>
            <a:off x="6934200" y="2522538"/>
            <a:ext cx="1584325" cy="576262"/>
          </a:xfrm>
          <a:prstGeom prst="flowChartDecision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13321" name="Text Box 51"/>
          <p:cNvSpPr txBox="1">
            <a:spLocks noChangeArrowheads="1"/>
          </p:cNvSpPr>
          <p:nvPr/>
        </p:nvSpPr>
        <p:spPr bwMode="auto">
          <a:xfrm>
            <a:off x="6858000" y="3403600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13322" name="AutoShape 52"/>
          <p:cNvSpPr>
            <a:spLocks noChangeArrowheads="1"/>
          </p:cNvSpPr>
          <p:nvPr/>
        </p:nvSpPr>
        <p:spPr bwMode="auto">
          <a:xfrm>
            <a:off x="6934200" y="4241800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13323" name="Text Box 53"/>
          <p:cNvSpPr txBox="1">
            <a:spLocks noChangeArrowheads="1"/>
          </p:cNvSpPr>
          <p:nvPr/>
        </p:nvSpPr>
        <p:spPr bwMode="auto">
          <a:xfrm>
            <a:off x="6858000" y="5156200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13324" name="AutoShape 54"/>
          <p:cNvSpPr>
            <a:spLocks noChangeArrowheads="1"/>
          </p:cNvSpPr>
          <p:nvPr/>
        </p:nvSpPr>
        <p:spPr bwMode="auto">
          <a:xfrm>
            <a:off x="22860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25" name="AutoShape 55"/>
          <p:cNvSpPr>
            <a:spLocks noChangeArrowheads="1"/>
          </p:cNvSpPr>
          <p:nvPr/>
        </p:nvSpPr>
        <p:spPr bwMode="auto">
          <a:xfrm>
            <a:off x="41148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26" name="AutoShape 56"/>
          <p:cNvSpPr>
            <a:spLocks noChangeArrowheads="1"/>
          </p:cNvSpPr>
          <p:nvPr/>
        </p:nvSpPr>
        <p:spPr bwMode="auto">
          <a:xfrm>
            <a:off x="7620000" y="1651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27" name="AutoShape 57"/>
          <p:cNvSpPr>
            <a:spLocks noChangeArrowheads="1"/>
          </p:cNvSpPr>
          <p:nvPr/>
        </p:nvSpPr>
        <p:spPr bwMode="auto">
          <a:xfrm>
            <a:off x="7620000" y="2260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28" name="AutoShape 58"/>
          <p:cNvSpPr>
            <a:spLocks noChangeArrowheads="1"/>
          </p:cNvSpPr>
          <p:nvPr/>
        </p:nvSpPr>
        <p:spPr bwMode="auto">
          <a:xfrm>
            <a:off x="7620000" y="317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29" name="AutoShape 59"/>
          <p:cNvSpPr>
            <a:spLocks noChangeArrowheads="1"/>
          </p:cNvSpPr>
          <p:nvPr/>
        </p:nvSpPr>
        <p:spPr bwMode="auto">
          <a:xfrm>
            <a:off x="7620000" y="4013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30" name="AutoShape 60"/>
          <p:cNvSpPr>
            <a:spLocks noChangeArrowheads="1"/>
          </p:cNvSpPr>
          <p:nvPr/>
        </p:nvSpPr>
        <p:spPr bwMode="auto">
          <a:xfrm>
            <a:off x="7620000" y="4927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31" name="AutoShape 61"/>
          <p:cNvSpPr>
            <a:spLocks noChangeArrowheads="1"/>
          </p:cNvSpPr>
          <p:nvPr/>
        </p:nvSpPr>
        <p:spPr bwMode="auto">
          <a:xfrm>
            <a:off x="6019800" y="1346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pic>
        <p:nvPicPr>
          <p:cNvPr id="13334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05000"/>
            <a:ext cx="6315075" cy="431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35" name="Line 24"/>
          <p:cNvSpPr>
            <a:spLocks noChangeShapeType="1"/>
          </p:cNvSpPr>
          <p:nvPr/>
        </p:nvSpPr>
        <p:spPr bwMode="auto">
          <a:xfrm flipH="1">
            <a:off x="3962400" y="2819400"/>
            <a:ext cx="3048000" cy="3276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E1C9CB-EEE2-4F74-AD25-26BF14CF6A65}" type="slidenum">
              <a:rPr lang="en-US"/>
              <a:pPr/>
              <a:t>13</a:t>
            </a:fld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4710113" cy="489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Line 24"/>
          <p:cNvSpPr>
            <a:spLocks noChangeShapeType="1"/>
          </p:cNvSpPr>
          <p:nvPr/>
        </p:nvSpPr>
        <p:spPr bwMode="auto">
          <a:xfrm flipH="1" flipV="1">
            <a:off x="2819400" y="2438400"/>
            <a:ext cx="38100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4341" name="Text Box 46"/>
          <p:cNvSpPr txBox="1">
            <a:spLocks noChangeArrowheads="1"/>
          </p:cNvSpPr>
          <p:nvPr/>
        </p:nvSpPr>
        <p:spPr bwMode="auto">
          <a:xfrm>
            <a:off x="25908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14342" name="Text Box 45"/>
          <p:cNvSpPr txBox="1">
            <a:spLocks noChangeArrowheads="1"/>
          </p:cNvSpPr>
          <p:nvPr/>
        </p:nvSpPr>
        <p:spPr bwMode="auto">
          <a:xfrm>
            <a:off x="7620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14343" name="Text Box 47"/>
          <p:cNvSpPr txBox="1">
            <a:spLocks noChangeArrowheads="1"/>
          </p:cNvSpPr>
          <p:nvPr/>
        </p:nvSpPr>
        <p:spPr bwMode="auto">
          <a:xfrm>
            <a:off x="4495800" y="1193800"/>
            <a:ext cx="1439863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14344" name="Text Box 48"/>
          <p:cNvSpPr txBox="1">
            <a:spLocks noChangeArrowheads="1"/>
          </p:cNvSpPr>
          <p:nvPr/>
        </p:nvSpPr>
        <p:spPr bwMode="auto">
          <a:xfrm>
            <a:off x="6858000" y="12700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14345" name="Text Box 49"/>
          <p:cNvSpPr txBox="1">
            <a:spLocks noChangeArrowheads="1"/>
          </p:cNvSpPr>
          <p:nvPr/>
        </p:nvSpPr>
        <p:spPr bwMode="auto">
          <a:xfrm>
            <a:off x="6858000" y="18796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14346" name="AutoShape 50"/>
          <p:cNvSpPr>
            <a:spLocks noChangeArrowheads="1"/>
          </p:cNvSpPr>
          <p:nvPr/>
        </p:nvSpPr>
        <p:spPr bwMode="auto">
          <a:xfrm>
            <a:off x="6934200" y="2522538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14347" name="Text Box 51"/>
          <p:cNvSpPr txBox="1">
            <a:spLocks noChangeArrowheads="1"/>
          </p:cNvSpPr>
          <p:nvPr/>
        </p:nvSpPr>
        <p:spPr bwMode="auto">
          <a:xfrm>
            <a:off x="6858000" y="3403600"/>
            <a:ext cx="1828800" cy="5238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14348" name="AutoShape 52"/>
          <p:cNvSpPr>
            <a:spLocks noChangeArrowheads="1"/>
          </p:cNvSpPr>
          <p:nvPr/>
        </p:nvSpPr>
        <p:spPr bwMode="auto">
          <a:xfrm>
            <a:off x="6934200" y="4241800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14349" name="Text Box 53"/>
          <p:cNvSpPr txBox="1">
            <a:spLocks noChangeArrowheads="1"/>
          </p:cNvSpPr>
          <p:nvPr/>
        </p:nvSpPr>
        <p:spPr bwMode="auto">
          <a:xfrm>
            <a:off x="6858000" y="5156200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14350" name="AutoShape 54"/>
          <p:cNvSpPr>
            <a:spLocks noChangeArrowheads="1"/>
          </p:cNvSpPr>
          <p:nvPr/>
        </p:nvSpPr>
        <p:spPr bwMode="auto">
          <a:xfrm>
            <a:off x="22860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51" name="AutoShape 55"/>
          <p:cNvSpPr>
            <a:spLocks noChangeArrowheads="1"/>
          </p:cNvSpPr>
          <p:nvPr/>
        </p:nvSpPr>
        <p:spPr bwMode="auto">
          <a:xfrm>
            <a:off x="41148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52" name="AutoShape 56"/>
          <p:cNvSpPr>
            <a:spLocks noChangeArrowheads="1"/>
          </p:cNvSpPr>
          <p:nvPr/>
        </p:nvSpPr>
        <p:spPr bwMode="auto">
          <a:xfrm>
            <a:off x="7620000" y="1651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53" name="AutoShape 57"/>
          <p:cNvSpPr>
            <a:spLocks noChangeArrowheads="1"/>
          </p:cNvSpPr>
          <p:nvPr/>
        </p:nvSpPr>
        <p:spPr bwMode="auto">
          <a:xfrm>
            <a:off x="7620000" y="2260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54" name="AutoShape 58"/>
          <p:cNvSpPr>
            <a:spLocks noChangeArrowheads="1"/>
          </p:cNvSpPr>
          <p:nvPr/>
        </p:nvSpPr>
        <p:spPr bwMode="auto">
          <a:xfrm>
            <a:off x="7620000" y="317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55" name="AutoShape 59"/>
          <p:cNvSpPr>
            <a:spLocks noChangeArrowheads="1"/>
          </p:cNvSpPr>
          <p:nvPr/>
        </p:nvSpPr>
        <p:spPr bwMode="auto">
          <a:xfrm>
            <a:off x="7620000" y="4013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56" name="AutoShape 60"/>
          <p:cNvSpPr>
            <a:spLocks noChangeArrowheads="1"/>
          </p:cNvSpPr>
          <p:nvPr/>
        </p:nvSpPr>
        <p:spPr bwMode="auto">
          <a:xfrm>
            <a:off x="7620000" y="4927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57" name="AutoShape 61"/>
          <p:cNvSpPr>
            <a:spLocks noChangeArrowheads="1"/>
          </p:cNvSpPr>
          <p:nvPr/>
        </p:nvSpPr>
        <p:spPr bwMode="auto">
          <a:xfrm>
            <a:off x="6019800" y="1346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68F945-38CE-45CE-AEF8-02172C75AAA5}" type="slidenum">
              <a:rPr lang="en-US"/>
              <a:pPr/>
              <a:t>14</a:t>
            </a:fld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5363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5486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Line 24"/>
          <p:cNvSpPr>
            <a:spLocks noChangeShapeType="1"/>
          </p:cNvSpPr>
          <p:nvPr/>
        </p:nvSpPr>
        <p:spPr bwMode="auto">
          <a:xfrm flipH="1" flipV="1">
            <a:off x="2743200" y="2743200"/>
            <a:ext cx="434340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5365" name="Text Box 46"/>
          <p:cNvSpPr txBox="1">
            <a:spLocks noChangeArrowheads="1"/>
          </p:cNvSpPr>
          <p:nvPr/>
        </p:nvSpPr>
        <p:spPr bwMode="auto">
          <a:xfrm>
            <a:off x="25908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15366" name="Text Box 45"/>
          <p:cNvSpPr txBox="1">
            <a:spLocks noChangeArrowheads="1"/>
          </p:cNvSpPr>
          <p:nvPr/>
        </p:nvSpPr>
        <p:spPr bwMode="auto">
          <a:xfrm>
            <a:off x="7620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15367" name="Text Box 47"/>
          <p:cNvSpPr txBox="1">
            <a:spLocks noChangeArrowheads="1"/>
          </p:cNvSpPr>
          <p:nvPr/>
        </p:nvSpPr>
        <p:spPr bwMode="auto">
          <a:xfrm>
            <a:off x="4495800" y="1193800"/>
            <a:ext cx="1439863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15368" name="Text Box 48"/>
          <p:cNvSpPr txBox="1">
            <a:spLocks noChangeArrowheads="1"/>
          </p:cNvSpPr>
          <p:nvPr/>
        </p:nvSpPr>
        <p:spPr bwMode="auto">
          <a:xfrm>
            <a:off x="6858000" y="12700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15369" name="Text Box 49"/>
          <p:cNvSpPr txBox="1">
            <a:spLocks noChangeArrowheads="1"/>
          </p:cNvSpPr>
          <p:nvPr/>
        </p:nvSpPr>
        <p:spPr bwMode="auto">
          <a:xfrm>
            <a:off x="6858000" y="18796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15370" name="AutoShape 50"/>
          <p:cNvSpPr>
            <a:spLocks noChangeArrowheads="1"/>
          </p:cNvSpPr>
          <p:nvPr/>
        </p:nvSpPr>
        <p:spPr bwMode="auto">
          <a:xfrm>
            <a:off x="6934200" y="2522538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15371" name="Text Box 51"/>
          <p:cNvSpPr txBox="1">
            <a:spLocks noChangeArrowheads="1"/>
          </p:cNvSpPr>
          <p:nvPr/>
        </p:nvSpPr>
        <p:spPr bwMode="auto">
          <a:xfrm>
            <a:off x="6858000" y="3403600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15372" name="AutoShape 52"/>
          <p:cNvSpPr>
            <a:spLocks noChangeArrowheads="1"/>
          </p:cNvSpPr>
          <p:nvPr/>
        </p:nvSpPr>
        <p:spPr bwMode="auto">
          <a:xfrm>
            <a:off x="6934200" y="4241800"/>
            <a:ext cx="1584325" cy="576263"/>
          </a:xfrm>
          <a:prstGeom prst="flowChartDecision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15373" name="Text Box 53"/>
          <p:cNvSpPr txBox="1">
            <a:spLocks noChangeArrowheads="1"/>
          </p:cNvSpPr>
          <p:nvPr/>
        </p:nvSpPr>
        <p:spPr bwMode="auto">
          <a:xfrm>
            <a:off x="6858000" y="5156200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15374" name="AutoShape 54"/>
          <p:cNvSpPr>
            <a:spLocks noChangeArrowheads="1"/>
          </p:cNvSpPr>
          <p:nvPr/>
        </p:nvSpPr>
        <p:spPr bwMode="auto">
          <a:xfrm>
            <a:off x="22860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75" name="AutoShape 55"/>
          <p:cNvSpPr>
            <a:spLocks noChangeArrowheads="1"/>
          </p:cNvSpPr>
          <p:nvPr/>
        </p:nvSpPr>
        <p:spPr bwMode="auto">
          <a:xfrm>
            <a:off x="41148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76" name="AutoShape 56"/>
          <p:cNvSpPr>
            <a:spLocks noChangeArrowheads="1"/>
          </p:cNvSpPr>
          <p:nvPr/>
        </p:nvSpPr>
        <p:spPr bwMode="auto">
          <a:xfrm>
            <a:off x="7620000" y="1651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77" name="AutoShape 57"/>
          <p:cNvSpPr>
            <a:spLocks noChangeArrowheads="1"/>
          </p:cNvSpPr>
          <p:nvPr/>
        </p:nvSpPr>
        <p:spPr bwMode="auto">
          <a:xfrm>
            <a:off x="7620000" y="2260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78" name="AutoShape 58"/>
          <p:cNvSpPr>
            <a:spLocks noChangeArrowheads="1"/>
          </p:cNvSpPr>
          <p:nvPr/>
        </p:nvSpPr>
        <p:spPr bwMode="auto">
          <a:xfrm>
            <a:off x="7620000" y="317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79" name="AutoShape 59"/>
          <p:cNvSpPr>
            <a:spLocks noChangeArrowheads="1"/>
          </p:cNvSpPr>
          <p:nvPr/>
        </p:nvSpPr>
        <p:spPr bwMode="auto">
          <a:xfrm>
            <a:off x="7620000" y="4013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80" name="AutoShape 60"/>
          <p:cNvSpPr>
            <a:spLocks noChangeArrowheads="1"/>
          </p:cNvSpPr>
          <p:nvPr/>
        </p:nvSpPr>
        <p:spPr bwMode="auto">
          <a:xfrm>
            <a:off x="7620000" y="4927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81" name="AutoShape 61"/>
          <p:cNvSpPr>
            <a:spLocks noChangeArrowheads="1"/>
          </p:cNvSpPr>
          <p:nvPr/>
        </p:nvSpPr>
        <p:spPr bwMode="auto">
          <a:xfrm>
            <a:off x="6019800" y="1346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848" y="2667000"/>
            <a:ext cx="58674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5678C5-5635-4FFF-80E6-CF47388C5BFF}" type="slidenum">
              <a:rPr lang="en-US"/>
              <a:pPr/>
              <a:t>15</a:t>
            </a:fld>
            <a:endParaRPr lang="en-US"/>
          </a:p>
        </p:txBody>
      </p:sp>
      <p:sp>
        <p:nvSpPr>
          <p:cNvPr id="16388" name="Line 24"/>
          <p:cNvSpPr>
            <a:spLocks noChangeShapeType="1"/>
          </p:cNvSpPr>
          <p:nvPr/>
        </p:nvSpPr>
        <p:spPr bwMode="auto">
          <a:xfrm flipH="1" flipV="1">
            <a:off x="4343400" y="3733800"/>
            <a:ext cx="2590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6389" name="Text Box 46"/>
          <p:cNvSpPr txBox="1">
            <a:spLocks noChangeArrowheads="1"/>
          </p:cNvSpPr>
          <p:nvPr/>
        </p:nvSpPr>
        <p:spPr bwMode="auto">
          <a:xfrm>
            <a:off x="25908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16390" name="Text Box 45"/>
          <p:cNvSpPr txBox="1">
            <a:spLocks noChangeArrowheads="1"/>
          </p:cNvSpPr>
          <p:nvPr/>
        </p:nvSpPr>
        <p:spPr bwMode="auto">
          <a:xfrm>
            <a:off x="7620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16391" name="Text Box 47"/>
          <p:cNvSpPr txBox="1">
            <a:spLocks noChangeArrowheads="1"/>
          </p:cNvSpPr>
          <p:nvPr/>
        </p:nvSpPr>
        <p:spPr bwMode="auto">
          <a:xfrm>
            <a:off x="4495800" y="1193800"/>
            <a:ext cx="1439863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16392" name="Text Box 48"/>
          <p:cNvSpPr txBox="1">
            <a:spLocks noChangeArrowheads="1"/>
          </p:cNvSpPr>
          <p:nvPr/>
        </p:nvSpPr>
        <p:spPr bwMode="auto">
          <a:xfrm>
            <a:off x="6858000" y="12700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16393" name="Text Box 49"/>
          <p:cNvSpPr txBox="1">
            <a:spLocks noChangeArrowheads="1"/>
          </p:cNvSpPr>
          <p:nvPr/>
        </p:nvSpPr>
        <p:spPr bwMode="auto">
          <a:xfrm>
            <a:off x="6858000" y="18796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16394" name="AutoShape 50"/>
          <p:cNvSpPr>
            <a:spLocks noChangeArrowheads="1"/>
          </p:cNvSpPr>
          <p:nvPr/>
        </p:nvSpPr>
        <p:spPr bwMode="auto">
          <a:xfrm>
            <a:off x="6934200" y="2522538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16395" name="Text Box 51"/>
          <p:cNvSpPr txBox="1">
            <a:spLocks noChangeArrowheads="1"/>
          </p:cNvSpPr>
          <p:nvPr/>
        </p:nvSpPr>
        <p:spPr bwMode="auto">
          <a:xfrm>
            <a:off x="6858000" y="3403600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16396" name="AutoShape 52"/>
          <p:cNvSpPr>
            <a:spLocks noChangeArrowheads="1"/>
          </p:cNvSpPr>
          <p:nvPr/>
        </p:nvSpPr>
        <p:spPr bwMode="auto">
          <a:xfrm>
            <a:off x="6934200" y="4241800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16397" name="Text Box 53"/>
          <p:cNvSpPr txBox="1">
            <a:spLocks noChangeArrowheads="1"/>
          </p:cNvSpPr>
          <p:nvPr/>
        </p:nvSpPr>
        <p:spPr bwMode="auto">
          <a:xfrm>
            <a:off x="6858000" y="5156200"/>
            <a:ext cx="1820863" cy="3079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16398" name="AutoShape 54"/>
          <p:cNvSpPr>
            <a:spLocks noChangeArrowheads="1"/>
          </p:cNvSpPr>
          <p:nvPr/>
        </p:nvSpPr>
        <p:spPr bwMode="auto">
          <a:xfrm>
            <a:off x="22860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99" name="AutoShape 55"/>
          <p:cNvSpPr>
            <a:spLocks noChangeArrowheads="1"/>
          </p:cNvSpPr>
          <p:nvPr/>
        </p:nvSpPr>
        <p:spPr bwMode="auto">
          <a:xfrm>
            <a:off x="41148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400" name="AutoShape 56"/>
          <p:cNvSpPr>
            <a:spLocks noChangeArrowheads="1"/>
          </p:cNvSpPr>
          <p:nvPr/>
        </p:nvSpPr>
        <p:spPr bwMode="auto">
          <a:xfrm>
            <a:off x="7620000" y="1651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401" name="AutoShape 57"/>
          <p:cNvSpPr>
            <a:spLocks noChangeArrowheads="1"/>
          </p:cNvSpPr>
          <p:nvPr/>
        </p:nvSpPr>
        <p:spPr bwMode="auto">
          <a:xfrm>
            <a:off x="7620000" y="2260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402" name="AutoShape 58"/>
          <p:cNvSpPr>
            <a:spLocks noChangeArrowheads="1"/>
          </p:cNvSpPr>
          <p:nvPr/>
        </p:nvSpPr>
        <p:spPr bwMode="auto">
          <a:xfrm>
            <a:off x="7620000" y="317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403" name="AutoShape 59"/>
          <p:cNvSpPr>
            <a:spLocks noChangeArrowheads="1"/>
          </p:cNvSpPr>
          <p:nvPr/>
        </p:nvSpPr>
        <p:spPr bwMode="auto">
          <a:xfrm>
            <a:off x="7620000" y="4013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404" name="AutoShape 60"/>
          <p:cNvSpPr>
            <a:spLocks noChangeArrowheads="1"/>
          </p:cNvSpPr>
          <p:nvPr/>
        </p:nvSpPr>
        <p:spPr bwMode="auto">
          <a:xfrm>
            <a:off x="7620000" y="4927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405" name="AutoShape 61"/>
          <p:cNvSpPr>
            <a:spLocks noChangeArrowheads="1"/>
          </p:cNvSpPr>
          <p:nvPr/>
        </p:nvSpPr>
        <p:spPr bwMode="auto">
          <a:xfrm>
            <a:off x="6019800" y="1346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Representing Algorithm</a:t>
            </a: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BE6FA0-5417-4AA0-BF9A-2C8353633DAF}" type="slidenum">
              <a:rPr lang="en-US">
                <a:latin typeface="Tahoma" pitchFamily="34" charset="0"/>
                <a:cs typeface="Tahoma" pitchFamily="34" charset="0"/>
              </a:rPr>
              <a:pPr/>
              <a:t>16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How to develop an algorithm?</a:t>
            </a:r>
          </a:p>
          <a:p>
            <a:pPr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We can use:</a:t>
            </a:r>
          </a:p>
          <a:p>
            <a:pPr lvl="1"/>
            <a:r>
              <a:rPr lang="en-US" sz="2400" smtClean="0">
                <a:latin typeface="Tahoma" pitchFamily="34" charset="0"/>
                <a:cs typeface="Tahoma" pitchFamily="34" charset="0"/>
              </a:rPr>
              <a:t>Writing</a:t>
            </a:r>
          </a:p>
          <a:p>
            <a:pPr lvl="1"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			Structure English and Pseudo-code.</a:t>
            </a:r>
          </a:p>
          <a:p>
            <a:pPr lvl="1"/>
            <a:r>
              <a:rPr lang="en-US" sz="2400" smtClean="0">
                <a:latin typeface="Tahoma" pitchFamily="34" charset="0"/>
                <a:cs typeface="Tahoma" pitchFamily="34" charset="0"/>
              </a:rPr>
              <a:t>Drawing</a:t>
            </a:r>
          </a:p>
          <a:p>
            <a:pPr lvl="1"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			Flow Chart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Pseudo-code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2B80F5-664F-4A1A-B1AC-F29E8ABA7A03}" type="slidenum">
              <a:rPr lang="en-US">
                <a:latin typeface="Tahoma" pitchFamily="34" charset="0"/>
                <a:cs typeface="Tahoma" pitchFamily="34" charset="0"/>
              </a:rPr>
              <a:pPr/>
              <a:t>17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An artificial and informal language that helps you develop algorithms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Pseudo-code is similar to everyday English, convenient, and user friendly</a:t>
            </a:r>
          </a:p>
          <a:p>
            <a:r>
              <a:rPr lang="en-US" b="1" smtClean="0">
                <a:latin typeface="Tahoma" pitchFamily="34" charset="0"/>
                <a:cs typeface="Tahoma" pitchFamily="34" charset="0"/>
              </a:rPr>
              <a:t>Keywords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are used to describe control structure</a:t>
            </a:r>
          </a:p>
          <a:p>
            <a:pPr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Example:</a:t>
            </a:r>
          </a:p>
          <a:p>
            <a:pPr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	</a:t>
            </a:r>
            <a:r>
              <a:rPr lang="en-US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if, else, print, set, add, while</a:t>
            </a:r>
            <a:r>
              <a:rPr lang="en-US" smtClean="0">
                <a:latin typeface="Tahoma" pitchFamily="34" charset="0"/>
                <a:cs typeface="Tahoma" pitchFamily="34" charset="0"/>
              </a:rPr>
              <a:t>, etc.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Pseudo-code</a:t>
            </a: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891175-4866-446C-BDD6-D0061C342F07}" type="slidenum">
              <a:rPr lang="en-US">
                <a:latin typeface="Tahoma" pitchFamily="34" charset="0"/>
                <a:cs typeface="Tahoma" pitchFamily="34" charset="0"/>
              </a:rPr>
              <a:pPr/>
              <a:t>18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Basic Computer Operation: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Input 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Output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Compute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Storing value to an identifier (Store)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Compare (Selection)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Repetition (Loop)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1. Input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CD17DA-B9EE-4F97-B5D7-33701F36FFDB}" type="slidenum">
              <a:rPr lang="id-ID">
                <a:latin typeface="Tahoma" pitchFamily="34" charset="0"/>
                <a:cs typeface="Tahoma" pitchFamily="34" charset="0"/>
              </a:rPr>
              <a:pPr/>
              <a:t>19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ahoma" pitchFamily="34" charset="0"/>
                <a:cs typeface="Tahoma" pitchFamily="34" charset="0"/>
              </a:rPr>
              <a:t>Statements can be used when a computer receive information or input</a:t>
            </a:r>
          </a:p>
          <a:p>
            <a:pPr>
              <a:buFontTx/>
              <a:buNone/>
            </a:pPr>
            <a:r>
              <a:rPr lang="id-ID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Read, Get, Input </a:t>
            </a:r>
            <a:r>
              <a:rPr lang="id-ID" smtClean="0">
                <a:latin typeface="Tahoma" pitchFamily="34" charset="0"/>
                <a:cs typeface="Tahoma" pitchFamily="34" charset="0"/>
              </a:rPr>
              <a:t>or </a:t>
            </a:r>
            <a:r>
              <a:rPr lang="id-ID" smtClean="0">
                <a:latin typeface="Courier New" pitchFamily="49" charset="0"/>
                <a:cs typeface="Tahoma" pitchFamily="34" charset="0"/>
              </a:rPr>
              <a:t>Key-In</a:t>
            </a:r>
          </a:p>
          <a:p>
            <a:pPr>
              <a:buFontTx/>
              <a:buNone/>
            </a:pPr>
            <a:endParaRPr lang="id-ID" smtClean="0">
              <a:latin typeface="Tahoma" pitchFamily="34" charset="0"/>
              <a:cs typeface="Tahoma" pitchFamily="34" charset="0"/>
            </a:endParaRPr>
          </a:p>
          <a:p>
            <a:r>
              <a:rPr lang="id-ID" smtClean="0">
                <a:latin typeface="Tahoma" pitchFamily="34" charset="0"/>
                <a:cs typeface="Tahoma" pitchFamily="34" charset="0"/>
              </a:rPr>
              <a:t>Example: </a:t>
            </a:r>
          </a:p>
          <a:p>
            <a:pPr lvl="1">
              <a:buFontTx/>
              <a:buNone/>
            </a:pPr>
            <a:r>
              <a:rPr lang="id-ID" sz="2400" smtClean="0">
                <a:latin typeface="Courier New" pitchFamily="49" charset="0"/>
                <a:cs typeface="Tahoma" pitchFamily="34" charset="0"/>
              </a:rPr>
              <a:t>Read bilangan</a:t>
            </a:r>
          </a:p>
          <a:p>
            <a:pPr lvl="1">
              <a:buFontTx/>
              <a:buNone/>
            </a:pPr>
            <a:r>
              <a:rPr lang="id-ID" sz="2400" smtClean="0">
                <a:latin typeface="Courier New" pitchFamily="49" charset="0"/>
                <a:cs typeface="Tahoma" pitchFamily="34" charset="0"/>
              </a:rPr>
              <a:t>Get tax_code</a:t>
            </a:r>
          </a:p>
          <a:p>
            <a:pPr lvl="1">
              <a:buFontTx/>
              <a:buNone/>
            </a:pPr>
            <a:r>
              <a:rPr lang="id-ID" sz="2400" smtClean="0">
                <a:latin typeface="Courier New" pitchFamily="49" charset="0"/>
                <a:cs typeface="Tahoma" pitchFamily="34" charset="0"/>
              </a:rPr>
              <a:t>Baca students_name</a:t>
            </a:r>
            <a:r>
              <a:rPr lang="id-ID" sz="2400" smtClean="0">
                <a:latin typeface="Tahoma" pitchFamily="34" charset="0"/>
                <a:cs typeface="Tahoma" pitchFamily="34" charset="0"/>
              </a:rPr>
              <a:t>	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00DACE-18B0-4CA9-8255-7B1C20532C0E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Define algorithm theory and design (LO1)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2. Output </a:t>
            </a: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B55461-AB5C-4D67-A2F4-BEDA2C5AF9B0}" type="slidenum">
              <a:rPr lang="id-ID"/>
              <a:pPr/>
              <a:t>20</a:t>
            </a:fld>
            <a:endParaRPr lang="id-ID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d-ID" smtClean="0">
                <a:latin typeface="Tahoma" pitchFamily="34" charset="0"/>
                <a:cs typeface="Tahoma" pitchFamily="34" charset="0"/>
              </a:rPr>
              <a:t>Statements can be used when a computer displaying information or output: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Print, Write, Put, Output, </a:t>
            </a:r>
            <a:r>
              <a:rPr lang="id-ID" smtClean="0">
                <a:latin typeface="Tahoma" pitchFamily="34" charset="0"/>
                <a:cs typeface="Tahoma" pitchFamily="34" charset="0"/>
              </a:rPr>
              <a:t>or</a:t>
            </a:r>
            <a:r>
              <a:rPr lang="id-ID" smtClean="0">
                <a:latin typeface="Courier New" pitchFamily="49" charset="0"/>
                <a:cs typeface="Tahoma" pitchFamily="34" charset="0"/>
              </a:rPr>
              <a:t> Display</a:t>
            </a:r>
          </a:p>
          <a:p>
            <a:pPr>
              <a:lnSpc>
                <a:spcPct val="90000"/>
              </a:lnSpc>
            </a:pPr>
            <a:endParaRPr lang="id-ID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id-ID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2400" smtClean="0">
                <a:latin typeface="Courier New" pitchFamily="49" charset="0"/>
                <a:cs typeface="Tahoma" pitchFamily="34" charset="0"/>
              </a:rPr>
              <a:t>Print “Bina Nusantara University”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2400" smtClean="0">
                <a:latin typeface="Courier New" pitchFamily="49" charset="0"/>
                <a:cs typeface="Tahoma" pitchFamily="34" charset="0"/>
              </a:rPr>
              <a:t>Write “Algorithm and Programming”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2400" smtClean="0">
                <a:latin typeface="Courier New" pitchFamily="49" charset="0"/>
                <a:cs typeface="Tahoma" pitchFamily="34" charset="0"/>
              </a:rPr>
              <a:t>Output Total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3. Compute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3B3CF5-09D9-4EBB-9836-9FF458C48101}" type="slidenum">
              <a:rPr lang="en-US"/>
              <a:pPr/>
              <a:t>21</a:t>
            </a:fld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To do arithmetic calculation the following operators are used: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+		(add)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-  	(subtract)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* 	(multiply)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/  	(divide)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() 	(scope)</a:t>
            </a:r>
          </a:p>
          <a:p>
            <a:pPr lvl="3">
              <a:lnSpc>
                <a:spcPct val="80000"/>
              </a:lnSpc>
              <a:buFontTx/>
              <a:buNone/>
            </a:pP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Statement </a:t>
            </a:r>
            <a:r>
              <a:rPr lang="en-US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Compute</a:t>
            </a:r>
            <a:r>
              <a:rPr lang="en-US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smtClean="0">
                <a:latin typeface="Courier New" pitchFamily="49" charset="0"/>
                <a:cs typeface="Tahoma" pitchFamily="34" charset="0"/>
              </a:rPr>
              <a:t>Calculate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or  </a:t>
            </a:r>
            <a:r>
              <a:rPr lang="en-US" smtClean="0">
                <a:latin typeface="Courier New" pitchFamily="49" charset="0"/>
                <a:cs typeface="Tahoma" pitchFamily="34" charset="0"/>
              </a:rPr>
              <a:t>Add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also can be used</a:t>
            </a:r>
          </a:p>
          <a:p>
            <a:pPr>
              <a:lnSpc>
                <a:spcPct val="8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Example: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cs typeface="Tahoma" pitchFamily="34" charset="0"/>
              </a:rPr>
              <a:t>Add number to total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cs typeface="Tahoma" pitchFamily="34" charset="0"/>
              </a:rPr>
              <a:t>Total = Total + number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4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>
                <a:latin typeface="Tahoma" pitchFamily="34" charset="0"/>
                <a:cs typeface="Tahoma" pitchFamily="34" charset="0"/>
              </a:rPr>
              <a:t>4. Storing Value to An Identifier (Store)</a:t>
            </a: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B99177-A338-4B65-92A5-5446EFC60E2D}" type="slidenum">
              <a:rPr lang="en-US">
                <a:latin typeface="Tahoma" pitchFamily="34" charset="0"/>
                <a:cs typeface="Tahoma" pitchFamily="34" charset="0"/>
              </a:rPr>
              <a:pPr/>
              <a:t>22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There are three ways of storing value into a variable: 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Initializing value using statement </a:t>
            </a:r>
            <a:r>
              <a:rPr lang="en-US" sz="24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Initialize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 or </a:t>
            </a:r>
            <a:r>
              <a:rPr lang="en-US" sz="2400" smtClean="0">
                <a:latin typeface="Courier New" pitchFamily="49" charset="0"/>
                <a:cs typeface="Tahoma" pitchFamily="34" charset="0"/>
              </a:rPr>
              <a:t>Set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Storing value as calculation result using </a:t>
            </a:r>
            <a:r>
              <a:rPr lang="en-US" sz="2400" smtClean="0">
                <a:latin typeface="Courier New" pitchFamily="49" charset="0"/>
                <a:cs typeface="Tahoma" pitchFamily="34" charset="0"/>
              </a:rPr>
              <a:t>=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To simply store a value into a variable using “</a:t>
            </a:r>
            <a:r>
              <a:rPr lang="en-US" sz="2400" smtClean="0">
                <a:latin typeface="Courier New" pitchFamily="49" charset="0"/>
                <a:cs typeface="Tahoma" pitchFamily="34" charset="0"/>
              </a:rPr>
              <a:t>Save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” or </a:t>
            </a:r>
            <a:r>
              <a:rPr lang="en-US" sz="2400" smtClean="0">
                <a:latin typeface="Courier New" pitchFamily="49" charset="0"/>
                <a:cs typeface="Tahoma" pitchFamily="34" charset="0"/>
              </a:rPr>
              <a:t>Store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cs typeface="Tahoma" pitchFamily="34" charset="0"/>
              </a:rPr>
              <a:t>Set Counter to 0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cs typeface="Tahoma" pitchFamily="34" charset="0"/>
              </a:rPr>
              <a:t>Total = Price * Qty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smtClean="0">
                <a:latin typeface="Tahoma" pitchFamily="34" charset="0"/>
                <a:cs typeface="Tahoma" pitchFamily="34" charset="0"/>
              </a:rPr>
              <a:t>5. Compare</a:t>
            </a:r>
            <a:endParaRPr lang="id-ID" sz="25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DBC9DD-486D-4D4E-BF78-2C0336770BF3}" type="slidenum">
              <a:rPr lang="en-US">
                <a:latin typeface="Tahoma" pitchFamily="34" charset="0"/>
                <a:cs typeface="Tahoma" pitchFamily="34" charset="0"/>
              </a:rPr>
              <a:pPr/>
              <a:t>23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One of the main operation in computing is comparing values and choosing options based on its result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Keyword used: </a:t>
            </a:r>
            <a:r>
              <a:rPr lang="en-US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IF</a:t>
            </a:r>
            <a:r>
              <a:rPr lang="en-US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smtClean="0">
                <a:latin typeface="Courier New" pitchFamily="49" charset="0"/>
                <a:cs typeface="Tahoma" pitchFamily="34" charset="0"/>
              </a:rPr>
              <a:t>THEN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and </a:t>
            </a:r>
            <a:r>
              <a:rPr lang="en-US" smtClean="0">
                <a:latin typeface="Courier New" pitchFamily="49" charset="0"/>
                <a:cs typeface="Tahoma" pitchFamily="34" charset="0"/>
              </a:rPr>
              <a:t>ELSE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  <a:cs typeface="Tahoma" pitchFamily="34" charset="0"/>
              </a:rPr>
              <a:t>IF Menu=‘1’ THEN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cs typeface="Tahoma" pitchFamily="34" charset="0"/>
              </a:rPr>
              <a:t>	Discount = 0.1 * price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cs typeface="Tahoma" pitchFamily="34" charset="0"/>
              </a:rPr>
              <a:t>ELSE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cs typeface="Tahoma" pitchFamily="34" charset="0"/>
              </a:rPr>
              <a:t>	Discount = 0.2 * price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cs typeface="Tahoma" pitchFamily="34" charset="0"/>
              </a:rPr>
              <a:t>ENDIF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6. Repetition (Looping)</a:t>
            </a: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F504BE-C5EF-404E-94B9-3E71A503E8BD}" type="slidenum">
              <a:rPr lang="en-US">
                <a:latin typeface="Tahoma" pitchFamily="34" charset="0"/>
                <a:cs typeface="Tahoma" pitchFamily="34" charset="0"/>
              </a:rPr>
              <a:pPr/>
              <a:t>24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To repeat an action/step, we use keyword </a:t>
            </a:r>
            <a:r>
              <a:rPr lang="en-US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DOWHILE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and </a:t>
            </a:r>
            <a:r>
              <a:rPr lang="en-US" smtClean="0">
                <a:latin typeface="Courier New" pitchFamily="49" charset="0"/>
                <a:cs typeface="Tahoma" pitchFamily="34" charset="0"/>
              </a:rPr>
              <a:t>ENDDO</a:t>
            </a: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cs typeface="Tahoma" pitchFamily="34" charset="0"/>
              </a:rPr>
              <a:t>DOWHILE number &lt; 10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cs typeface="Tahoma" pitchFamily="34" charset="0"/>
              </a:rPr>
              <a:t>	print number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cs typeface="Tahoma" pitchFamily="34" charset="0"/>
              </a:rPr>
              <a:t>	number = number +1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cs typeface="Tahoma" pitchFamily="34" charset="0"/>
              </a:rPr>
              <a:t>ENDDO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Pseudo-code Example</a:t>
            </a: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28A8FD-9D22-4132-AD0C-FF9D460C7153}" type="slidenum">
              <a:rPr lang="en-US">
                <a:latin typeface="Tahoma" pitchFamily="34" charset="0"/>
                <a:cs typeface="Tahoma" pitchFamily="34" charset="0"/>
              </a:rPr>
              <a:pPr/>
              <a:t>25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Example : Algorithm using a calculator </a:t>
            </a:r>
            <a:r>
              <a:rPr lang="en-US" altLang="en-US" b="1" dirty="0">
                <a:latin typeface="Tahoma" pitchFamily="34" charset="0"/>
                <a:cs typeface="Tahoma" pitchFamily="34" charset="0"/>
              </a:rPr>
              <a:t>to sum values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lvl="1">
              <a:buFontTx/>
              <a:buNone/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Start</a:t>
            </a:r>
          </a:p>
          <a:p>
            <a:pPr lvl="2"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Set the calculator ON</a:t>
            </a:r>
          </a:p>
          <a:p>
            <a:pPr lvl="2"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Empty any values</a:t>
            </a:r>
          </a:p>
          <a:p>
            <a:pPr lvl="2"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Do</a:t>
            </a:r>
          </a:p>
          <a:p>
            <a:pPr lvl="2"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		Input price</a:t>
            </a:r>
          </a:p>
          <a:p>
            <a:pPr lvl="2"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		Push plus button (+)</a:t>
            </a:r>
          </a:p>
          <a:p>
            <a:pPr lvl="2"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while all prices have been input</a:t>
            </a:r>
          </a:p>
          <a:p>
            <a:pPr lvl="2"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print total price </a:t>
            </a:r>
          </a:p>
          <a:p>
            <a:pPr lvl="2"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turn OFF calculator</a:t>
            </a:r>
          </a:p>
          <a:p>
            <a:pPr lvl="1">
              <a:buFontTx/>
              <a:buNone/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Pseudo-code Example</a:t>
            </a: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61EE16-EA39-44FD-A107-AED29903E417}" type="slidenum">
              <a:rPr lang="en-US">
                <a:latin typeface="Tahoma" pitchFamily="34" charset="0"/>
                <a:cs typeface="Tahoma" pitchFamily="34" charset="0"/>
              </a:rPr>
              <a:pPr/>
              <a:t>26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Example : Algorithm </a:t>
            </a:r>
            <a:r>
              <a:rPr lang="en-US" altLang="en-US" b="1" dirty="0">
                <a:latin typeface="Tahoma" pitchFamily="34" charset="0"/>
                <a:cs typeface="Tahoma" pitchFamily="34" charset="0"/>
              </a:rPr>
              <a:t>to count average grade of a class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lvl="1">
              <a:buFontTx/>
              <a:buNone/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Start</a:t>
            </a:r>
          </a:p>
          <a:p>
            <a:pPr lvl="1"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Set total to zero</a:t>
            </a:r>
          </a:p>
          <a:p>
            <a:pPr lvl="1"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Set grade counter to one</a:t>
            </a:r>
          </a:p>
          <a:p>
            <a:pPr lvl="1"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While grade counter is less than or equal to ten</a:t>
            </a:r>
          </a:p>
          <a:p>
            <a:pPr lvl="1"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		Input the next grade</a:t>
            </a:r>
          </a:p>
          <a:p>
            <a:pPr lvl="1"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		Add the grade into the total </a:t>
            </a:r>
          </a:p>
          <a:p>
            <a:pPr lvl="1"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		Add one to the grade counter</a:t>
            </a:r>
          </a:p>
          <a:p>
            <a:pPr lvl="1"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Set the class average to the total divided by ten</a:t>
            </a:r>
          </a:p>
          <a:p>
            <a:pPr lvl="1"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Print the class average.</a:t>
            </a:r>
          </a:p>
          <a:p>
            <a:pPr lvl="1">
              <a:buFontTx/>
              <a:buNone/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>
                <a:latin typeface="Tahoma" pitchFamily="34" charset="0"/>
                <a:cs typeface="Tahoma" pitchFamily="34" charset="0"/>
              </a:rPr>
              <a:t>Flow Chart</a:t>
            </a:r>
            <a:br>
              <a:rPr lang="en-US" sz="3200" dirty="0" smtClean="0">
                <a:latin typeface="Tahoma" pitchFamily="34" charset="0"/>
                <a:cs typeface="Tahoma" pitchFamily="34" charset="0"/>
              </a:rPr>
            </a:br>
            <a:endParaRPr lang="id-ID" dirty="0"/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4CE72C-D5D9-4F13-867E-8F31F9610BD2}" type="slidenum">
              <a:rPr lang="en-US">
                <a:latin typeface="Tahoma" pitchFamily="34" charset="0"/>
                <a:cs typeface="Tahoma" pitchFamily="34" charset="0"/>
              </a:rPr>
              <a:pPr/>
              <a:t>27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8677" name="Picture 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6568" y="1901403"/>
            <a:ext cx="5257800" cy="44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8" name="Text Box 2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800" b="1" smtClean="0">
                <a:latin typeface="Tahoma" pitchFamily="34" charset="0"/>
                <a:cs typeface="Tahoma" pitchFamily="34" charset="0"/>
              </a:rPr>
              <a:t>Flow Chart Example</a:t>
            </a:r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3283D2-0B23-413C-A9D6-FEDACAF3DC45}" type="slidenum">
              <a:rPr lang="en-US">
                <a:latin typeface="Tahoma" pitchFamily="34" charset="0"/>
                <a:cs typeface="Tahoma" pitchFamily="34" charset="0"/>
              </a:rPr>
              <a:pPr/>
              <a:t>28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8455" y="1988840"/>
            <a:ext cx="3319769" cy="44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Good Algorithm Practice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A1E6E9-A069-47B0-8C72-1B4959B1F67D}" type="slidenum">
              <a:rPr lang="en-US">
                <a:latin typeface="Tahoma" pitchFamily="34" charset="0"/>
                <a:cs typeface="Tahoma" pitchFamily="34" charset="0"/>
              </a:rPr>
              <a:pPr/>
              <a:t>29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Having the right logical flow to solve the problem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Producing the correct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output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in a time efficient manner</a:t>
            </a:r>
          </a:p>
          <a:p>
            <a:pPr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Written using unambiguous structured language</a:t>
            </a:r>
          </a:p>
          <a:p>
            <a:pPr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Easy implementation into real programming language</a:t>
            </a:r>
          </a:p>
          <a:p>
            <a:pPr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All steps and operations are clearly defined and ended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Sub Topics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04A602-C012-4E2F-A082-547FF3094AD1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b="1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Algorithm and Programming: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Algorithm </a:t>
            </a:r>
            <a:r>
              <a:rPr lang="id-ID" sz="2400" smtClean="0">
                <a:latin typeface="Tahoma" pitchFamily="34" charset="0"/>
                <a:cs typeface="Tahoma" pitchFamily="34" charset="0"/>
              </a:rPr>
              <a:t>Definition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Algorithm </a:t>
            </a:r>
            <a:r>
              <a:rPr lang="id-ID" sz="2400" smtClean="0">
                <a:latin typeface="Tahoma" pitchFamily="34" charset="0"/>
                <a:cs typeface="Tahoma" pitchFamily="34" charset="0"/>
              </a:rPr>
              <a:t>Development Steps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Pseudo-code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Flow Chart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Structured Theorem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Exercise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endParaRPr lang="en-AU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Structure Theorem </a:t>
            </a: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767298-AEFD-4125-A1E3-EF8F6F510ABC}" type="slidenum">
              <a:rPr lang="en-US">
                <a:latin typeface="Tahoma" pitchFamily="34" charset="0"/>
                <a:cs typeface="Tahoma" pitchFamily="34" charset="0"/>
              </a:rPr>
              <a:pPr/>
              <a:t>30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Structure theorem which makes the computer programming possible using only three control structure, which are: </a:t>
            </a:r>
          </a:p>
          <a:p>
            <a:pPr marL="1371600" lvl="2" indent="-457200">
              <a:buFontTx/>
              <a:buAutoNum type="arabicPeriod"/>
            </a:pPr>
            <a:r>
              <a:rPr lang="en-US" smtClean="0">
                <a:latin typeface="Tahoma" pitchFamily="34" charset="0"/>
                <a:cs typeface="Tahoma" pitchFamily="34" charset="0"/>
              </a:rPr>
              <a:t>Sequence </a:t>
            </a:r>
          </a:p>
          <a:p>
            <a:pPr marL="1371600" lvl="2" indent="-457200">
              <a:buFontTx/>
              <a:buAutoNum type="arabicPeriod"/>
            </a:pPr>
            <a:r>
              <a:rPr lang="en-US" smtClean="0">
                <a:latin typeface="Tahoma" pitchFamily="34" charset="0"/>
                <a:cs typeface="Tahoma" pitchFamily="34" charset="0"/>
              </a:rPr>
              <a:t>Selection</a:t>
            </a:r>
          </a:p>
          <a:p>
            <a:pPr marL="1371600" lvl="2" indent="-457200">
              <a:buFontTx/>
              <a:buAutoNum type="arabicPeriod"/>
            </a:pPr>
            <a:r>
              <a:rPr lang="en-US" smtClean="0">
                <a:latin typeface="Tahoma" pitchFamily="34" charset="0"/>
                <a:cs typeface="Tahoma" pitchFamily="34" charset="0"/>
              </a:rPr>
              <a:t>Repetition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1. Sequence </a:t>
            </a: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15AACC-7234-4715-9758-9A27113B1773}" type="slidenum">
              <a:rPr lang="en-US">
                <a:latin typeface="Tahoma" pitchFamily="34" charset="0"/>
                <a:cs typeface="Tahoma" pitchFamily="34" charset="0"/>
              </a:rPr>
              <a:pPr/>
              <a:t>31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Sequence is series of consecutive commands/statements</a:t>
            </a:r>
          </a:p>
          <a:p>
            <a:pPr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Commonly programming language has sequence of statements flowing from top of the program to its 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1. Sequence 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B5617C-B45A-47DF-9150-6BE899A522F6}" type="slidenum">
              <a:rPr lang="id-ID">
                <a:latin typeface="Tahoma" pitchFamily="34" charset="0"/>
                <a:cs typeface="Tahoma" pitchFamily="34" charset="0"/>
              </a:rPr>
              <a:pPr/>
              <a:t>32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id-ID" dirty="0" smtClean="0">
                <a:latin typeface="Tahoma" pitchFamily="34" charset="0"/>
                <a:cs typeface="Tahoma" pitchFamily="34" charset="0"/>
              </a:rPr>
              <a:t>Example :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z="24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Print “Number of students:”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z="24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Set total to 49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z="24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Print “Add new student:”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z="24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Read newStudent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z="24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total = total + newStudent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z="24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Print “Number of students:”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z="24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Print total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id-ID" sz="24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id-ID" dirty="0" smtClean="0">
                <a:latin typeface="Tahoma" pitchFamily="34" charset="0"/>
                <a:cs typeface="Tahoma" pitchFamily="34" charset="0"/>
              </a:rPr>
              <a:t>Description 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id-ID" sz="2400" dirty="0" smtClean="0">
                <a:latin typeface="Tahoma" pitchFamily="34" charset="0"/>
                <a:cs typeface="Tahoma" pitchFamily="34" charset="0"/>
              </a:rPr>
              <a:t>Sequence of command is from the 1</a:t>
            </a:r>
            <a:r>
              <a:rPr lang="id-ID" sz="2400" baseline="30000" dirty="0" smtClean="0">
                <a:latin typeface="Tahoma" pitchFamily="34" charset="0"/>
                <a:cs typeface="Tahoma" pitchFamily="34" charset="0"/>
              </a:rPr>
              <a:t>st</a:t>
            </a:r>
            <a:r>
              <a:rPr lang="id-ID" sz="2400" dirty="0" smtClean="0">
                <a:latin typeface="Tahoma" pitchFamily="34" charset="0"/>
                <a:cs typeface="Tahoma" pitchFamily="34" charset="0"/>
              </a:rPr>
              <a:t> line to the end of code. If newStudent input is 2 then total that later on printed out is 51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2. Selection </a:t>
            </a:r>
          </a:p>
        </p:txBody>
      </p:sp>
      <p:sp>
        <p:nvSpPr>
          <p:cNvPr id="348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FE5D4F-C214-44A4-8028-8EF73BDBF984}" type="slidenum">
              <a:rPr lang="en-US">
                <a:latin typeface="Tahoma" pitchFamily="34" charset="0"/>
                <a:cs typeface="Tahoma" pitchFamily="34" charset="0"/>
              </a:rPr>
              <a:pPr/>
              <a:t>33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Selection control structure is structure that allow us to choose from several options of statement/command</a:t>
            </a:r>
          </a:p>
          <a:p>
            <a:pPr>
              <a:buFontTx/>
              <a:buNone/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The first statement will be executed 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if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the condition is satisfied, if not then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the 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else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statement will be executed (if the other exist)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2. Selection 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0A9C1B-B795-43F4-A87A-AAAFC3643A03}" type="slidenum">
              <a:rPr lang="en-US">
                <a:latin typeface="Tahoma" pitchFamily="34" charset="0"/>
                <a:cs typeface="Tahoma" pitchFamily="34" charset="0"/>
              </a:rPr>
              <a:pPr/>
              <a:t>34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Example  :</a:t>
            </a:r>
          </a:p>
          <a:p>
            <a:pPr lvl="1">
              <a:buFontTx/>
              <a:buNone/>
            </a:pPr>
            <a:r>
              <a:rPr lang="en-US" sz="24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IF Day=1 THEN </a:t>
            </a:r>
          </a:p>
          <a:p>
            <a:pPr lvl="1">
              <a:buFontTx/>
              <a:buNone/>
            </a:pPr>
            <a:r>
              <a:rPr lang="en-US" sz="24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Print “Monday”</a:t>
            </a:r>
          </a:p>
          <a:p>
            <a:pPr lvl="1">
              <a:buFontTx/>
              <a:buNone/>
            </a:pPr>
            <a:r>
              <a:rPr lang="en-US" sz="24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ELSE </a:t>
            </a:r>
          </a:p>
          <a:p>
            <a:pPr lvl="1">
              <a:buFontTx/>
              <a:buNone/>
            </a:pPr>
            <a:r>
              <a:rPr lang="en-US" sz="24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Print “Obviously not Monday” </a:t>
            </a:r>
          </a:p>
          <a:p>
            <a:pPr lvl="1">
              <a:buFontTx/>
              <a:buNone/>
            </a:pP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Description  </a:t>
            </a:r>
          </a:p>
          <a:p>
            <a:pPr lvl="1"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The word “Monday” will be printed out if Day’s value equal to </a:t>
            </a:r>
            <a:r>
              <a:rPr lang="en-US" sz="2400" b="1" smtClean="0">
                <a:latin typeface="Tahoma" pitchFamily="34" charset="0"/>
                <a:cs typeface="Tahoma" pitchFamily="34" charset="0"/>
              </a:rPr>
              <a:t>1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, else it will print out the sentence “Obviously not Monday”.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3. Repetition 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16812C-DE92-4C4F-A79E-99D99A6DFD99}" type="slidenum">
              <a:rPr lang="en-US">
                <a:latin typeface="Tahoma" pitchFamily="34" charset="0"/>
                <a:cs typeface="Tahoma" pitchFamily="34" charset="0"/>
              </a:rPr>
              <a:pPr/>
              <a:t>35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A number of statements/commands can be repeated several times using Repetition</a:t>
            </a:r>
            <a:r>
              <a:rPr lang="en-US" i="1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structure control</a:t>
            </a:r>
          </a:p>
          <a:p>
            <a:pPr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Statements/commands will be repeated while the looping condition is satisfied</a:t>
            </a:r>
          </a:p>
          <a:p>
            <a:pPr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(may use DOWHILE – ENDDO)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3. Repetition 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592FBA-6E25-4CFC-A538-55A3593CEB15}" type="slidenum">
              <a:rPr lang="en-US">
                <a:latin typeface="Tahoma" pitchFamily="34" charset="0"/>
                <a:cs typeface="Tahoma" pitchFamily="34" charset="0"/>
              </a:rPr>
              <a:pPr/>
              <a:t>36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Example :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Stars = 0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DOWHILE Stars &lt; 5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Print Stars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 Stars = Stars + 1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ENDDO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4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Description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At first Stars’ value equals to 0, after following the DOWHILE looping Stars’ value will be updated 5 times resulting: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0 1 2 3 4 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03F672-6F32-416A-92FA-5310DF74F38C}" type="slidenum">
              <a:rPr lang="en-US">
                <a:latin typeface="Tahoma" pitchFamily="34" charset="0"/>
                <a:cs typeface="Tahoma" pitchFamily="34" charset="0"/>
              </a:rPr>
              <a:pPr/>
              <a:t>37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mtClean="0">
                <a:latin typeface="Tahoma" pitchFamily="34" charset="0"/>
                <a:cs typeface="Tahoma" pitchFamily="34" charset="0"/>
              </a:rPr>
              <a:t>Using the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Pseudo-code</a:t>
            </a:r>
            <a:r>
              <a:rPr lang="en-US" smtClean="0">
                <a:latin typeface="Tahoma" pitchFamily="34" charset="0"/>
                <a:cs typeface="Tahoma" pitchFamily="34" charset="0"/>
              </a:rPr>
              <a:t>, create:	</a:t>
            </a:r>
          </a:p>
          <a:p>
            <a:pPr marL="1409700" lvl="2" indent="-609600">
              <a:buFont typeface="Interstate"/>
              <a:buAutoNum type="alphaLcPeriod"/>
            </a:pPr>
            <a:r>
              <a:rPr lang="en-US" smtClean="0">
                <a:latin typeface="Tahoma" pitchFamily="34" charset="0"/>
                <a:cs typeface="Tahoma" pitchFamily="34" charset="0"/>
              </a:rPr>
              <a:t>an algorithm to calculate a rectangle area!</a:t>
            </a:r>
          </a:p>
          <a:p>
            <a:pPr marL="1409700" lvl="2" indent="-609600">
              <a:buFont typeface="Interstate"/>
              <a:buAutoNum type="alphaLcPeriod"/>
            </a:pPr>
            <a:r>
              <a:rPr lang="en-US" smtClean="0">
                <a:latin typeface="Tahoma" pitchFamily="34" charset="0"/>
                <a:cs typeface="Tahoma" pitchFamily="34" charset="0"/>
              </a:rPr>
              <a:t>an algorithm to change second into hour and minute unit!</a:t>
            </a:r>
          </a:p>
          <a:p>
            <a:pPr marL="1409700" lvl="2" indent="-609600">
              <a:buFont typeface="Interstate"/>
              <a:buAutoNum type="alphaLcPeriod"/>
            </a:pPr>
            <a:r>
              <a:rPr lang="en-US" smtClean="0">
                <a:latin typeface="Tahoma" pitchFamily="34" charset="0"/>
                <a:cs typeface="Tahoma" pitchFamily="34" charset="0"/>
              </a:rPr>
              <a:t>an algorithm to decide whether an input number is an odd or even number!</a:t>
            </a:r>
          </a:p>
          <a:p>
            <a:pPr marL="1409700" lvl="2" indent="-609600">
              <a:buFont typeface="Interstate"/>
              <a:buAutoNum type="alphaLcPeriod"/>
            </a:pPr>
            <a:r>
              <a:rPr lang="en-US" smtClean="0">
                <a:latin typeface="Tahoma" pitchFamily="34" charset="0"/>
                <a:cs typeface="Tahoma" pitchFamily="34" charset="0"/>
              </a:rPr>
              <a:t>an algorithm to calculate a circle area!</a:t>
            </a:r>
          </a:p>
          <a:p>
            <a:pPr marL="1409700" lvl="2" indent="-609600">
              <a:buFont typeface="Interstate"/>
              <a:buAutoNum type="alphaLcPeriod"/>
            </a:pPr>
            <a:r>
              <a:rPr lang="en-US" smtClean="0">
                <a:latin typeface="Tahoma" pitchFamily="34" charset="0"/>
                <a:cs typeface="Tahoma" pitchFamily="34" charset="0"/>
              </a:rPr>
              <a:t>an algorithm to accept three numbers and find the max number!</a:t>
            </a:r>
          </a:p>
          <a:p>
            <a:pPr marL="609600" indent="-609600">
              <a:buFontTx/>
              <a:buAutoNum type="arabicPeriod" startAt="2"/>
            </a:pPr>
            <a:r>
              <a:rPr lang="en-US" smtClean="0">
                <a:latin typeface="Tahoma" pitchFamily="34" charset="0"/>
                <a:cs typeface="Tahoma" pitchFamily="34" charset="0"/>
              </a:rPr>
              <a:t>Repeat no. 1 using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Flow Chart</a:t>
            </a:r>
          </a:p>
          <a:p>
            <a:pPr marL="609600" indent="-609600">
              <a:buFontTx/>
              <a:buNone/>
            </a:pP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399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1E781A-83CC-4DB2-8C67-C18977A1DDBF}" type="slidenum">
              <a:rPr lang="en-US">
                <a:latin typeface="Tahoma" pitchFamily="34" charset="0"/>
                <a:cs typeface="Tahoma" pitchFamily="34" charset="0"/>
              </a:rPr>
              <a:pPr/>
              <a:t>38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77825" indent="-377825"/>
            <a:r>
              <a:rPr lang="en-US" smtClean="0">
                <a:latin typeface="Tahoma" pitchFamily="34" charset="0"/>
                <a:cs typeface="Tahoma" pitchFamily="34" charset="0"/>
              </a:rPr>
              <a:t>Algorithm is a procedure for solving a problem in terms of the actions to be executed</a:t>
            </a:r>
          </a:p>
          <a:p>
            <a:pPr marL="377825" indent="-377825"/>
            <a:r>
              <a:rPr lang="en-US" smtClean="0">
                <a:latin typeface="Tahoma" pitchFamily="34" charset="0"/>
                <a:cs typeface="Tahoma" pitchFamily="34" charset="0"/>
              </a:rPr>
              <a:t>Algorithm development steps consists of: problem definition, model development, algorithm design, writing code, and documentation</a:t>
            </a:r>
          </a:p>
          <a:p>
            <a:pPr marL="377825" indent="-377825"/>
            <a:r>
              <a:rPr lang="en-US" smtClean="0">
                <a:latin typeface="Tahoma" pitchFamily="34" charset="0"/>
                <a:cs typeface="Tahoma" pitchFamily="34" charset="0"/>
              </a:rPr>
              <a:t>We can use writing (Structure English and Pseudo-code) or drawing (Flow Chart) to represent algorithm</a:t>
            </a:r>
          </a:p>
          <a:p>
            <a:pPr marL="377825" indent="-377825"/>
            <a:r>
              <a:rPr lang="en-US" smtClean="0">
                <a:latin typeface="Tahoma" pitchFamily="34" charset="0"/>
                <a:cs typeface="Tahoma" pitchFamily="34" charset="0"/>
              </a:rPr>
              <a:t>Basic Computer Operation: input, output, compute, store, compare, and repetition (loop)</a:t>
            </a:r>
          </a:p>
          <a:p>
            <a:pPr marL="377825" indent="-377825"/>
            <a:r>
              <a:rPr lang="en-US" smtClean="0">
                <a:latin typeface="Tahoma" pitchFamily="34" charset="0"/>
                <a:cs typeface="Tahoma" pitchFamily="34" charset="0"/>
              </a:rPr>
              <a:t>Structure theorem are sequence, selection, and repetition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4B8B67-1647-4D3D-A398-97632B575446}" type="slidenum">
              <a:rPr lang="en-US">
                <a:latin typeface="Tahoma" pitchFamily="34" charset="0"/>
                <a:cs typeface="Tahoma" pitchFamily="34" charset="0"/>
              </a:rPr>
              <a:pPr/>
              <a:t>39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ahoma" pitchFamily="34" charset="0"/>
                <a:cs typeface="Tahoma" pitchFamily="34" charset="0"/>
              </a:rPr>
              <a:t>Paul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&amp; Harvey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. (2016). C how to program : with an introduction to C++. 08. Pearson  Education. Hoboken. ISBN: 9780133976892</a:t>
            </a:r>
            <a:r>
              <a:rPr lang="en-US" altLang="en-US" dirty="0" smtClean="0">
                <a:latin typeface="Tahoma" pitchFamily="34" charset="0"/>
                <a:cs typeface="Tahoma" pitchFamily="34" charset="0"/>
              </a:rPr>
              <a:t>.</a:t>
            </a:r>
            <a:r>
              <a:rPr lang="id-ID" alt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Chapter 3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Programming in C: http:// </a:t>
            </a:r>
            <a:r>
              <a:rPr lang="id-ID" sz="2000" dirty="0" smtClean="0">
                <a:latin typeface="Tahoma" pitchFamily="34" charset="0"/>
                <a:cs typeface="Tahoma" pitchFamily="34" charset="0"/>
                <a:hlinkClick r:id="rId3"/>
              </a:rPr>
              <a:t>www.cs.cf.ac.uk/Dave/C/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C Language Tutorial: </a:t>
            </a:r>
            <a:r>
              <a:rPr lang="id-ID" sz="2000" dirty="0" smtClean="0">
                <a:latin typeface="Tahoma" pitchFamily="34" charset="0"/>
                <a:cs typeface="Tahoma" pitchFamily="34" charset="0"/>
                <a:hlinkClick r:id="rId4"/>
              </a:rPr>
              <a:t>http://www.physics.drexel.edu/courses/Comp_Phys/General/C_basics/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Pseudocode Examples: </a:t>
            </a:r>
            <a:r>
              <a:rPr lang="id-ID" sz="2000" dirty="0" smtClean="0">
                <a:latin typeface="Tahoma" pitchFamily="34" charset="0"/>
                <a:cs typeface="Tahoma" pitchFamily="34" charset="0"/>
                <a:hlinkClick r:id="rId5"/>
              </a:rPr>
              <a:t>http://www.unf.edu/~broggio/cop2221/2221pseu.htm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Computer &amp; Internet Help : Understanding Flowchart Symbols: </a:t>
            </a:r>
            <a:r>
              <a:rPr lang="id-ID" sz="2000" dirty="0" smtClean="0">
                <a:latin typeface="Tahoma" pitchFamily="34" charset="0"/>
                <a:cs typeface="Tahoma" pitchFamily="34" charset="0"/>
                <a:hlinkClick r:id="rId6"/>
              </a:rPr>
              <a:t>http://www.youtube.com/watch?v=xLoL7tlJYws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Algorithm Definition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3AC82B-86CA-4A98-B9BB-A99B2075D469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Algorithm is a procedure for solving a problem in terms of the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actions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to be executed, and the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order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in which these actions are to be executed</a:t>
            </a:r>
          </a:p>
          <a:p>
            <a:pPr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id-ID" smtClean="0">
                <a:latin typeface="Tahoma" pitchFamily="34" charset="0"/>
                <a:cs typeface="Tahoma" pitchFamily="34" charset="0"/>
              </a:rPr>
              <a:t>Derived from the word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algoris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and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ritmis</a:t>
            </a:r>
            <a:r>
              <a:rPr lang="id-ID" smtClean="0">
                <a:latin typeface="Tahoma" pitchFamily="34" charset="0"/>
                <a:cs typeface="Tahoma" pitchFamily="34" charset="0"/>
              </a:rPr>
              <a:t>. Introduced by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Al-Khowarizmi</a:t>
            </a:r>
            <a:r>
              <a:rPr lang="id-ID" smtClean="0">
                <a:latin typeface="Tahoma" pitchFamily="34" charset="0"/>
                <a:cs typeface="Tahoma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In the programming domain, algorithm define as method that consist of structured steps in problem solving using computer.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19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9CA743-2FF2-4D49-AB3B-5749748C833D}" type="slidenum">
              <a:rPr lang="en-US">
                <a:latin typeface="Tahoma" pitchFamily="34" charset="0"/>
                <a:cs typeface="Tahoma" pitchFamily="34" charset="0"/>
              </a:rPr>
              <a:pPr/>
              <a:t>40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 smtClean="0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Simple Algorithm Example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43B545-8E9A-413F-B90F-D7F5EB6530B0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Rise and Shine Algorithm</a:t>
            </a:r>
          </a:p>
          <a:p>
            <a:pPr>
              <a:lnSpc>
                <a:spcPct val="90000"/>
              </a:lnSpc>
              <a:buFontTx/>
              <a:buAutoNum type="arabicParenBoth"/>
            </a:pPr>
            <a:r>
              <a:rPr lang="en-US" smtClean="0">
                <a:latin typeface="Tahoma" pitchFamily="34" charset="0"/>
                <a:cs typeface="Tahoma" pitchFamily="34" charset="0"/>
              </a:rPr>
              <a:t>Get out of bed</a:t>
            </a:r>
          </a:p>
          <a:p>
            <a:pPr>
              <a:lnSpc>
                <a:spcPct val="90000"/>
              </a:lnSpc>
              <a:buFontTx/>
              <a:buAutoNum type="arabicParenBoth"/>
            </a:pPr>
            <a:r>
              <a:rPr lang="en-US" smtClean="0">
                <a:latin typeface="Tahoma" pitchFamily="34" charset="0"/>
                <a:cs typeface="Tahoma" pitchFamily="34" charset="0"/>
              </a:rPr>
              <a:t>Take off pajamas</a:t>
            </a:r>
          </a:p>
          <a:p>
            <a:pPr>
              <a:lnSpc>
                <a:spcPct val="90000"/>
              </a:lnSpc>
              <a:buFontTx/>
              <a:buAutoNum type="arabicParenBoth"/>
            </a:pPr>
            <a:r>
              <a:rPr lang="en-US" smtClean="0">
                <a:latin typeface="Tahoma" pitchFamily="34" charset="0"/>
                <a:cs typeface="Tahoma" pitchFamily="34" charset="0"/>
              </a:rPr>
              <a:t>Take a shower</a:t>
            </a:r>
          </a:p>
          <a:p>
            <a:pPr>
              <a:lnSpc>
                <a:spcPct val="90000"/>
              </a:lnSpc>
              <a:buFontTx/>
              <a:buAutoNum type="arabicParenBoth"/>
            </a:pPr>
            <a:r>
              <a:rPr lang="en-US" smtClean="0">
                <a:latin typeface="Tahoma" pitchFamily="34" charset="0"/>
                <a:cs typeface="Tahoma" pitchFamily="34" charset="0"/>
              </a:rPr>
              <a:t>Get dressed</a:t>
            </a:r>
          </a:p>
          <a:p>
            <a:pPr>
              <a:lnSpc>
                <a:spcPct val="90000"/>
              </a:lnSpc>
              <a:buFontTx/>
              <a:buAutoNum type="arabicParenBoth"/>
            </a:pPr>
            <a:r>
              <a:rPr lang="en-US" smtClean="0">
                <a:latin typeface="Tahoma" pitchFamily="34" charset="0"/>
                <a:cs typeface="Tahoma" pitchFamily="34" charset="0"/>
              </a:rPr>
              <a:t>Eat breakfast</a:t>
            </a:r>
          </a:p>
          <a:p>
            <a:pPr>
              <a:lnSpc>
                <a:spcPct val="90000"/>
              </a:lnSpc>
              <a:buFontTx/>
              <a:buAutoNum type="arabicParenBoth"/>
            </a:pPr>
            <a:r>
              <a:rPr lang="en-US" smtClean="0">
                <a:latin typeface="Tahoma" pitchFamily="34" charset="0"/>
                <a:cs typeface="Tahoma" pitchFamily="34" charset="0"/>
              </a:rPr>
              <a:t>Carpool to work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82680" y="6343005"/>
            <a:ext cx="2133600" cy="365125"/>
          </a:xfrm>
          <a:noFill/>
        </p:spPr>
        <p:txBody>
          <a:bodyPr/>
          <a:lstStyle/>
          <a:p>
            <a:fld id="{123D2441-E3A5-4A66-B51E-D037331F5D7F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1039688" y="2626568"/>
            <a:ext cx="1439863" cy="60642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868488" y="2626568"/>
            <a:ext cx="1600200" cy="5842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4773488" y="2623393"/>
            <a:ext cx="1439863" cy="60642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963488" y="1275605"/>
            <a:ext cx="1600200" cy="554038"/>
          </a:xfrm>
          <a:prstGeom prst="rect">
            <a:avLst/>
          </a:prstGeom>
          <a:solidFill>
            <a:schemeClr val="folHlink">
              <a:alpha val="50195"/>
            </a:schemeClr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>
                <a:latin typeface="Tahoma" pitchFamily="34" charset="0"/>
                <a:cs typeface="Tahoma" pitchFamily="34" charset="0"/>
              </a:rPr>
              <a:t>PROBLEM</a:t>
            </a:r>
          </a:p>
        </p:txBody>
      </p:sp>
      <p:sp>
        <p:nvSpPr>
          <p:cNvPr id="7175" name="Text Box 12"/>
          <p:cNvSpPr txBox="1">
            <a:spLocks noChangeArrowheads="1"/>
          </p:cNvSpPr>
          <p:nvPr/>
        </p:nvSpPr>
        <p:spPr bwMode="auto">
          <a:xfrm>
            <a:off x="3249488" y="1275605"/>
            <a:ext cx="1752600" cy="554038"/>
          </a:xfrm>
          <a:prstGeom prst="rect">
            <a:avLst/>
          </a:prstGeom>
          <a:solidFill>
            <a:schemeClr val="folHlink">
              <a:alpha val="50195"/>
            </a:schemeClr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>
                <a:latin typeface="Tahoma" pitchFamily="34" charset="0"/>
                <a:cs typeface="Tahoma" pitchFamily="34" charset="0"/>
              </a:rPr>
              <a:t>PROCESS </a:t>
            </a:r>
          </a:p>
        </p:txBody>
      </p:sp>
      <p:sp>
        <p:nvSpPr>
          <p:cNvPr id="7176" name="Text Box 13"/>
          <p:cNvSpPr txBox="1">
            <a:spLocks noChangeArrowheads="1"/>
          </p:cNvSpPr>
          <p:nvPr/>
        </p:nvSpPr>
        <p:spPr bwMode="auto">
          <a:xfrm>
            <a:off x="5687888" y="1275605"/>
            <a:ext cx="2057400" cy="554038"/>
          </a:xfrm>
          <a:prstGeom prst="rect">
            <a:avLst/>
          </a:prstGeom>
          <a:solidFill>
            <a:schemeClr val="folHlink">
              <a:alpha val="50195"/>
            </a:schemeClr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>
                <a:latin typeface="Tahoma" pitchFamily="34" charset="0"/>
                <a:cs typeface="Tahoma" pitchFamily="34" charset="0"/>
              </a:rPr>
              <a:t>SOLUTION</a:t>
            </a:r>
          </a:p>
        </p:txBody>
      </p:sp>
      <p:sp>
        <p:nvSpPr>
          <p:cNvPr id="7177" name="Text Box 14"/>
          <p:cNvSpPr txBox="1">
            <a:spLocks noChangeArrowheads="1"/>
          </p:cNvSpPr>
          <p:nvPr/>
        </p:nvSpPr>
        <p:spPr bwMode="auto">
          <a:xfrm>
            <a:off x="1039688" y="2142380"/>
            <a:ext cx="1447800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>
                <a:latin typeface="Tahoma" pitchFamily="34" charset="0"/>
                <a:cs typeface="Tahoma" pitchFamily="34" charset="0"/>
              </a:rPr>
              <a:t>Algorithm</a:t>
            </a:r>
          </a:p>
        </p:txBody>
      </p:sp>
      <p:sp>
        <p:nvSpPr>
          <p:cNvPr id="7178" name="Text Box 15"/>
          <p:cNvSpPr txBox="1">
            <a:spLocks noChangeArrowheads="1"/>
          </p:cNvSpPr>
          <p:nvPr/>
        </p:nvSpPr>
        <p:spPr bwMode="auto">
          <a:xfrm>
            <a:off x="3249488" y="2142380"/>
            <a:ext cx="1600200" cy="3381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Source Code</a:t>
            </a:r>
          </a:p>
        </p:txBody>
      </p:sp>
      <p:sp>
        <p:nvSpPr>
          <p:cNvPr id="7179" name="Text Box 16"/>
          <p:cNvSpPr txBox="1">
            <a:spLocks noChangeArrowheads="1"/>
          </p:cNvSpPr>
          <p:nvPr/>
        </p:nvSpPr>
        <p:spPr bwMode="auto">
          <a:xfrm>
            <a:off x="5611688" y="2142380"/>
            <a:ext cx="1905000" cy="3381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</a:t>
            </a:r>
          </a:p>
        </p:txBody>
      </p:sp>
      <p:sp>
        <p:nvSpPr>
          <p:cNvPr id="7180" name="AutoShape 17"/>
          <p:cNvSpPr>
            <a:spLocks noChangeArrowheads="1"/>
          </p:cNvSpPr>
          <p:nvPr/>
        </p:nvSpPr>
        <p:spPr bwMode="auto">
          <a:xfrm>
            <a:off x="2639888" y="1480393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1" name="AutoShape 18"/>
          <p:cNvSpPr>
            <a:spLocks noChangeArrowheads="1"/>
          </p:cNvSpPr>
          <p:nvPr/>
        </p:nvSpPr>
        <p:spPr bwMode="auto">
          <a:xfrm>
            <a:off x="5078288" y="1480393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2" name="AutoShape 19"/>
          <p:cNvSpPr>
            <a:spLocks noChangeArrowheads="1"/>
          </p:cNvSpPr>
          <p:nvPr/>
        </p:nvSpPr>
        <p:spPr bwMode="auto">
          <a:xfrm>
            <a:off x="2563688" y="229478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3" name="AutoShape 20"/>
          <p:cNvSpPr>
            <a:spLocks noChangeArrowheads="1"/>
          </p:cNvSpPr>
          <p:nvPr/>
        </p:nvSpPr>
        <p:spPr bwMode="auto">
          <a:xfrm>
            <a:off x="4925888" y="229478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4" name="AutoShape 21"/>
          <p:cNvSpPr>
            <a:spLocks/>
          </p:cNvSpPr>
          <p:nvPr/>
        </p:nvSpPr>
        <p:spPr bwMode="auto">
          <a:xfrm rot="5400000">
            <a:off x="4061494" y="-931813"/>
            <a:ext cx="204787" cy="5791200"/>
          </a:xfrm>
          <a:prstGeom prst="leftBrace">
            <a:avLst>
              <a:gd name="adj1" fmla="val 23565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5" name="AutoShape 22"/>
          <p:cNvSpPr>
            <a:spLocks noChangeArrowheads="1"/>
          </p:cNvSpPr>
          <p:nvPr/>
        </p:nvSpPr>
        <p:spPr bwMode="auto">
          <a:xfrm>
            <a:off x="2563688" y="2851993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6" name="AutoShape 23"/>
          <p:cNvSpPr>
            <a:spLocks noChangeArrowheads="1"/>
          </p:cNvSpPr>
          <p:nvPr/>
        </p:nvSpPr>
        <p:spPr bwMode="auto">
          <a:xfrm>
            <a:off x="4468688" y="2851993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7" name="AutoShape 24"/>
          <p:cNvSpPr>
            <a:spLocks noChangeArrowheads="1"/>
          </p:cNvSpPr>
          <p:nvPr/>
        </p:nvSpPr>
        <p:spPr bwMode="auto">
          <a:xfrm>
            <a:off x="7897688" y="300439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8" name="AutoShape 25"/>
          <p:cNvSpPr>
            <a:spLocks noChangeArrowheads="1"/>
          </p:cNvSpPr>
          <p:nvPr/>
        </p:nvSpPr>
        <p:spPr bwMode="auto">
          <a:xfrm>
            <a:off x="7897688" y="361399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9" name="AutoShape 26"/>
          <p:cNvSpPr>
            <a:spLocks noChangeArrowheads="1"/>
          </p:cNvSpPr>
          <p:nvPr/>
        </p:nvSpPr>
        <p:spPr bwMode="auto">
          <a:xfrm>
            <a:off x="7897688" y="452839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90" name="AutoShape 27"/>
          <p:cNvSpPr>
            <a:spLocks noChangeArrowheads="1"/>
          </p:cNvSpPr>
          <p:nvPr/>
        </p:nvSpPr>
        <p:spPr bwMode="auto">
          <a:xfrm>
            <a:off x="7897688" y="536659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91" name="AutoShape 28"/>
          <p:cNvSpPr>
            <a:spLocks noChangeArrowheads="1"/>
          </p:cNvSpPr>
          <p:nvPr/>
        </p:nvSpPr>
        <p:spPr bwMode="auto">
          <a:xfrm>
            <a:off x="7897688" y="620479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92" name="AutoShape 29"/>
          <p:cNvSpPr>
            <a:spLocks noChangeArrowheads="1"/>
          </p:cNvSpPr>
          <p:nvPr/>
        </p:nvSpPr>
        <p:spPr bwMode="auto">
          <a:xfrm>
            <a:off x="6297488" y="2775793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93" name="Line 30"/>
          <p:cNvSpPr>
            <a:spLocks noChangeShapeType="1"/>
          </p:cNvSpPr>
          <p:nvPr/>
        </p:nvSpPr>
        <p:spPr bwMode="auto">
          <a:xfrm flipH="1">
            <a:off x="1573088" y="5976193"/>
            <a:ext cx="556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7194" name="Line 31"/>
          <p:cNvSpPr>
            <a:spLocks noChangeShapeType="1"/>
          </p:cNvSpPr>
          <p:nvPr/>
        </p:nvSpPr>
        <p:spPr bwMode="auto">
          <a:xfrm flipV="1">
            <a:off x="1573088" y="3309193"/>
            <a:ext cx="0" cy="266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7195" name="Line 32"/>
          <p:cNvSpPr>
            <a:spLocks noChangeShapeType="1"/>
          </p:cNvSpPr>
          <p:nvPr/>
        </p:nvSpPr>
        <p:spPr bwMode="auto">
          <a:xfrm flipV="1">
            <a:off x="6526088" y="3004393"/>
            <a:ext cx="0" cy="297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7196" name="Line 33"/>
          <p:cNvSpPr>
            <a:spLocks noChangeShapeType="1"/>
          </p:cNvSpPr>
          <p:nvPr/>
        </p:nvSpPr>
        <p:spPr bwMode="auto">
          <a:xfrm flipH="1">
            <a:off x="6526088" y="422359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7197" name="Line 34"/>
          <p:cNvSpPr>
            <a:spLocks noChangeShapeType="1"/>
          </p:cNvSpPr>
          <p:nvPr/>
        </p:nvSpPr>
        <p:spPr bwMode="auto">
          <a:xfrm flipV="1">
            <a:off x="5230688" y="3232993"/>
            <a:ext cx="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7198" name="Line 35"/>
          <p:cNvSpPr>
            <a:spLocks noChangeShapeType="1"/>
          </p:cNvSpPr>
          <p:nvPr/>
        </p:nvSpPr>
        <p:spPr bwMode="auto">
          <a:xfrm flipV="1">
            <a:off x="3478088" y="3232993"/>
            <a:ext cx="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7199" name="Text Box 5"/>
          <p:cNvSpPr txBox="1">
            <a:spLocks noChangeArrowheads="1"/>
          </p:cNvSpPr>
          <p:nvPr/>
        </p:nvSpPr>
        <p:spPr bwMode="auto">
          <a:xfrm>
            <a:off x="7135688" y="2623393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7200" name="Text Box 6"/>
          <p:cNvSpPr txBox="1">
            <a:spLocks noChangeArrowheads="1"/>
          </p:cNvSpPr>
          <p:nvPr/>
        </p:nvSpPr>
        <p:spPr bwMode="auto">
          <a:xfrm>
            <a:off x="7135688" y="3232993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7201" name="AutoShape 7"/>
          <p:cNvSpPr>
            <a:spLocks noChangeArrowheads="1"/>
          </p:cNvSpPr>
          <p:nvPr/>
        </p:nvSpPr>
        <p:spPr bwMode="auto">
          <a:xfrm>
            <a:off x="7211888" y="3875930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7202" name="Text Box 8"/>
          <p:cNvSpPr txBox="1">
            <a:spLocks noChangeArrowheads="1"/>
          </p:cNvSpPr>
          <p:nvPr/>
        </p:nvSpPr>
        <p:spPr bwMode="auto">
          <a:xfrm>
            <a:off x="7135688" y="4756993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7203" name="AutoShape 9"/>
          <p:cNvSpPr>
            <a:spLocks noChangeArrowheads="1"/>
          </p:cNvSpPr>
          <p:nvPr/>
        </p:nvSpPr>
        <p:spPr bwMode="auto">
          <a:xfrm>
            <a:off x="7211888" y="5595193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7204" name="Text Box 10"/>
          <p:cNvSpPr txBox="1">
            <a:spLocks noChangeArrowheads="1"/>
          </p:cNvSpPr>
          <p:nvPr/>
        </p:nvSpPr>
        <p:spPr bwMode="auto">
          <a:xfrm>
            <a:off x="7135688" y="6433393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152400" y="-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  <a:br>
              <a:rPr lang="en-US" sz="32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id-ID" dirty="0"/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66D74B-E94B-4F21-AE9F-95B1D70825C0}" type="slidenum">
              <a:rPr lang="en-US">
                <a:latin typeface="Tahoma" pitchFamily="34" charset="0"/>
                <a:cs typeface="Tahoma" pitchFamily="34" charset="0"/>
              </a:rPr>
              <a:pPr/>
              <a:t>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5" name="Text Box 21"/>
          <p:cNvSpPr txBox="1">
            <a:spLocks noChangeArrowheads="1"/>
          </p:cNvSpPr>
          <p:nvPr/>
        </p:nvSpPr>
        <p:spPr bwMode="auto">
          <a:xfrm>
            <a:off x="899592" y="3186013"/>
            <a:ext cx="5410200" cy="28352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latin typeface="Tahoma" pitchFamily="34" charset="0"/>
                <a:cs typeface="Tahoma" pitchFamily="34" charset="0"/>
              </a:rPr>
              <a:t>Problem:</a:t>
            </a:r>
          </a:p>
          <a:p>
            <a:pPr eaLnBrk="0" hangingPunct="0"/>
            <a:r>
              <a:rPr lang="en-US" sz="2000" b="1">
                <a:latin typeface="Tahoma" pitchFamily="34" charset="0"/>
                <a:cs typeface="Tahoma" pitchFamily="34" charset="0"/>
              </a:rPr>
              <a:t>Finding the solution or root of quadratic equation</a:t>
            </a:r>
          </a:p>
          <a:p>
            <a:pPr eaLnBrk="0" hangingPunct="0"/>
            <a:endParaRPr lang="en-US" sz="2000" b="1">
              <a:latin typeface="Tahoma" pitchFamily="34" charset="0"/>
              <a:cs typeface="Tahoma" pitchFamily="34" charset="0"/>
            </a:endParaRPr>
          </a:p>
          <a:p>
            <a:pPr eaLnBrk="0" hangingPunct="0"/>
            <a:r>
              <a:rPr lang="en-US" sz="2000" b="1">
                <a:latin typeface="Tahoma" pitchFamily="34" charset="0"/>
                <a:cs typeface="Tahoma" pitchFamily="34" charset="0"/>
              </a:rPr>
              <a:t>Definition:</a:t>
            </a:r>
          </a:p>
          <a:p>
            <a:pPr eaLnBrk="0" hangingPunct="0"/>
            <a:r>
              <a:rPr lang="en-US" sz="2000" b="1">
                <a:latin typeface="Tahoma" pitchFamily="34" charset="0"/>
                <a:cs typeface="Tahoma" pitchFamily="34" charset="0"/>
              </a:rPr>
              <a:t>Quadratic equation : ax^2 + bx + c = 0</a:t>
            </a:r>
          </a:p>
          <a:p>
            <a:pPr eaLnBrk="0" hangingPunct="0"/>
            <a:endParaRPr lang="en-US" sz="2000" b="1">
              <a:latin typeface="Tahoma" pitchFamily="34" charset="0"/>
              <a:cs typeface="Tahoma" pitchFamily="34" charset="0"/>
            </a:endParaRPr>
          </a:p>
          <a:p>
            <a:pPr eaLnBrk="0" hangingPunct="0"/>
            <a:r>
              <a:rPr lang="en-US" sz="2000" b="1">
                <a:latin typeface="Tahoma" pitchFamily="34" charset="0"/>
                <a:cs typeface="Tahoma" pitchFamily="34" charset="0"/>
              </a:rPr>
              <a:t>Data needed:</a:t>
            </a:r>
          </a:p>
          <a:p>
            <a:pPr eaLnBrk="0" hangingPunct="0"/>
            <a:r>
              <a:rPr lang="en-US" sz="2000" b="1">
                <a:latin typeface="Tahoma" pitchFamily="34" charset="0"/>
                <a:cs typeface="Tahoma" pitchFamily="34" charset="0"/>
              </a:rPr>
              <a:t>Coefficient of a, b and c : real type</a:t>
            </a:r>
          </a:p>
        </p:txBody>
      </p:sp>
      <p:sp>
        <p:nvSpPr>
          <p:cNvPr id="8196" name="Line 24"/>
          <p:cNvSpPr>
            <a:spLocks noChangeShapeType="1"/>
          </p:cNvSpPr>
          <p:nvPr/>
        </p:nvSpPr>
        <p:spPr bwMode="auto">
          <a:xfrm>
            <a:off x="1920355" y="2576413"/>
            <a:ext cx="46037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8197" name="Text Box 49"/>
          <p:cNvSpPr txBox="1">
            <a:spLocks noChangeArrowheads="1"/>
          </p:cNvSpPr>
          <p:nvPr/>
        </p:nvSpPr>
        <p:spPr bwMode="auto">
          <a:xfrm>
            <a:off x="1128192" y="1969988"/>
            <a:ext cx="1439863" cy="60642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8198" name="Text Box 50"/>
          <p:cNvSpPr txBox="1">
            <a:spLocks noChangeArrowheads="1"/>
          </p:cNvSpPr>
          <p:nvPr/>
        </p:nvSpPr>
        <p:spPr bwMode="auto">
          <a:xfrm>
            <a:off x="2956992" y="1969988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8199" name="Text Box 51"/>
          <p:cNvSpPr txBox="1">
            <a:spLocks noChangeArrowheads="1"/>
          </p:cNvSpPr>
          <p:nvPr/>
        </p:nvSpPr>
        <p:spPr bwMode="auto">
          <a:xfrm>
            <a:off x="4861992" y="1966813"/>
            <a:ext cx="1439863" cy="52387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8200" name="Text Box 52"/>
          <p:cNvSpPr txBox="1">
            <a:spLocks noChangeArrowheads="1"/>
          </p:cNvSpPr>
          <p:nvPr/>
        </p:nvSpPr>
        <p:spPr bwMode="auto">
          <a:xfrm>
            <a:off x="7224192" y="2043013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8201" name="Text Box 53"/>
          <p:cNvSpPr txBox="1">
            <a:spLocks noChangeArrowheads="1"/>
          </p:cNvSpPr>
          <p:nvPr/>
        </p:nvSpPr>
        <p:spPr bwMode="auto">
          <a:xfrm>
            <a:off x="7224192" y="2652613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8202" name="AutoShape 54"/>
          <p:cNvSpPr>
            <a:spLocks noChangeArrowheads="1"/>
          </p:cNvSpPr>
          <p:nvPr/>
        </p:nvSpPr>
        <p:spPr bwMode="auto">
          <a:xfrm>
            <a:off x="7300392" y="3295551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8203" name="Text Box 55"/>
          <p:cNvSpPr txBox="1">
            <a:spLocks noChangeArrowheads="1"/>
          </p:cNvSpPr>
          <p:nvPr/>
        </p:nvSpPr>
        <p:spPr bwMode="auto">
          <a:xfrm>
            <a:off x="7224192" y="4176613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8204" name="AutoShape 56"/>
          <p:cNvSpPr>
            <a:spLocks noChangeArrowheads="1"/>
          </p:cNvSpPr>
          <p:nvPr/>
        </p:nvSpPr>
        <p:spPr bwMode="auto">
          <a:xfrm>
            <a:off x="7300392" y="5014813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8205" name="Text Box 57"/>
          <p:cNvSpPr txBox="1">
            <a:spLocks noChangeArrowheads="1"/>
          </p:cNvSpPr>
          <p:nvPr/>
        </p:nvSpPr>
        <p:spPr bwMode="auto">
          <a:xfrm>
            <a:off x="6858000" y="5867400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8206" name="AutoShape 58"/>
          <p:cNvSpPr>
            <a:spLocks noChangeArrowheads="1"/>
          </p:cNvSpPr>
          <p:nvPr/>
        </p:nvSpPr>
        <p:spPr bwMode="auto">
          <a:xfrm>
            <a:off x="2652192" y="2195413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07" name="AutoShape 59"/>
          <p:cNvSpPr>
            <a:spLocks noChangeArrowheads="1"/>
          </p:cNvSpPr>
          <p:nvPr/>
        </p:nvSpPr>
        <p:spPr bwMode="auto">
          <a:xfrm>
            <a:off x="4480992" y="2195413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08" name="AutoShape 60"/>
          <p:cNvSpPr>
            <a:spLocks noChangeArrowheads="1"/>
          </p:cNvSpPr>
          <p:nvPr/>
        </p:nvSpPr>
        <p:spPr bwMode="auto">
          <a:xfrm>
            <a:off x="7986192" y="242401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09" name="AutoShape 61"/>
          <p:cNvSpPr>
            <a:spLocks noChangeArrowheads="1"/>
          </p:cNvSpPr>
          <p:nvPr/>
        </p:nvSpPr>
        <p:spPr bwMode="auto">
          <a:xfrm>
            <a:off x="7986192" y="303361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10" name="AutoShape 62"/>
          <p:cNvSpPr>
            <a:spLocks noChangeArrowheads="1"/>
          </p:cNvSpPr>
          <p:nvPr/>
        </p:nvSpPr>
        <p:spPr bwMode="auto">
          <a:xfrm>
            <a:off x="7986192" y="394801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11" name="AutoShape 63"/>
          <p:cNvSpPr>
            <a:spLocks noChangeArrowheads="1"/>
          </p:cNvSpPr>
          <p:nvPr/>
        </p:nvSpPr>
        <p:spPr bwMode="auto">
          <a:xfrm>
            <a:off x="7986192" y="478621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12" name="AutoShape 64"/>
          <p:cNvSpPr>
            <a:spLocks noChangeArrowheads="1"/>
          </p:cNvSpPr>
          <p:nvPr/>
        </p:nvSpPr>
        <p:spPr bwMode="auto">
          <a:xfrm>
            <a:off x="7986192" y="570061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13" name="AutoShape 65"/>
          <p:cNvSpPr>
            <a:spLocks noChangeArrowheads="1"/>
          </p:cNvSpPr>
          <p:nvPr/>
        </p:nvSpPr>
        <p:spPr bwMode="auto">
          <a:xfrm>
            <a:off x="6385992" y="2119213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  <a:br>
              <a:rPr lang="en-US" sz="32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id-ID" dirty="0"/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21FCE8-2DFA-4C14-9516-048F2B722CE4}" type="slidenum">
              <a:rPr lang="en-US">
                <a:latin typeface="Tahoma" pitchFamily="34" charset="0"/>
                <a:cs typeface="Tahoma" pitchFamily="34" charset="0"/>
              </a:rPr>
              <a:pPr/>
              <a:t>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19" name="Text Box 21"/>
          <p:cNvSpPr txBox="1">
            <a:spLocks noChangeArrowheads="1"/>
          </p:cNvSpPr>
          <p:nvPr/>
        </p:nvSpPr>
        <p:spPr bwMode="auto">
          <a:xfrm>
            <a:off x="883096" y="3619078"/>
            <a:ext cx="5410200" cy="17684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1325" indent="-441325" eaLnBrk="0" hangingPunct="0">
              <a:spcBef>
                <a:spcPct val="50000"/>
              </a:spcBef>
            </a:pPr>
            <a:r>
              <a:rPr lang="en-US" sz="2000" b="1">
                <a:latin typeface="Tahoma" pitchFamily="34" charset="0"/>
                <a:cs typeface="Tahoma" pitchFamily="34" charset="0"/>
              </a:rPr>
              <a:t>Mathematical model:</a:t>
            </a:r>
          </a:p>
          <a:p>
            <a:pPr marL="441325" indent="-441325" eaLnBrk="0" hangingPunct="0">
              <a:spcBef>
                <a:spcPct val="50000"/>
              </a:spcBef>
            </a:pPr>
            <a:r>
              <a:rPr lang="en-US" sz="2000" b="1">
                <a:latin typeface="Tahoma" pitchFamily="34" charset="0"/>
                <a:cs typeface="Tahoma" pitchFamily="34" charset="0"/>
              </a:rPr>
              <a:t>Quadratic formula:</a:t>
            </a:r>
          </a:p>
          <a:p>
            <a:pPr marL="441325" indent="-441325" eaLnBrk="0" hangingPunct="0">
              <a:spcBef>
                <a:spcPct val="50000"/>
              </a:spcBef>
            </a:pPr>
            <a:r>
              <a:rPr lang="en-US" sz="2000" b="1">
                <a:latin typeface="Tahoma" pitchFamily="34" charset="0"/>
                <a:cs typeface="Tahoma" pitchFamily="34" charset="0"/>
              </a:rPr>
              <a:t> x1 = (-b + sqrt(b^2 - 4ac))/2a</a:t>
            </a:r>
          </a:p>
          <a:p>
            <a:pPr marL="441325" indent="-441325" eaLnBrk="0" hangingPunct="0">
              <a:spcBef>
                <a:spcPct val="50000"/>
              </a:spcBef>
            </a:pPr>
            <a:r>
              <a:rPr lang="en-US" sz="2000" b="1">
                <a:latin typeface="Tahoma" pitchFamily="34" charset="0"/>
                <a:cs typeface="Tahoma" pitchFamily="34" charset="0"/>
              </a:rPr>
              <a:t> x2 = (-b – sqrt(b^2 -  4ac))/2a</a:t>
            </a:r>
          </a:p>
        </p:txBody>
      </p:sp>
      <p:sp>
        <p:nvSpPr>
          <p:cNvPr id="9220" name="Line 24"/>
          <p:cNvSpPr>
            <a:spLocks noChangeShapeType="1"/>
          </p:cNvSpPr>
          <p:nvPr/>
        </p:nvSpPr>
        <p:spPr bwMode="auto">
          <a:xfrm>
            <a:off x="3626296" y="2745953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9221" name="Text Box 26"/>
          <p:cNvSpPr txBox="1">
            <a:spLocks noChangeArrowheads="1"/>
          </p:cNvSpPr>
          <p:nvPr/>
        </p:nvSpPr>
        <p:spPr bwMode="auto">
          <a:xfrm>
            <a:off x="1111696" y="2114128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9222" name="Text Box 27"/>
          <p:cNvSpPr txBox="1">
            <a:spLocks noChangeArrowheads="1"/>
          </p:cNvSpPr>
          <p:nvPr/>
        </p:nvSpPr>
        <p:spPr bwMode="auto">
          <a:xfrm>
            <a:off x="2940496" y="2114128"/>
            <a:ext cx="1439863" cy="5238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9223" name="Text Box 28"/>
          <p:cNvSpPr txBox="1">
            <a:spLocks noChangeArrowheads="1"/>
          </p:cNvSpPr>
          <p:nvPr/>
        </p:nvSpPr>
        <p:spPr bwMode="auto">
          <a:xfrm>
            <a:off x="4845496" y="2110953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9224" name="Text Box 29"/>
          <p:cNvSpPr txBox="1">
            <a:spLocks noChangeArrowheads="1"/>
          </p:cNvSpPr>
          <p:nvPr/>
        </p:nvSpPr>
        <p:spPr bwMode="auto">
          <a:xfrm>
            <a:off x="7207696" y="2187153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9225" name="Text Box 30"/>
          <p:cNvSpPr txBox="1">
            <a:spLocks noChangeArrowheads="1"/>
          </p:cNvSpPr>
          <p:nvPr/>
        </p:nvSpPr>
        <p:spPr bwMode="auto">
          <a:xfrm>
            <a:off x="7207696" y="2796753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9226" name="AutoShape 31"/>
          <p:cNvSpPr>
            <a:spLocks noChangeArrowheads="1"/>
          </p:cNvSpPr>
          <p:nvPr/>
        </p:nvSpPr>
        <p:spPr bwMode="auto">
          <a:xfrm>
            <a:off x="7283896" y="3439691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9227" name="Text Box 32"/>
          <p:cNvSpPr txBox="1">
            <a:spLocks noChangeArrowheads="1"/>
          </p:cNvSpPr>
          <p:nvPr/>
        </p:nvSpPr>
        <p:spPr bwMode="auto">
          <a:xfrm>
            <a:off x="7207696" y="4320753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9228" name="AutoShape 33"/>
          <p:cNvSpPr>
            <a:spLocks noChangeArrowheads="1"/>
          </p:cNvSpPr>
          <p:nvPr/>
        </p:nvSpPr>
        <p:spPr bwMode="auto">
          <a:xfrm>
            <a:off x="7283896" y="5158953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9229" name="Text Box 34"/>
          <p:cNvSpPr txBox="1">
            <a:spLocks noChangeArrowheads="1"/>
          </p:cNvSpPr>
          <p:nvPr/>
        </p:nvSpPr>
        <p:spPr bwMode="auto">
          <a:xfrm>
            <a:off x="7207696" y="6073353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9230" name="AutoShape 35"/>
          <p:cNvSpPr>
            <a:spLocks noChangeArrowheads="1"/>
          </p:cNvSpPr>
          <p:nvPr/>
        </p:nvSpPr>
        <p:spPr bwMode="auto">
          <a:xfrm>
            <a:off x="2635696" y="2339553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31" name="AutoShape 36"/>
          <p:cNvSpPr>
            <a:spLocks noChangeArrowheads="1"/>
          </p:cNvSpPr>
          <p:nvPr/>
        </p:nvSpPr>
        <p:spPr bwMode="auto">
          <a:xfrm>
            <a:off x="4464496" y="2339553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32" name="AutoShape 37"/>
          <p:cNvSpPr>
            <a:spLocks noChangeArrowheads="1"/>
          </p:cNvSpPr>
          <p:nvPr/>
        </p:nvSpPr>
        <p:spPr bwMode="auto">
          <a:xfrm>
            <a:off x="7969696" y="256815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233" name="AutoShape 38"/>
          <p:cNvSpPr>
            <a:spLocks noChangeArrowheads="1"/>
          </p:cNvSpPr>
          <p:nvPr/>
        </p:nvSpPr>
        <p:spPr bwMode="auto">
          <a:xfrm>
            <a:off x="7969696" y="317775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234" name="AutoShape 39"/>
          <p:cNvSpPr>
            <a:spLocks noChangeArrowheads="1"/>
          </p:cNvSpPr>
          <p:nvPr/>
        </p:nvSpPr>
        <p:spPr bwMode="auto">
          <a:xfrm>
            <a:off x="7969696" y="409215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235" name="AutoShape 40"/>
          <p:cNvSpPr>
            <a:spLocks noChangeArrowheads="1"/>
          </p:cNvSpPr>
          <p:nvPr/>
        </p:nvSpPr>
        <p:spPr bwMode="auto">
          <a:xfrm>
            <a:off x="7969696" y="493035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236" name="AutoShape 41"/>
          <p:cNvSpPr>
            <a:spLocks noChangeArrowheads="1"/>
          </p:cNvSpPr>
          <p:nvPr/>
        </p:nvSpPr>
        <p:spPr bwMode="auto">
          <a:xfrm>
            <a:off x="7969696" y="584475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237" name="AutoShape 42"/>
          <p:cNvSpPr>
            <a:spLocks noChangeArrowheads="1"/>
          </p:cNvSpPr>
          <p:nvPr/>
        </p:nvSpPr>
        <p:spPr bwMode="auto">
          <a:xfrm>
            <a:off x="6369496" y="2263353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B44911-E0B7-47DA-BB6A-2268039E0477}" type="slidenum">
              <a:rPr lang="en-US">
                <a:latin typeface="Tahoma" pitchFamily="34" charset="0"/>
                <a:cs typeface="Tahoma" pitchFamily="34" charset="0"/>
              </a:rPr>
              <a:pPr/>
              <a:t>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3" name="Text Box 46"/>
          <p:cNvSpPr txBox="1">
            <a:spLocks noChangeArrowheads="1"/>
          </p:cNvSpPr>
          <p:nvPr/>
        </p:nvSpPr>
        <p:spPr bwMode="auto">
          <a:xfrm>
            <a:off x="25908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10244" name="AutoShape 22"/>
          <p:cNvSpPr>
            <a:spLocks noChangeArrowheads="1"/>
          </p:cNvSpPr>
          <p:nvPr/>
        </p:nvSpPr>
        <p:spPr bwMode="auto">
          <a:xfrm>
            <a:off x="838200" y="1828800"/>
            <a:ext cx="990600" cy="457200"/>
          </a:xfrm>
          <a:prstGeom prst="flowChartTerminator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Start</a:t>
            </a:r>
          </a:p>
        </p:txBody>
      </p:sp>
      <p:sp>
        <p:nvSpPr>
          <p:cNvPr id="10245" name="AutoShape 23"/>
          <p:cNvSpPr>
            <a:spLocks noChangeArrowheads="1"/>
          </p:cNvSpPr>
          <p:nvPr/>
        </p:nvSpPr>
        <p:spPr bwMode="auto">
          <a:xfrm>
            <a:off x="228600" y="3200400"/>
            <a:ext cx="2133600" cy="381000"/>
          </a:xfrm>
          <a:prstGeom prst="flowChartProcess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 d = b^2 – 4ac</a:t>
            </a:r>
          </a:p>
        </p:txBody>
      </p:sp>
      <p:sp>
        <p:nvSpPr>
          <p:cNvPr id="10246" name="AutoShape 24"/>
          <p:cNvSpPr>
            <a:spLocks noChangeArrowheads="1"/>
          </p:cNvSpPr>
          <p:nvPr/>
        </p:nvSpPr>
        <p:spPr bwMode="auto">
          <a:xfrm>
            <a:off x="457200" y="3810000"/>
            <a:ext cx="1676400" cy="457200"/>
          </a:xfrm>
          <a:prstGeom prst="flowChartDecision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 d &lt; 0</a:t>
            </a:r>
          </a:p>
        </p:txBody>
      </p:sp>
      <p:sp>
        <p:nvSpPr>
          <p:cNvPr id="10247" name="AutoShape 25"/>
          <p:cNvSpPr>
            <a:spLocks noChangeArrowheads="1"/>
          </p:cNvSpPr>
          <p:nvPr/>
        </p:nvSpPr>
        <p:spPr bwMode="auto">
          <a:xfrm>
            <a:off x="228600" y="2514600"/>
            <a:ext cx="2209800" cy="381000"/>
          </a:xfrm>
          <a:prstGeom prst="flowChartInputOutpu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Input a,b,c</a:t>
            </a:r>
          </a:p>
        </p:txBody>
      </p:sp>
      <p:sp>
        <p:nvSpPr>
          <p:cNvPr id="10248" name="AutoShape 26"/>
          <p:cNvSpPr>
            <a:spLocks noChangeArrowheads="1"/>
          </p:cNvSpPr>
          <p:nvPr/>
        </p:nvSpPr>
        <p:spPr bwMode="auto">
          <a:xfrm>
            <a:off x="2438400" y="4572000"/>
            <a:ext cx="1600200" cy="685800"/>
          </a:xfrm>
          <a:prstGeom prst="flowChartProcess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Print:</a:t>
            </a:r>
          </a:p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“Imaginary”</a:t>
            </a:r>
          </a:p>
        </p:txBody>
      </p:sp>
      <p:sp>
        <p:nvSpPr>
          <p:cNvPr id="10249" name="AutoShape 27"/>
          <p:cNvSpPr>
            <a:spLocks noChangeArrowheads="1"/>
          </p:cNvSpPr>
          <p:nvPr/>
        </p:nvSpPr>
        <p:spPr bwMode="auto">
          <a:xfrm>
            <a:off x="304800" y="4572000"/>
            <a:ext cx="1981200" cy="685800"/>
          </a:xfrm>
          <a:prstGeom prst="flowChartProcess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Tahoma" pitchFamily="34" charset="0"/>
                <a:cs typeface="Tahoma" pitchFamily="34" charset="0"/>
              </a:rPr>
              <a:t> x1=(-b+sqrt(d))/2a</a:t>
            </a:r>
          </a:p>
          <a:p>
            <a:pPr algn="ctr" eaLnBrk="0" hangingPunct="0"/>
            <a:r>
              <a:rPr lang="en-US" sz="1400" b="1">
                <a:latin typeface="Tahoma" pitchFamily="34" charset="0"/>
                <a:cs typeface="Tahoma" pitchFamily="34" charset="0"/>
              </a:rPr>
              <a:t> x2 =(-b-sqrt(d))/2a</a:t>
            </a:r>
          </a:p>
        </p:txBody>
      </p:sp>
      <p:sp>
        <p:nvSpPr>
          <p:cNvPr id="10250" name="AutoShape 28"/>
          <p:cNvSpPr>
            <a:spLocks noChangeArrowheads="1"/>
          </p:cNvSpPr>
          <p:nvPr/>
        </p:nvSpPr>
        <p:spPr bwMode="auto">
          <a:xfrm>
            <a:off x="381000" y="5562600"/>
            <a:ext cx="1828800" cy="457200"/>
          </a:xfrm>
          <a:prstGeom prst="flowChartProcess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Print : x1, x2</a:t>
            </a:r>
          </a:p>
        </p:txBody>
      </p:sp>
      <p:sp>
        <p:nvSpPr>
          <p:cNvPr id="10251" name="AutoShape 29"/>
          <p:cNvSpPr>
            <a:spLocks noChangeArrowheads="1"/>
          </p:cNvSpPr>
          <p:nvPr/>
        </p:nvSpPr>
        <p:spPr bwMode="auto">
          <a:xfrm>
            <a:off x="838200" y="6324600"/>
            <a:ext cx="990600" cy="457200"/>
          </a:xfrm>
          <a:prstGeom prst="flowChartTerminator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Stop</a:t>
            </a:r>
          </a:p>
        </p:txBody>
      </p:sp>
      <p:sp>
        <p:nvSpPr>
          <p:cNvPr id="10252" name="Line 30"/>
          <p:cNvSpPr>
            <a:spLocks noChangeShapeType="1"/>
          </p:cNvSpPr>
          <p:nvPr/>
        </p:nvSpPr>
        <p:spPr bwMode="auto">
          <a:xfrm>
            <a:off x="1295400" y="2286000"/>
            <a:ext cx="0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3" name="Line 31"/>
          <p:cNvSpPr>
            <a:spLocks noChangeShapeType="1"/>
          </p:cNvSpPr>
          <p:nvPr/>
        </p:nvSpPr>
        <p:spPr bwMode="auto">
          <a:xfrm>
            <a:off x="1295400" y="2895600"/>
            <a:ext cx="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4" name="Line 32"/>
          <p:cNvSpPr>
            <a:spLocks noChangeShapeType="1"/>
          </p:cNvSpPr>
          <p:nvPr/>
        </p:nvSpPr>
        <p:spPr bwMode="auto">
          <a:xfrm>
            <a:off x="1295400" y="3581400"/>
            <a:ext cx="0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5" name="Line 33"/>
          <p:cNvSpPr>
            <a:spLocks noChangeShapeType="1"/>
          </p:cNvSpPr>
          <p:nvPr/>
        </p:nvSpPr>
        <p:spPr bwMode="auto">
          <a:xfrm>
            <a:off x="1295400" y="4267200"/>
            <a:ext cx="0" cy="2746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6" name="Line 34"/>
          <p:cNvSpPr>
            <a:spLocks noChangeShapeType="1"/>
          </p:cNvSpPr>
          <p:nvPr/>
        </p:nvSpPr>
        <p:spPr bwMode="auto">
          <a:xfrm>
            <a:off x="1295400" y="5257800"/>
            <a:ext cx="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7" name="Line 35"/>
          <p:cNvSpPr>
            <a:spLocks noChangeShapeType="1"/>
          </p:cNvSpPr>
          <p:nvPr/>
        </p:nvSpPr>
        <p:spPr bwMode="auto">
          <a:xfrm>
            <a:off x="1295400" y="6019800"/>
            <a:ext cx="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8" name="Line 36"/>
          <p:cNvSpPr>
            <a:spLocks noChangeShapeType="1"/>
          </p:cNvSpPr>
          <p:nvPr/>
        </p:nvSpPr>
        <p:spPr bwMode="auto">
          <a:xfrm>
            <a:off x="2133600" y="4038600"/>
            <a:ext cx="1066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0259" name="Line 37"/>
          <p:cNvSpPr>
            <a:spLocks noChangeShapeType="1"/>
          </p:cNvSpPr>
          <p:nvPr/>
        </p:nvSpPr>
        <p:spPr bwMode="auto">
          <a:xfrm>
            <a:off x="3200400" y="4038600"/>
            <a:ext cx="0" cy="5032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60" name="Line 39"/>
          <p:cNvSpPr>
            <a:spLocks noChangeShapeType="1"/>
          </p:cNvSpPr>
          <p:nvPr/>
        </p:nvSpPr>
        <p:spPr bwMode="auto">
          <a:xfrm flipH="1">
            <a:off x="1371600" y="6172200"/>
            <a:ext cx="1828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61" name="Text Box 40"/>
          <p:cNvSpPr txBox="1">
            <a:spLocks noChangeArrowheads="1"/>
          </p:cNvSpPr>
          <p:nvPr/>
        </p:nvSpPr>
        <p:spPr bwMode="auto">
          <a:xfrm>
            <a:off x="2133600" y="3733800"/>
            <a:ext cx="304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latin typeface="Tahoma" pitchFamily="34" charset="0"/>
                <a:cs typeface="Tahoma" pitchFamily="34" charset="0"/>
              </a:rPr>
              <a:t>Y</a:t>
            </a:r>
          </a:p>
        </p:txBody>
      </p:sp>
      <p:sp>
        <p:nvSpPr>
          <p:cNvPr id="10262" name="Text Box 41"/>
          <p:cNvSpPr txBox="1">
            <a:spLocks noChangeArrowheads="1"/>
          </p:cNvSpPr>
          <p:nvPr/>
        </p:nvSpPr>
        <p:spPr bwMode="auto">
          <a:xfrm>
            <a:off x="1295400" y="4267200"/>
            <a:ext cx="304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latin typeface="Tahoma" pitchFamily="34" charset="0"/>
                <a:cs typeface="Tahoma" pitchFamily="34" charset="0"/>
              </a:rPr>
              <a:t>T</a:t>
            </a:r>
          </a:p>
        </p:txBody>
      </p:sp>
      <p:sp>
        <p:nvSpPr>
          <p:cNvPr id="10263" name="Line 43"/>
          <p:cNvSpPr>
            <a:spLocks noChangeShapeType="1"/>
          </p:cNvSpPr>
          <p:nvPr/>
        </p:nvSpPr>
        <p:spPr bwMode="auto">
          <a:xfrm flipH="1">
            <a:off x="3048000" y="1828800"/>
            <a:ext cx="23622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64" name="Text Box 45"/>
          <p:cNvSpPr txBox="1">
            <a:spLocks noChangeArrowheads="1"/>
          </p:cNvSpPr>
          <p:nvPr/>
        </p:nvSpPr>
        <p:spPr bwMode="auto">
          <a:xfrm>
            <a:off x="7620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10265" name="Text Box 47"/>
          <p:cNvSpPr txBox="1">
            <a:spLocks noChangeArrowheads="1"/>
          </p:cNvSpPr>
          <p:nvPr/>
        </p:nvSpPr>
        <p:spPr bwMode="auto">
          <a:xfrm>
            <a:off x="4495800" y="1193800"/>
            <a:ext cx="1439863" cy="5238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10266" name="Text Box 48"/>
          <p:cNvSpPr txBox="1">
            <a:spLocks noChangeArrowheads="1"/>
          </p:cNvSpPr>
          <p:nvPr/>
        </p:nvSpPr>
        <p:spPr bwMode="auto">
          <a:xfrm>
            <a:off x="6858000" y="12700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10267" name="Text Box 49"/>
          <p:cNvSpPr txBox="1">
            <a:spLocks noChangeArrowheads="1"/>
          </p:cNvSpPr>
          <p:nvPr/>
        </p:nvSpPr>
        <p:spPr bwMode="auto">
          <a:xfrm>
            <a:off x="6858000" y="18796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10268" name="AutoShape 50"/>
          <p:cNvSpPr>
            <a:spLocks noChangeArrowheads="1"/>
          </p:cNvSpPr>
          <p:nvPr/>
        </p:nvSpPr>
        <p:spPr bwMode="auto">
          <a:xfrm>
            <a:off x="6934200" y="2522538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10269" name="Text Box 51"/>
          <p:cNvSpPr txBox="1">
            <a:spLocks noChangeArrowheads="1"/>
          </p:cNvSpPr>
          <p:nvPr/>
        </p:nvSpPr>
        <p:spPr bwMode="auto">
          <a:xfrm>
            <a:off x="6858000" y="3403600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10270" name="AutoShape 52"/>
          <p:cNvSpPr>
            <a:spLocks noChangeArrowheads="1"/>
          </p:cNvSpPr>
          <p:nvPr/>
        </p:nvSpPr>
        <p:spPr bwMode="auto">
          <a:xfrm>
            <a:off x="6934200" y="4241800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10271" name="Text Box 53"/>
          <p:cNvSpPr txBox="1">
            <a:spLocks noChangeArrowheads="1"/>
          </p:cNvSpPr>
          <p:nvPr/>
        </p:nvSpPr>
        <p:spPr bwMode="auto">
          <a:xfrm>
            <a:off x="6858000" y="5156200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10272" name="AutoShape 54"/>
          <p:cNvSpPr>
            <a:spLocks noChangeArrowheads="1"/>
          </p:cNvSpPr>
          <p:nvPr/>
        </p:nvSpPr>
        <p:spPr bwMode="auto">
          <a:xfrm>
            <a:off x="22860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3" name="AutoShape 55"/>
          <p:cNvSpPr>
            <a:spLocks noChangeArrowheads="1"/>
          </p:cNvSpPr>
          <p:nvPr/>
        </p:nvSpPr>
        <p:spPr bwMode="auto">
          <a:xfrm>
            <a:off x="41148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4" name="AutoShape 56"/>
          <p:cNvSpPr>
            <a:spLocks noChangeArrowheads="1"/>
          </p:cNvSpPr>
          <p:nvPr/>
        </p:nvSpPr>
        <p:spPr bwMode="auto">
          <a:xfrm>
            <a:off x="7620000" y="1651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5" name="AutoShape 57"/>
          <p:cNvSpPr>
            <a:spLocks noChangeArrowheads="1"/>
          </p:cNvSpPr>
          <p:nvPr/>
        </p:nvSpPr>
        <p:spPr bwMode="auto">
          <a:xfrm>
            <a:off x="7620000" y="2260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6" name="AutoShape 58"/>
          <p:cNvSpPr>
            <a:spLocks noChangeArrowheads="1"/>
          </p:cNvSpPr>
          <p:nvPr/>
        </p:nvSpPr>
        <p:spPr bwMode="auto">
          <a:xfrm>
            <a:off x="7620000" y="317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7" name="AutoShape 59"/>
          <p:cNvSpPr>
            <a:spLocks noChangeArrowheads="1"/>
          </p:cNvSpPr>
          <p:nvPr/>
        </p:nvSpPr>
        <p:spPr bwMode="auto">
          <a:xfrm>
            <a:off x="7620000" y="4013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8" name="AutoShape 60"/>
          <p:cNvSpPr>
            <a:spLocks noChangeArrowheads="1"/>
          </p:cNvSpPr>
          <p:nvPr/>
        </p:nvSpPr>
        <p:spPr bwMode="auto">
          <a:xfrm>
            <a:off x="7620000" y="4927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9" name="AutoShape 61"/>
          <p:cNvSpPr>
            <a:spLocks noChangeArrowheads="1"/>
          </p:cNvSpPr>
          <p:nvPr/>
        </p:nvSpPr>
        <p:spPr bwMode="auto">
          <a:xfrm>
            <a:off x="6019800" y="1346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80" name="Line 37"/>
          <p:cNvSpPr>
            <a:spLocks noChangeShapeType="1"/>
          </p:cNvSpPr>
          <p:nvPr/>
        </p:nvSpPr>
        <p:spPr bwMode="auto">
          <a:xfrm>
            <a:off x="3200400" y="5257800"/>
            <a:ext cx="0" cy="914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47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9" ma:contentTypeDescription="Content Type for DAMS Related Purposes" ma:contentTypeScope="" ma:versionID="dcca679ccac23fad5ef6a149a6019137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23124a404595d37a2b3462e22c737ddc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  <xsd:element ref="ns4:Tanggal" minOccurs="0"/>
                <xsd:element ref="ns4:Tanggal_x0020_" minOccurs="0"/>
                <xsd:element ref="ns4:MediaServiceGenerationTime" minOccurs="0"/>
                <xsd:element ref="ns4:MediaServiceEventHashCode" minOccurs="0"/>
                <xsd:element ref="ns4: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  <xsd:element name="Tanggal" ma:index="30" nillable="true" ma:displayName="Tanggal" ma:format="DateOnly" ma:internalName="Tanggal">
      <xsd:simpleType>
        <xsd:restriction base="dms:DateTime"/>
      </xsd:simpleType>
    </xsd:element>
    <xsd:element name="Tanggal_x0020_" ma:index="31" nillable="true" ma:displayName="Tanggal " ma:format="DateOnly" ma:internalName="Tanggal_x0020_">
      <xsd:simpleType>
        <xsd:restriction base="dms:DateTime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Time" ma:index="34" nillable="true" ma:displayName="Time" ma:format="DateOnly" ma:internalName="Tim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ContentDepartment xmlns="f7443cdf-c33c-464e-a97f-23bb26b3177a">No Department</ContentDepartment>
    <Filename xmlns="f7443cdf-c33c-464e-a97f-23bb26b3177a">214686718</Filename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Tanggal xmlns="6c5ed68c-5f31-42ac-9392-2612e73c38e5" xsi:nil="true"/>
    <Tanggal_x0020_ xmlns="6c5ed68c-5f31-42ac-9392-2612e73c38e5" xsi:nil="true"/>
    <Time xmlns="6c5ed68c-5f31-42ac-9392-2612e73c38e5" xsi:nil="true"/>
    <ol_Department xmlns="http://schemas.microsoft.com/sharepoint/v3" xsi:nil="true"/>
    <FileType1 xmlns="f7443cdf-c33c-464e-a97f-23bb26b3177a">Other</FileType1>
    <Description1 xmlns="f7443cdf-c33c-464e-a97f-23bb26b3177a" xsi:nil="true"/>
  </documentManagement>
</p:properties>
</file>

<file path=customXml/itemProps1.xml><?xml version="1.0" encoding="utf-8"?>
<ds:datastoreItem xmlns:ds="http://schemas.openxmlformats.org/officeDocument/2006/customXml" ds:itemID="{9CA0636C-7457-4D24-91F9-4A94D4C18A54}"/>
</file>

<file path=customXml/itemProps2.xml><?xml version="1.0" encoding="utf-8"?>
<ds:datastoreItem xmlns:ds="http://schemas.openxmlformats.org/officeDocument/2006/customXml" ds:itemID="{4A57DA50-F108-44F9-95C5-6B153A879B2F}"/>
</file>

<file path=customXml/itemProps3.xml><?xml version="1.0" encoding="utf-8"?>
<ds:datastoreItem xmlns:ds="http://schemas.openxmlformats.org/officeDocument/2006/customXml" ds:itemID="{EFD793DD-33C8-4F5C-9A5A-0609BE34B14F}"/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334</TotalTime>
  <Words>1369</Words>
  <Application>Microsoft Office PowerPoint</Application>
  <PresentationFormat>On-screen Show (4:3)</PresentationFormat>
  <Paragraphs>432</Paragraphs>
  <Slides>40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ＭＳ Ｐゴシック</vt:lpstr>
      <vt:lpstr>Arial</vt:lpstr>
      <vt:lpstr>Calibri</vt:lpstr>
      <vt:lpstr>Courier New</vt:lpstr>
      <vt:lpstr>Interstate</vt:lpstr>
      <vt:lpstr>Open Sans</vt:lpstr>
      <vt:lpstr>Tahoma</vt:lpstr>
      <vt:lpstr>TemplateBM</vt:lpstr>
      <vt:lpstr>Algorithm &amp; Programming  </vt:lpstr>
      <vt:lpstr>Learning Outcomes</vt:lpstr>
      <vt:lpstr>Sub Topics</vt:lpstr>
      <vt:lpstr>Algorithm Definition</vt:lpstr>
      <vt:lpstr>Simple Algorithm Example</vt:lpstr>
      <vt:lpstr>PowerPoint Presentation</vt:lpstr>
      <vt:lpstr>Algorithm Development Steps </vt:lpstr>
      <vt:lpstr>Algorithm Development Steps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Representing Algorithm</vt:lpstr>
      <vt:lpstr>Pseudo-code</vt:lpstr>
      <vt:lpstr>Pseudo-code</vt:lpstr>
      <vt:lpstr>1. Input</vt:lpstr>
      <vt:lpstr>2. Output </vt:lpstr>
      <vt:lpstr>3. Compute</vt:lpstr>
      <vt:lpstr>4. Storing Value to An Identifier (Store)</vt:lpstr>
      <vt:lpstr>5. Compare</vt:lpstr>
      <vt:lpstr>6. Repetition (Looping)</vt:lpstr>
      <vt:lpstr>Pseudo-code Example</vt:lpstr>
      <vt:lpstr>Pseudo-code Example</vt:lpstr>
      <vt:lpstr>Flow Chart </vt:lpstr>
      <vt:lpstr>Flow Chart Example</vt:lpstr>
      <vt:lpstr>Good Algorithm Practice</vt:lpstr>
      <vt:lpstr>Structure Theorem </vt:lpstr>
      <vt:lpstr>1. Sequence </vt:lpstr>
      <vt:lpstr>1. Sequence </vt:lpstr>
      <vt:lpstr>2. Selection </vt:lpstr>
      <vt:lpstr>2. Selection </vt:lpstr>
      <vt:lpstr>3. Repetition </vt:lpstr>
      <vt:lpstr>3. Repetition </vt:lpstr>
      <vt:lpstr>Exercise </vt:lpstr>
      <vt:lpstr>Summary</vt:lpstr>
      <vt:lpstr>References</vt:lpstr>
      <vt:lpstr>PowerPoint Presentation</vt:lpstr>
    </vt:vector>
  </TitlesOfParts>
  <Company>fasilkom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sablin yusuf</dc:creator>
  <cp:lastModifiedBy>BINUS</cp:lastModifiedBy>
  <cp:revision>56</cp:revision>
  <dcterms:created xsi:type="dcterms:W3CDTF">2007-02-22T08:40:35Z</dcterms:created>
  <dcterms:modified xsi:type="dcterms:W3CDTF">2019-04-22T04:06:46Z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  <property fmtid="{D5CDD505-2E9C-101B-9397-08002B2CF9AE}" pid="3" name="WorkflowChangePath">
    <vt:lpwstr>65b8325e-c55c-4fda-9cfb-ffa2264e0bed,2;</vt:lpwstr>
  </property>
</Properties>
</file>