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5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31" r:id="rId20"/>
    <p:sldId id="332" r:id="rId21"/>
    <p:sldId id="333" r:id="rId22"/>
    <p:sldId id="334" r:id="rId23"/>
    <p:sldId id="328" r:id="rId24"/>
    <p:sldId id="32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AA060B8-1333-45F0-8AC6-A39B5CE29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D07E0BC-ED33-458B-BAF7-A3AB777F6D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28CA1-07D0-4F39-9154-BB1A67285ED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5E478-5C10-471E-87C4-99FC4A434AC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A2A4A-51D9-46D9-BD74-00701C91C3FB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364D8-C367-4E07-BB14-FEAB5099666D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A56B2497-06B8-4D8F-92DE-996A640AE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5E7-B064-4C5C-A4FD-193FCBD56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0C93-CA08-4F80-831C-7B896A117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CB90-B52B-43C8-8001-0C6E92A68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16CE9-CD30-4340-81E1-CB960286E0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04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/>
              <a:t>Introduction to C Programming I 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51E78-EBA6-4A13-B736-A132C3758BE0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59296" y="2259013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0;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959296" y="4267200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return(0);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6064696" y="20256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Using Turbo C 2.0, the code will result in error.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Error Message: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Function should have a function prototype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6064696" y="4038600"/>
            <a:ext cx="29718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#include </a:t>
            </a:r>
            <a:r>
              <a:rPr lang="en-US" sz="2000">
                <a:latin typeface="Tahoma" pitchFamily="34" charset="0"/>
                <a:cs typeface="Tahoma" pitchFamily="34" charset="0"/>
              </a:rPr>
              <a:t>is a directive command to tell the computer to search for printf function prototype at header file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stdio.h</a:t>
            </a:r>
            <a:r>
              <a:rPr lang="en-US" sz="2000">
                <a:latin typeface="Tahoma" pitchFamily="34" charset="0"/>
                <a:cs typeface="Tahoma" pitchFamily="34" charset="0"/>
              </a:rPr>
              <a:t> as well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>
            <a:stCxn id="11271" idx="1"/>
            <a:endCxn id="11269" idx="3"/>
          </p:cNvCxnSpPr>
          <p:nvPr/>
        </p:nvCxnSpPr>
        <p:spPr>
          <a:xfrm rot="10800000" flipV="1">
            <a:off x="5302696" y="2841625"/>
            <a:ext cx="762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272" idx="1"/>
          </p:cNvCxnSpPr>
          <p:nvPr/>
        </p:nvCxnSpPr>
        <p:spPr>
          <a:xfrm rot="10800000">
            <a:off x="3016696" y="4419600"/>
            <a:ext cx="3048000" cy="588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B500B2-FAF6-4594-AACD-135C530B0C47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Directive 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#include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generally written at the beginning of a program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Coding Style (depends to the programmer)</a:t>
            </a:r>
          </a:p>
        </p:txBody>
      </p:sp>
      <p:sp>
        <p:nvSpPr>
          <p:cNvPr id="12294" name="TextBox 12"/>
          <p:cNvSpPr txBox="1">
            <a:spLocks noChangeArrowheads="1"/>
          </p:cNvSpPr>
          <p:nvPr/>
        </p:nvSpPr>
        <p:spPr bwMode="auto">
          <a:xfrm>
            <a:off x="1331640" y="3284984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2295" name="TextBox 13"/>
          <p:cNvSpPr txBox="1">
            <a:spLocks noChangeArrowheads="1"/>
          </p:cNvSpPr>
          <p:nvPr/>
        </p:nvSpPr>
        <p:spPr bwMode="auto">
          <a:xfrm>
            <a:off x="4608240" y="5086797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7" name="Left-Right Arrow 16"/>
          <p:cNvSpPr/>
          <p:nvPr/>
        </p:nvSpPr>
        <p:spPr>
          <a:xfrm rot="2728391">
            <a:off x="3174728" y="5066159"/>
            <a:ext cx="1562100" cy="479425"/>
          </a:xfrm>
          <a:prstGeom prst="leftRightArrow">
            <a:avLst>
              <a:gd name="adj1" fmla="val 50000"/>
              <a:gd name="adj2" fmla="val 428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Comments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F7B2F-E766-485E-B50F-24C140E5519C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Used for readability of the program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Not accounted as a command/statement by the compiler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/*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*/ 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//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at the beginning of line for one line comment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1524000" y="4001095"/>
            <a:ext cx="6096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/*--------------------------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My First Program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--------------------------*/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main(){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</a:t>
            </a:r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Hello, BINUSIAN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\n”);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// This program will simply print out a message</a:t>
            </a:r>
            <a:endParaRPr lang="id-ID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Escape Sequences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C6C61-3772-40D3-B0D2-624EC8C3713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\a		bell, alert, system beep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\b		back space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\t		horizontal tab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\n		new line, line feed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\v		vertical tab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\r		carriage return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\’		single quote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\”		double quote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\\		backslash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\xdd		hexadecimal notation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\ddd		octal notation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Character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5AF7D-77F3-4C69-B7BA-3F433C6A654B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C program is written using ASCII character subset: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Capital letters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Lower Case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Digit 0…9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Special characters ‘!’, ‘&amp;’, ‘+’, ‘\’, ‘_’, etc.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endParaRPr lang="en-US" sz="24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ASCII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American Standards Committee for Information Interchange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  <a:hlinkClick r:id="rId2"/>
              </a:rPr>
              <a:t>http://www.asciitable.com/</a:t>
            </a: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Identifier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D1610-BB73-41F8-8E75-570F3001ABB4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The naming mechanism for various element in a program such as: variable, function, constant, etc.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Started with a letter or underscore_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It is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case sensitive</a:t>
            </a: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Maximum length is vary for every compiler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  Turbo 2.0 (DOS), max 32 characters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Never use reserved word/keyword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(such as: for, while, if, main)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name, x1, _total, cubic()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wrong: 1time, int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21080-21FB-4E11-998A-74F7364AB20A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Keywords/reserved words are words that have special meaning to the C compiler.</a:t>
            </a:r>
          </a:p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Keywords added in C99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_</a:t>
            </a:r>
            <a:r>
              <a:rPr lang="en-US" sz="20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Bool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    _Complex     _Imaginary     inline     restrict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5248" y="2780928"/>
          <a:ext cx="4461048" cy="2907500"/>
        </p:xfrm>
        <a:graphic>
          <a:graphicData uri="http://schemas.openxmlformats.org/drawingml/2006/table">
            <a:tbl>
              <a:tblPr/>
              <a:tblGrid>
                <a:gridCol w="1115262"/>
                <a:gridCol w="1115262"/>
                <a:gridCol w="1115262"/>
                <a:gridCol w="1115262"/>
              </a:tblGrid>
              <a:tr h="35600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Keywords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4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auto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continue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extern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goto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if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sizeof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static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volatile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while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73662-EA27-4E3C-A427-70A114B560AD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255712" y="2286000"/>
            <a:ext cx="7848600" cy="3721596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Some compilers will highlight keywords with distinct color, as seen from the figure below</a:t>
            </a: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221" y="2921053"/>
            <a:ext cx="560546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6019800" y="3068960"/>
            <a:ext cx="2667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Keywords in Visual C++ use blue color</a:t>
            </a: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>
            <a:stCxn id="18438" idx="1"/>
          </p:cNvCxnSpPr>
          <p:nvPr/>
        </p:nvCxnSpPr>
        <p:spPr>
          <a:xfrm flipH="1">
            <a:off x="2325130" y="3422973"/>
            <a:ext cx="3694670" cy="410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438" idx="1"/>
          </p:cNvCxnSpPr>
          <p:nvPr/>
        </p:nvCxnSpPr>
        <p:spPr>
          <a:xfrm flipH="1">
            <a:off x="1979712" y="3422973"/>
            <a:ext cx="4040088" cy="1302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F596-2629-4654-A179-1CBB5E19C1BB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Title 1"/>
          <p:cNvSpPr txBox="1">
            <a:spLocks/>
          </p:cNvSpPr>
          <p:nvPr/>
        </p:nvSpPr>
        <p:spPr bwMode="auto">
          <a:xfrm>
            <a:off x="950912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m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ath.h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example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: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11" y="2470299"/>
            <a:ext cx="576103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136" y="5142061"/>
            <a:ext cx="391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E7C25-F714-4EC2-A190-7A1A914449F0}" type="slidenum">
              <a:rPr lang="en-US"/>
              <a:pPr/>
              <a:t>19</a:t>
            </a:fld>
            <a:endParaRPr lang="en-US"/>
          </a:p>
        </p:txBody>
      </p:sp>
      <p:sp>
        <p:nvSpPr>
          <p:cNvPr id="20485" name="Title 1"/>
          <p:cNvSpPr txBox="1">
            <a:spLocks/>
          </p:cNvSpPr>
          <p:nvPr/>
        </p:nvSpPr>
        <p:spPr bwMode="auto">
          <a:xfrm>
            <a:off x="914400" y="155679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tdio.h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&amp; </a:t>
            </a:r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stdlib.h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92214"/>
            <a:ext cx="4248472" cy="44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CB59B-FD2F-4B22-AC3D-2BE79C2FC52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CADAF-694C-46B0-AD0A-6ED5DD24F66B}" type="slidenum">
              <a:rPr lang="en-US"/>
              <a:pPr/>
              <a:t>20</a:t>
            </a:fld>
            <a:endParaRPr lang="en-US"/>
          </a:p>
        </p:txBody>
      </p:sp>
      <p:sp>
        <p:nvSpPr>
          <p:cNvPr id="21509" name="Title 1"/>
          <p:cNvSpPr txBox="1">
            <a:spLocks/>
          </p:cNvSpPr>
          <p:nvPr/>
        </p:nvSpPr>
        <p:spPr bwMode="auto">
          <a:xfrm>
            <a:off x="914400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String.h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592137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517232"/>
            <a:ext cx="281781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043641-7A10-49F6-8E4F-1C8D3ADBB23B}" type="slidenum">
              <a:rPr lang="en-US"/>
              <a:pPr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0150"/>
            <a:ext cx="6977062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itle 1"/>
          <p:cNvSpPr txBox="1">
            <a:spLocks/>
          </p:cNvSpPr>
          <p:nvPr/>
        </p:nvSpPr>
        <p:spPr bwMode="auto">
          <a:xfrm>
            <a:off x="899592" y="149391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t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ime.h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example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:</a:t>
            </a:r>
          </a:p>
        </p:txBody>
      </p:sp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55" y="6238007"/>
            <a:ext cx="7056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75D77-C7BF-4511-A02D-124633090454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State whether each of the following statements is TRUE or FALSE. If it is FALSE, explain why.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Every C program begins execution at main function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Comments cause the computer to print the text enclosed between /* and */ on the screen when the program is executed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All variables must be defined before used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All variables must be given a type when they’re defined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C considers number and Number to be identical</a:t>
            </a:r>
          </a:p>
          <a:p>
            <a:pPr marL="0" indent="0">
              <a:buFont typeface="Interstate"/>
              <a:buAutoNum type="arabicPeriod"/>
            </a:pPr>
            <a:endParaRPr lang="en-US" smtClean="0"/>
          </a:p>
          <a:p>
            <a:pPr marL="0" indent="0">
              <a:buFont typeface="Interstate"/>
              <a:buAutoNum type="arabicPeriod"/>
            </a:pPr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3C71-577F-4895-B72C-FB483048B2C2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altLang="en-US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1 &amp; 2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F6CDE-0F25-4BDC-A930-CAFE3FA91030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F9B525-C665-4A6A-9591-674882E0163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Introduction to C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History of C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 Standard Library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 Structure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Comments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Escape Sequences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Character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Identifier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038600" y="2133600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575"/>
              </a:spcAft>
            </a:pPr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History of C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11271-04FD-42DF-B3D6-38A84E00E78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C evolved from two previous languages, BCPL and B.BCPL was developed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1967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by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Martin Richards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1970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Ken Thompson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used B to create early versions of the UNIX operating system at Bell Laboratories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C language was evolved from B by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Dennis Ritchie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at Bell Laboratories and was originally implemented on DEC PDP-11 computer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1972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The publication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1978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of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Kernighan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Ritchie’s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book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i="1" dirty="0" smtClean="0">
                <a:latin typeface="Tahoma" pitchFamily="34" charset="0"/>
                <a:cs typeface="Tahoma" pitchFamily="34" charset="0"/>
              </a:rPr>
              <a:t>The C Programming Language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1983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X3J11 technical committee was created to make a standard of the language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1989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 Standard was approved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1999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 The standard was updated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C99 is a revised standard for the C programming language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Why Using C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71798-3B73-49D5-9691-C1E6A3F1EAF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Flexibility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Close to low level machine language yet easy to understand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Portability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Used from micro computer to super computer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A Well Known Programming Language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It is used in many forms of implementations such as O/S, scientific application, business application,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Supported With a Large Number of Libraries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Standard Library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097C3-AE64-4D2F-9063-51CD8B5DE8C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When programming in C, you’ll typically use the following building blocks: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Standard Library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&lt;math.h&gt;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Mathematical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&lt;stdio.h&gt;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	: Input and Output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&lt;stdlib.h&gt;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	: Utility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&lt;string.h&gt;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String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&lt;time.h&gt;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Time and Date Functions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Functions you create yourself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Functions other people have created and made available to you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210E8-F25B-49A7-B31C-D39D16A750F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a structural programming language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It consists of functions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There is no separation between </a:t>
            </a:r>
            <a:r>
              <a:rPr lang="en-US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procedure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(if you are from Pascal language background)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Each C program has one main function called </a:t>
            </a:r>
            <a:r>
              <a:rPr lang="en-US" b="1" u="sng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main</a:t>
            </a:r>
            <a:endParaRPr lang="en-US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Program will be started from the first line of the main function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case sensitive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Every statement should be ended with a semi-colon (;)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51FBA-BCFA-4915-BEC4-CC3D8E72AFB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18100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58486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8100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void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58486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int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11242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1124272" y="44640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52390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8" name="TextBox 13"/>
          <p:cNvSpPr txBox="1">
            <a:spLocks noChangeArrowheads="1"/>
          </p:cNvSpPr>
          <p:nvPr/>
        </p:nvSpPr>
        <p:spPr bwMode="auto">
          <a:xfrm>
            <a:off x="5239072" y="43878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4.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1576D-6062-42B4-8674-1E000438FCC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However, not all C compiler is familiar with all main function format described previously</a:t>
            </a:r>
          </a:p>
          <a:p>
            <a:pPr marL="287338" indent="-28733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No. 3 and 4 would be a general/standard main function format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return(0), suggesting a normal program exit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A default integer (int) data type will be given for every function as a default. No. 3 and 4 have the same meaning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Turbo C 2.0 (DOS) and Microsoft Visual C++ (windows) compiler, (2), (3) and (4)  success, but (1) warning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Dev-C (windows) and gcc (linux) (1), (3), and (4)  success, but (2) warning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180272306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7F7ABFAB-8FCD-441A-8782-CC2143744B36}"/>
</file>

<file path=customXml/itemProps2.xml><?xml version="1.0" encoding="utf-8"?>
<ds:datastoreItem xmlns:ds="http://schemas.openxmlformats.org/officeDocument/2006/customXml" ds:itemID="{AC5F66DE-BE4B-4603-B7A9-C670E8AC6599}"/>
</file>

<file path=customXml/itemProps3.xml><?xml version="1.0" encoding="utf-8"?>
<ds:datastoreItem xmlns:ds="http://schemas.openxmlformats.org/officeDocument/2006/customXml" ds:itemID="{DE56175F-2AE6-47E0-B39D-580394D3508F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700</TotalTime>
  <Words>987</Words>
  <Application>Microsoft Office PowerPoint</Application>
  <PresentationFormat>On-screen Show (4:3)</PresentationFormat>
  <Paragraphs>293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</vt:lpstr>
      <vt:lpstr>Introduction to C Programming I </vt:lpstr>
      <vt:lpstr>Learning Outcomes</vt:lpstr>
      <vt:lpstr>Sub Topics</vt:lpstr>
      <vt:lpstr>History of C</vt:lpstr>
      <vt:lpstr>Why Using C</vt:lpstr>
      <vt:lpstr>C Standard Library</vt:lpstr>
      <vt:lpstr>C Structure</vt:lpstr>
      <vt:lpstr>C Structure</vt:lpstr>
      <vt:lpstr>C Structure</vt:lpstr>
      <vt:lpstr>C Structure</vt:lpstr>
      <vt:lpstr>C Structure</vt:lpstr>
      <vt:lpstr>Comments</vt:lpstr>
      <vt:lpstr>Escape Sequences</vt:lpstr>
      <vt:lpstr>Character</vt:lpstr>
      <vt:lpstr>Identifier</vt:lpstr>
      <vt:lpstr>Keywords</vt:lpstr>
      <vt:lpstr>Keywords</vt:lpstr>
      <vt:lpstr>Sample Code</vt:lpstr>
      <vt:lpstr>Sample Code</vt:lpstr>
      <vt:lpstr>Sample Code</vt:lpstr>
      <vt:lpstr>Sample Code</vt:lpstr>
      <vt:lpstr>Exercise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BINUS</cp:lastModifiedBy>
  <cp:revision>88</cp:revision>
  <dcterms:created xsi:type="dcterms:W3CDTF">2007-02-22T08:40:35Z</dcterms:created>
  <dcterms:modified xsi:type="dcterms:W3CDTF">2019-04-22T04:18:55Z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65b8325e-c55c-4fda-9cfb-ffa2264e0bed,3;</vt:lpwstr>
  </property>
</Properties>
</file>