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57"/>
  </p:notesMasterIdLst>
  <p:handoutMasterIdLst>
    <p:handoutMasterId r:id="rId58"/>
  </p:handoutMasterIdLst>
  <p:sldIdLst>
    <p:sldId id="390" r:id="rId2"/>
    <p:sldId id="267" r:id="rId3"/>
    <p:sldId id="315" r:id="rId4"/>
    <p:sldId id="317" r:id="rId5"/>
    <p:sldId id="318" r:id="rId6"/>
    <p:sldId id="319" r:id="rId7"/>
    <p:sldId id="320" r:id="rId8"/>
    <p:sldId id="391" r:id="rId9"/>
    <p:sldId id="327" r:id="rId10"/>
    <p:sldId id="324" r:id="rId11"/>
    <p:sldId id="325" r:id="rId12"/>
    <p:sldId id="326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76" r:id="rId48"/>
    <p:sldId id="381" r:id="rId49"/>
    <p:sldId id="382" r:id="rId50"/>
    <p:sldId id="383" r:id="rId51"/>
    <p:sldId id="384" r:id="rId52"/>
    <p:sldId id="385" r:id="rId53"/>
    <p:sldId id="386" r:id="rId54"/>
    <p:sldId id="388" r:id="rId55"/>
    <p:sldId id="389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94660"/>
  </p:normalViewPr>
  <p:slideViewPr>
    <p:cSldViewPr>
      <p:cViewPr varScale="1">
        <p:scale>
          <a:sx n="67" d="100"/>
          <a:sy n="67" d="100"/>
        </p:scale>
        <p:origin x="11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2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65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90FADCAF-2D9F-4FF6-8B91-6241F2BE4B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63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11B9D362-34F8-4300-ADAB-63C5470CFC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92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E3CE3D-A33C-450B-ACBC-A540DE194C8A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69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18D4DE-BFEF-42FE-B1C9-189650F02A46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88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7A1666-5F05-4499-AA22-7D2377460B8C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44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9987F3-D906-4EB0-AD8E-E164D840E7B1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49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EBAFC5-39B4-4747-87FC-986954F505D6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56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22A1E0-5283-4BD8-8C05-39E7D97E1F91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8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7855BC-8863-43AC-9169-D2DC7CEECD75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97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632C17-22D0-4984-9FEF-AA2F3A327F07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01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1286CB-3B41-40D8-B226-95B37601EB6B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44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A20509-18E3-4562-830A-9500C2D28467}" type="slidenum">
              <a:rPr lang="en-US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30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FAC1FA-D4B5-4DB8-B68B-26EAA2F53B67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27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https://msdn.microsoft.com/en-us/library/s3f49ktz.aspx</a:t>
            </a:r>
          </a:p>
          <a:p>
            <a:r>
              <a:rPr lang="en-US" dirty="0" smtClean="0"/>
              <a:t>See C standard document for the complete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1D576C-B450-4285-A2A3-607F06D690B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427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683061-DC0F-4737-AF2E-CE0B9EC3E4CE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2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105618-378F-4778-9648-59E54F6EBDED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383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5E28AE-9230-4C03-A63C-1604CA6DABF3}" type="slidenum">
              <a:rPr lang="en-US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61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2F9111-3CCD-4AF2-90C8-E429B3B05100}" type="slidenum">
              <a:rPr lang="en-US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149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E2311F-ACE6-46D2-B8B4-BA921465412A}" type="slidenum">
              <a:rPr lang="en-US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079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B98397-A80F-4E2E-A67F-EA9293ED7F97}" type="slidenum">
              <a:rPr lang="en-US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206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6212A9-FD86-4F6E-87EF-666FE654D51D}" type="slidenum">
              <a:rPr lang="en-US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361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8A96F2-DE5F-4F19-8F4C-7040A17764A5}" type="slidenum">
              <a:rPr lang="en-US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402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5159C1-A62D-482D-A099-88FE52BAD452}" type="slidenum">
              <a:rPr lang="en-US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19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CC433D-3446-44F5-94C7-54D38344278F}" type="slidenum">
              <a:rPr lang="en-US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64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32E73-5A52-4243-B896-7E04D90D1980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083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417EE3-763C-421B-A319-0793D39C7828}" type="slidenum">
              <a:rPr lang="en-US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740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4D755D-95F5-4D48-9703-28DDD0D5E7C8}" type="slidenum">
              <a:rPr lang="en-US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0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1FC8CD-9221-432C-ABE9-D63A3E649E16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44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A45583-5DA9-4B19-B5FD-8FC5C6CA6783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91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C1F75C-E099-4ADC-98AB-6E089BB4EE9D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60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6B536-D150-465B-B408-9F6B5375EA85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25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03D8D1-1CAB-455A-A1C9-8EEA1415F72E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54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91F3DA-097E-4106-B80C-F9CD817F99B0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F182EAAB-D624-47BA-BE75-F286AED4237D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CB44479C-5BDF-4BA6-832C-AFB62186D1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C41BEBBF-4463-4066-A29A-FE98C78239D7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4D801827-7041-469D-9D66-37787D4B2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2D6297-F603-44E9-9116-E9D35F6C6F78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1EABF4-BD83-4AE6-86FA-657DDE4FA2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C7DE37-9F93-412C-9333-724BF13E07DC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375852-05C5-4B3F-A54B-349A48DF4E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B8F69-5869-49D3-84F2-2F1C9A0303D8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7C5113-2F5F-477B-9060-4625AA3926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41BEBBF-4463-4066-A29A-FE98C78239D7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801827-7041-469D-9D66-37787D4B2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aelinik.free.fr/c/ch02.htm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bu.edu/teaching/c/file-io/intro/" TargetMode="External"/><Relationship Id="rId5" Type="http://schemas.openxmlformats.org/officeDocument/2006/relationships/hyperlink" Target="http://aelinik.free.fr/c/ch05.htm" TargetMode="External"/><Relationship Id="rId4" Type="http://schemas.openxmlformats.org/officeDocument/2006/relationships/hyperlink" Target="http://aelinik.free.fr/c/ch04.htm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30575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Introduction to C Programming </a:t>
            </a:r>
            <a:r>
              <a:rPr lang="en-AU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II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12912" y="1655762"/>
            <a:ext cx="8497888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 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: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201</a:t>
            </a: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9</a:t>
            </a:r>
            <a:endParaRPr lang="en-US" sz="2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Data Type</a:t>
            </a:r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1BDABF-7D51-416A-91F3-2AF905D3FC54}" type="slidenum">
              <a:rPr lang="en-US">
                <a:latin typeface="Tahoma" pitchFamily="34" charset="0"/>
                <a:cs typeface="Tahoma" pitchFamily="34" charset="0"/>
              </a:rPr>
              <a:pPr/>
              <a:t>10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Beside used in function identifier type as no return value, keyword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void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also used as data type in variable.</a:t>
            </a:r>
          </a:p>
          <a:p>
            <a:endParaRPr lang="en-US" smtClean="0">
              <a:latin typeface="Tahoma" pitchFamily="34" charset="0"/>
              <a:cs typeface="Tahoma" pitchFamily="34" charset="0"/>
            </a:endParaRP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Void data type: is data type that can be transform into any data type </a:t>
            </a:r>
            <a:r>
              <a:rPr lang="en-US" b="1" smtClean="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(will be discussed later in pointer)</a:t>
            </a:r>
            <a:endParaRPr lang="en-US" b="1" smtClean="0">
              <a:latin typeface="Tahoma" pitchFamily="34" charset="0"/>
              <a:cs typeface="Tahoma" pitchFamily="34" charset="0"/>
            </a:endParaRPr>
          </a:p>
          <a:p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Casting</a:t>
            </a:r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260C94-D25C-4E0C-898D-3EBD57CA5D98}" type="slidenum">
              <a:rPr lang="en-US">
                <a:latin typeface="Tahoma" pitchFamily="34" charset="0"/>
                <a:cs typeface="Tahoma" pitchFamily="34" charset="0"/>
              </a:rPr>
              <a:pPr/>
              <a:t>11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Casting is a process to convert data type in C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Syntax :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(data type)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lvl="2">
              <a:buFontTx/>
              <a:buNone/>
            </a:pPr>
            <a:r>
              <a:rPr lang="en-US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x;</a:t>
            </a:r>
          </a:p>
          <a:p>
            <a:pPr lvl="2">
              <a:buFontTx/>
              <a:buNone/>
            </a:pPr>
            <a:r>
              <a:rPr lang="en-US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float f = 3.134;</a:t>
            </a:r>
          </a:p>
          <a:p>
            <a:pPr lvl="2">
              <a:buFontTx/>
              <a:buNone/>
            </a:pPr>
            <a:r>
              <a:rPr lang="en-US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x = (int) f;</a:t>
            </a:r>
          </a:p>
          <a:p>
            <a:pPr lvl="2">
              <a:buFontTx/>
              <a:buNone/>
            </a:pPr>
            <a:endParaRPr lang="en-US" b="1" smtClean="0">
              <a:latin typeface="Tahoma" pitchFamily="34" charset="0"/>
              <a:cs typeface="Tahoma" pitchFamily="34" charset="0"/>
            </a:endParaRPr>
          </a:p>
          <a:p>
            <a:pPr lvl="2">
              <a:buFontTx/>
              <a:buNone/>
            </a:pPr>
            <a:endParaRPr lang="en-US" b="1" smtClean="0">
              <a:latin typeface="Tahoma" pitchFamily="34" charset="0"/>
              <a:cs typeface="Tahoma" pitchFamily="34" charset="0"/>
            </a:endParaRPr>
          </a:p>
          <a:p>
            <a:pPr lvl="2">
              <a:buFontTx/>
              <a:buNone/>
            </a:pPr>
            <a:endParaRPr lang="en-US" b="1" smtClean="0">
              <a:latin typeface="Tahoma" pitchFamily="34" charset="0"/>
              <a:cs typeface="Tahoma" pitchFamily="34" charset="0"/>
            </a:endParaRPr>
          </a:p>
          <a:p>
            <a:pPr lvl="2">
              <a:buFontTx/>
              <a:buNone/>
            </a:pP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8" name="TextBox 8"/>
          <p:cNvSpPr txBox="1">
            <a:spLocks noChangeArrowheads="1"/>
          </p:cNvSpPr>
          <p:nvPr/>
        </p:nvSpPr>
        <p:spPr bwMode="auto">
          <a:xfrm>
            <a:off x="3352800" y="4876800"/>
            <a:ext cx="1066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casting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971800" y="4419600"/>
            <a:ext cx="8382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Symbolic Constant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2794B1-DAE1-49D5-87F1-25734B39F067}" type="slidenum">
              <a:rPr lang="en-US">
                <a:latin typeface="Tahoma" pitchFamily="34" charset="0"/>
                <a:cs typeface="Tahoma" pitchFamily="34" charset="0"/>
              </a:rPr>
              <a:pPr/>
              <a:t>12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Symbolic constant is an identifier which only have R-Value, and its value is unchangeable at runtime</a:t>
            </a:r>
          </a:p>
          <a:p>
            <a:pPr>
              <a:lnSpc>
                <a:spcPct val="8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Symbolic constant does not have address (L-Value)</a:t>
            </a:r>
          </a:p>
          <a:p>
            <a:pPr>
              <a:lnSpc>
                <a:spcPct val="8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Symbolic constant declaration does not need memory allocation</a:t>
            </a:r>
          </a:p>
          <a:p>
            <a:pPr>
              <a:lnSpc>
                <a:spcPct val="8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To declare symbolic constant, can be done by using pre-processor directive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#define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or keyword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const</a:t>
            </a: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:</a:t>
            </a:r>
            <a:endParaRPr lang="en-US" b="1" i="1" smtClean="0">
              <a:latin typeface="Tahoma" pitchFamily="34" charset="0"/>
              <a:cs typeface="Tahoma" pitchFamily="34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const float Pi=3.14;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#define  Pi  3.14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Symbolic Constant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0C53B1-0B7D-4F61-A2B2-70929179EE6B}" type="slidenum">
              <a:rPr lang="en-US">
                <a:latin typeface="Tahoma" pitchFamily="34" charset="0"/>
                <a:cs typeface="Tahoma" pitchFamily="34" charset="0"/>
              </a:rPr>
              <a:pPr/>
              <a:t>13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14400" y="2209800"/>
            <a:ext cx="3581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#define  Pi  3.14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{			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	Pi=3.1475;  </a:t>
            </a:r>
            <a:r>
              <a:rPr lang="id-ID" sz="1800" b="1" kern="0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//Error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i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return 0;	</a:t>
            </a:r>
            <a:r>
              <a:rPr lang="id-ID" sz="1800" b="1" i="1" kern="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}			</a:t>
            </a: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4876800" y="2209800"/>
            <a:ext cx="38100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{	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const float Pi=3.14;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Pi=3.1475;  </a:t>
            </a:r>
            <a:r>
              <a:rPr lang="en-US" sz="1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//Error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 i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return 0;	</a:t>
            </a:r>
            <a:r>
              <a:rPr lang="en-US" sz="1800" b="1" i="1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}	</a:t>
            </a:r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2286000" y="4114800"/>
            <a:ext cx="54102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#define  Pi  3.14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{			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float PHI=3.14; 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PHI = 3.1475;  </a:t>
            </a:r>
            <a:r>
              <a:rPr lang="en-US" sz="1800" b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//OK (variable)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Pi=3.1475;  </a:t>
            </a:r>
            <a:r>
              <a:rPr lang="en-US" sz="1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//Error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 i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return 0;	</a:t>
            </a:r>
            <a:r>
              <a:rPr lang="en-US" sz="1800" b="1" i="1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}			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Constant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E858D4-A5DD-4F7C-92AB-6D282FF8A938}" type="slidenum">
              <a:rPr lang="en-US">
                <a:latin typeface="Tahoma" pitchFamily="34" charset="0"/>
                <a:cs typeface="Tahoma" pitchFamily="34" charset="0"/>
              </a:rPr>
              <a:pPr/>
              <a:t>14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nb-NO" sz="2000" smtClean="0">
                <a:latin typeface="Tahoma" pitchFamily="34" charset="0"/>
                <a:cs typeface="Tahoma" pitchFamily="34" charset="0"/>
              </a:rPr>
              <a:t>Constant / symbolic constant does not have address (only value) and its value can not be changed at run time.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nb-NO" sz="2000" b="1" smtClean="0">
                <a:latin typeface="Tahoma" pitchFamily="34" charset="0"/>
                <a:cs typeface="Tahoma" pitchFamily="34" charset="0"/>
              </a:rPr>
              <a:t>Constant type:</a:t>
            </a:r>
            <a:endParaRPr lang="en-US" sz="2000" b="1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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smtClean="0">
                <a:latin typeface="Tahoma" pitchFamily="34" charset="0"/>
                <a:cs typeface="Tahoma" pitchFamily="34" charset="0"/>
              </a:rPr>
              <a:t>Integer constant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   		</a:t>
            </a:r>
            <a:r>
              <a:rPr lang="en-US" sz="20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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-5   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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smtClean="0">
                <a:latin typeface="Tahoma" pitchFamily="34" charset="0"/>
                <a:cs typeface="Tahoma" pitchFamily="34" charset="0"/>
              </a:rPr>
              <a:t>Floating-point constant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	</a:t>
            </a:r>
            <a:r>
              <a:rPr lang="en-US" sz="20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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3.14    </a:t>
            </a:r>
            <a:endParaRPr lang="en-US" sz="2000" b="1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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smtClean="0">
                <a:latin typeface="Tahoma" pitchFamily="34" charset="0"/>
                <a:cs typeface="Tahoma" pitchFamily="34" charset="0"/>
              </a:rPr>
              <a:t>Character constant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 		</a:t>
            </a:r>
            <a:r>
              <a:rPr lang="en-US" sz="20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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'C'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  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'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1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'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  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'$'</a:t>
            </a:r>
            <a:endParaRPr lang="en-US" sz="2000" b="1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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smtClean="0">
                <a:latin typeface="Tahoma" pitchFamily="34" charset="0"/>
                <a:cs typeface="Tahoma" pitchFamily="34" charset="0"/>
              </a:rPr>
              <a:t>Escape sequence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		</a:t>
            </a:r>
            <a:r>
              <a:rPr lang="en-US" sz="20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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\n   \t    \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''</a:t>
            </a: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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smtClean="0">
                <a:latin typeface="Tahoma" pitchFamily="34" charset="0"/>
                <a:cs typeface="Tahoma" pitchFamily="34" charset="0"/>
              </a:rPr>
              <a:t>String constant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		</a:t>
            </a:r>
            <a:r>
              <a:rPr lang="en-US" sz="20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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''BiNus''</a:t>
            </a: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0" indent="0">
              <a:lnSpc>
                <a:spcPct val="80000"/>
              </a:lnSpc>
              <a:buFontTx/>
              <a:buAutoNum type="circleNumWdWhitePlain" startAt="6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smtClean="0">
                <a:latin typeface="Tahoma" pitchFamily="34" charset="0"/>
                <a:cs typeface="Tahoma" pitchFamily="34" charset="0"/>
              </a:rPr>
              <a:t>Symbolic constant		</a:t>
            </a:r>
            <a:r>
              <a:rPr lang="en-US" sz="20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</a:t>
            </a:r>
            <a:r>
              <a:rPr lang="en-US" sz="2000" i="1" smtClean="0">
                <a:latin typeface="Tahoma" pitchFamily="34" charset="0"/>
                <a:cs typeface="Tahoma" pitchFamily="34" charset="0"/>
              </a:rPr>
              <a:t> #define PHI 3.14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i="1" smtClean="0">
                <a:latin typeface="Tahoma" pitchFamily="34" charset="0"/>
                <a:cs typeface="Tahoma" pitchFamily="34" charset="0"/>
              </a:rPr>
              <a:t>				</a:t>
            </a:r>
            <a:r>
              <a:rPr lang="en-US" sz="20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 const float PHI=3.14;</a:t>
            </a:r>
            <a:r>
              <a:rPr lang="en-US" sz="2000" i="1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	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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 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'H‘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is a </a:t>
            </a:r>
            <a:r>
              <a:rPr lang="id-ID" sz="2000" i="1" smtClean="0">
                <a:latin typeface="Tahoma" pitchFamily="34" charset="0"/>
                <a:cs typeface="Tahoma" pitchFamily="34" charset="0"/>
              </a:rPr>
              <a:t>character constant</a:t>
            </a: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 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''H'‘</a:t>
            </a:r>
            <a:r>
              <a:rPr lang="en-US" sz="2000" b="1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is a </a:t>
            </a:r>
            <a:r>
              <a:rPr lang="id-ID" sz="2000" i="1" smtClean="0">
                <a:latin typeface="Tahoma" pitchFamily="34" charset="0"/>
                <a:cs typeface="Tahoma" pitchFamily="34" charset="0"/>
              </a:rPr>
              <a:t>string constant</a:t>
            </a: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  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1	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is a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smtClean="0">
                <a:latin typeface="Tahoma" pitchFamily="34" charset="0"/>
                <a:cs typeface="Tahoma" pitchFamily="34" charset="0"/>
              </a:rPr>
              <a:t>integer constant</a:t>
            </a: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 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'1‘	is a </a:t>
            </a:r>
            <a:r>
              <a:rPr lang="id-ID" sz="2000" i="1" smtClean="0">
                <a:latin typeface="Tahoma" pitchFamily="34" charset="0"/>
                <a:cs typeface="Tahoma" pitchFamily="34" charset="0"/>
              </a:rPr>
              <a:t>character constant</a:t>
            </a: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 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const float Pi= 3.1415926;      Pi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is a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symbolic constant</a:t>
            </a:r>
          </a:p>
          <a:p>
            <a:pPr marL="0" indent="0">
              <a:lnSpc>
                <a:spcPct val="80000"/>
              </a:lnSpc>
            </a:pPr>
            <a:endParaRPr lang="en-US" sz="2000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Program Example</a:t>
            </a: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12DC6E-206A-4799-BEF4-D52B6A2012D8}" type="slidenum">
              <a:rPr lang="en-US">
                <a:latin typeface="Tahoma" pitchFamily="34" charset="0"/>
                <a:cs typeface="Tahoma" pitchFamily="34" charset="0"/>
              </a:rPr>
              <a:pPr/>
              <a:t>15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Addition of two numbers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smtClean="0">
                <a:latin typeface="Tahoma" pitchFamily="34" charset="0"/>
                <a:cs typeface="Tahoma" pitchFamily="34" charset="0"/>
              </a:rPr>
              <a:t>Data has put on the memory. Result of the addition saved on the memory (variable)</a:t>
            </a: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1143000" y="3205162"/>
            <a:ext cx="7467600" cy="2586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800" b="1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id-ID" sz="1800" b="1" i="1" dirty="0">
                <a:latin typeface="Courier New" pitchFamily="49" charset="0"/>
                <a:cs typeface="Courier New" pitchFamily="49" charset="0"/>
              </a:rPr>
              <a:t>Addition Program </a:t>
            </a:r>
            <a:r>
              <a:rPr lang="id-ID" sz="1800" b="1" dirty="0">
                <a:latin typeface="Courier New" pitchFamily="49" charset="0"/>
                <a:cs typeface="Courier New" pitchFamily="49" charset="0"/>
              </a:rPr>
              <a:t>*/ 	/*</a:t>
            </a:r>
            <a:r>
              <a:rPr lang="id-ID" sz="1800" b="1" i="1" dirty="0">
                <a:latin typeface="Courier New" pitchFamily="49" charset="0"/>
                <a:cs typeface="Courier New" pitchFamily="49" charset="0"/>
              </a:rPr>
              <a:t>comments */</a:t>
            </a:r>
            <a:endParaRPr lang="id-ID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1800" b="1" dirty="0">
                <a:latin typeface="Courier New" pitchFamily="49" charset="0"/>
                <a:cs typeface="Courier New" pitchFamily="49" charset="0"/>
              </a:rPr>
              <a:t>int x,y,z;			/*</a:t>
            </a:r>
            <a:r>
              <a:rPr lang="id-ID" sz="1800" b="1" i="1" dirty="0">
                <a:latin typeface="Courier New" pitchFamily="49" charset="0"/>
                <a:cs typeface="Courier New" pitchFamily="49" charset="0"/>
              </a:rPr>
              <a:t>Global variable*/</a:t>
            </a:r>
            <a:endParaRPr lang="id-ID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1800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800" b="1" dirty="0">
                <a:latin typeface="Courier New" pitchFamily="49" charset="0"/>
                <a:cs typeface="Courier New" pitchFamily="49" charset="0"/>
              </a:rPr>
              <a:t>{				/*</a:t>
            </a:r>
            <a:r>
              <a:rPr lang="id-ID" sz="1800" b="1" i="1" dirty="0">
                <a:latin typeface="Courier New" pitchFamily="49" charset="0"/>
                <a:cs typeface="Courier New" pitchFamily="49" charset="0"/>
              </a:rPr>
              <a:t>start main program*/</a:t>
            </a:r>
            <a:endParaRPr lang="id-ID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1800" b="1" dirty="0">
                <a:latin typeface="Courier New" pitchFamily="49" charset="0"/>
                <a:cs typeface="Courier New" pitchFamily="49" charset="0"/>
              </a:rPr>
              <a:t>        x = 20;		/*</a:t>
            </a:r>
            <a:r>
              <a:rPr lang="id-ID" sz="1800" b="1" i="1" dirty="0">
                <a:latin typeface="Courier New" pitchFamily="49" charset="0"/>
                <a:cs typeface="Courier New" pitchFamily="49" charset="0"/>
              </a:rPr>
              <a:t>Statement 1*/</a:t>
            </a:r>
            <a:endParaRPr lang="id-ID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1800" b="1" dirty="0">
                <a:latin typeface="Courier New" pitchFamily="49" charset="0"/>
                <a:cs typeface="Courier New" pitchFamily="49" charset="0"/>
              </a:rPr>
              <a:t>        y = 30;		/*</a:t>
            </a:r>
            <a:r>
              <a:rPr lang="id-ID" sz="1800" b="1" i="1" dirty="0">
                <a:latin typeface="Courier New" pitchFamily="49" charset="0"/>
                <a:cs typeface="Courier New" pitchFamily="49" charset="0"/>
              </a:rPr>
              <a:t>Statement 2*/</a:t>
            </a:r>
            <a:endParaRPr lang="id-ID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1800" b="1" dirty="0">
                <a:latin typeface="Courier New" pitchFamily="49" charset="0"/>
                <a:cs typeface="Courier New" pitchFamily="49" charset="0"/>
              </a:rPr>
              <a:t>        z = x + y;		/*</a:t>
            </a:r>
            <a:r>
              <a:rPr lang="id-ID" sz="1800" b="1" i="1" dirty="0">
                <a:latin typeface="Courier New" pitchFamily="49" charset="0"/>
                <a:cs typeface="Courier New" pitchFamily="49" charset="0"/>
              </a:rPr>
              <a:t>Statement 3*/</a:t>
            </a:r>
          </a:p>
          <a:p>
            <a:r>
              <a:rPr lang="id-ID" sz="1800" b="1" i="1" dirty="0">
                <a:latin typeface="Courier New" pitchFamily="49" charset="0"/>
                <a:cs typeface="Courier New" pitchFamily="49" charset="0"/>
              </a:rPr>
              <a:t>        return 0;		/*Statement 4*/</a:t>
            </a:r>
            <a:endParaRPr lang="id-ID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1800" b="1" dirty="0">
                <a:latin typeface="Courier New" pitchFamily="49" charset="0"/>
                <a:cs typeface="Courier New" pitchFamily="49" charset="0"/>
              </a:rPr>
              <a:t>}				/*</a:t>
            </a:r>
            <a:r>
              <a:rPr lang="id-ID" sz="1800" b="1" i="1" dirty="0">
                <a:latin typeface="Courier New" pitchFamily="49" charset="0"/>
                <a:cs typeface="Courier New" pitchFamily="49" charset="0"/>
              </a:rPr>
              <a:t>end of main program*/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Program Example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F1C078-7E9A-4198-8281-305F067C618B}" type="slidenum">
              <a:rPr lang="en-US">
                <a:latin typeface="Tahoma" pitchFamily="34" charset="0"/>
                <a:cs typeface="Tahoma" pitchFamily="34" charset="0"/>
              </a:rPr>
              <a:pPr/>
              <a:t>16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Calculating area of a circle</a:t>
            </a:r>
          </a:p>
          <a:p>
            <a:pPr marL="342900" lvl="1" indent="-342900">
              <a:lnSpc>
                <a:spcPct val="8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Radius value input from keyboard. Print out the result.</a:t>
            </a:r>
            <a:endParaRPr lang="en-US" sz="160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533400" y="2936875"/>
            <a:ext cx="8534400" cy="354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600" b="1">
                <a:latin typeface="Courier New" pitchFamily="49" charset="0"/>
                <a:cs typeface="Courier New" pitchFamily="49" charset="0"/>
              </a:rPr>
              <a:t>/*----------------------------------</a:t>
            </a:r>
          </a:p>
          <a:p>
            <a:r>
              <a:rPr lang="id-ID" sz="1600" b="1">
                <a:latin typeface="Courier New" pitchFamily="49" charset="0"/>
                <a:cs typeface="Courier New" pitchFamily="49" charset="0"/>
              </a:rPr>
              <a:t>  Program circle area</a:t>
            </a:r>
          </a:p>
          <a:p>
            <a:r>
              <a:rPr lang="id-ID" sz="1600" b="1">
                <a:latin typeface="Courier New" pitchFamily="49" charset="0"/>
                <a:cs typeface="Courier New" pitchFamily="49" charset="0"/>
              </a:rPr>
              <a:t>  ----------------------------------*/</a:t>
            </a:r>
          </a:p>
          <a:p>
            <a:r>
              <a:rPr lang="id-ID" sz="16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600" b="1">
                <a:latin typeface="Courier New" pitchFamily="49" charset="0"/>
                <a:cs typeface="Courier New" pitchFamily="49" charset="0"/>
              </a:rPr>
              <a:t>const float Pi = 3.14;	  	/*</a:t>
            </a:r>
            <a:r>
              <a:rPr lang="id-ID" sz="1600" b="1" i="1">
                <a:latin typeface="Courier New" pitchFamily="49" charset="0"/>
                <a:cs typeface="Courier New" pitchFamily="49" charset="0"/>
              </a:rPr>
              <a:t>Constant declaration</a:t>
            </a:r>
            <a:r>
              <a:rPr lang="id-ID" sz="1600" b="1"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id-ID" sz="1600" b="1">
                <a:latin typeface="Courier New" pitchFamily="49" charset="0"/>
                <a:cs typeface="Courier New" pitchFamily="49" charset="0"/>
              </a:rPr>
              <a:t>int main()              	/*</a:t>
            </a:r>
            <a:r>
              <a:rPr lang="id-ID" sz="1600" b="1" i="1">
                <a:latin typeface="Courier New" pitchFamily="49" charset="0"/>
                <a:cs typeface="Courier New" pitchFamily="49" charset="0"/>
              </a:rPr>
              <a:t>start main program</a:t>
            </a:r>
            <a:r>
              <a:rPr lang="id-ID" sz="1600" b="1"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id-ID" sz="1600" b="1">
                <a:latin typeface="Courier New" pitchFamily="49" charset="0"/>
                <a:cs typeface="Courier New" pitchFamily="49" charset="0"/>
              </a:rPr>
              <a:t>{	</a:t>
            </a:r>
            <a:r>
              <a:rPr lang="id-ID" sz="1600" b="1" i="1"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1"/>
            <a:r>
              <a:rPr lang="id-ID" sz="1600" b="1">
                <a:latin typeface="Courier New" pitchFamily="49" charset="0"/>
                <a:cs typeface="Courier New" pitchFamily="49" charset="0"/>
              </a:rPr>
              <a:t>float r; 			/</a:t>
            </a:r>
            <a:r>
              <a:rPr lang="id-ID" sz="1600" b="1" i="1">
                <a:latin typeface="Courier New" pitchFamily="49" charset="0"/>
                <a:cs typeface="Courier New" pitchFamily="49" charset="0"/>
              </a:rPr>
              <a:t>*local variable*/</a:t>
            </a:r>
          </a:p>
          <a:p>
            <a:pPr lvl="1"/>
            <a:r>
              <a:rPr lang="id-ID" sz="1600" b="1">
                <a:latin typeface="Courier New" pitchFamily="49" charset="0"/>
                <a:cs typeface="Courier New" pitchFamily="49" charset="0"/>
              </a:rPr>
              <a:t>float area;</a:t>
            </a:r>
          </a:p>
          <a:p>
            <a:pPr lvl="1"/>
            <a:r>
              <a:rPr lang="id-ID" sz="1600" b="1">
                <a:latin typeface="Courier New" pitchFamily="49" charset="0"/>
                <a:cs typeface="Courier New" pitchFamily="49" charset="0"/>
              </a:rPr>
              <a:t>scanf(“%f”,&amp;r);  		/*r </a:t>
            </a:r>
            <a:r>
              <a:rPr lang="id-ID" sz="1600" b="1" i="1">
                <a:latin typeface="Courier New" pitchFamily="49" charset="0"/>
                <a:cs typeface="Courier New" pitchFamily="49" charset="0"/>
              </a:rPr>
              <a:t>input from keyboard</a:t>
            </a:r>
            <a:r>
              <a:rPr lang="id-ID" sz="1600" b="1">
                <a:latin typeface="Courier New" pitchFamily="49" charset="0"/>
                <a:cs typeface="Courier New" pitchFamily="49" charset="0"/>
              </a:rPr>
              <a:t>*/</a:t>
            </a:r>
            <a:endParaRPr lang="id-ID" sz="1600" b="1" i="1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id-ID" sz="1600" b="1">
                <a:latin typeface="Courier New" pitchFamily="49" charset="0"/>
                <a:cs typeface="Courier New" pitchFamily="49" charset="0"/>
              </a:rPr>
              <a:t>area = Pi * r * r;</a:t>
            </a:r>
          </a:p>
          <a:p>
            <a:pPr lvl="1"/>
            <a:r>
              <a:rPr lang="id-ID" sz="1600" b="1">
                <a:latin typeface="Courier New" pitchFamily="49" charset="0"/>
                <a:cs typeface="Courier New" pitchFamily="49" charset="0"/>
              </a:rPr>
              <a:t>printf(“ Circle area = %5.2f”, area);	/*</a:t>
            </a:r>
            <a:r>
              <a:rPr lang="id-ID" sz="1600" b="1" i="1">
                <a:latin typeface="Courier New" pitchFamily="49" charset="0"/>
                <a:cs typeface="Courier New" pitchFamily="49" charset="0"/>
              </a:rPr>
              <a:t>print out to screen</a:t>
            </a:r>
            <a:r>
              <a:rPr lang="id-ID" sz="1600" b="1">
                <a:latin typeface="Courier New" pitchFamily="49" charset="0"/>
                <a:cs typeface="Courier New" pitchFamily="49" charset="0"/>
              </a:rPr>
              <a:t>*/</a:t>
            </a:r>
          </a:p>
          <a:p>
            <a:pPr lvl="1"/>
            <a:r>
              <a:rPr lang="id-ID" sz="1600" b="1">
                <a:latin typeface="Courier New" pitchFamily="49" charset="0"/>
                <a:cs typeface="Courier New" pitchFamily="49" charset="0"/>
              </a:rPr>
              <a:t>return (0);</a:t>
            </a:r>
          </a:p>
          <a:p>
            <a:r>
              <a:rPr lang="id-ID" sz="1600" b="1">
                <a:latin typeface="Courier New" pitchFamily="49" charset="0"/>
                <a:cs typeface="Courier New" pitchFamily="49" charset="0"/>
              </a:rPr>
              <a:t>}				/*</a:t>
            </a:r>
            <a:r>
              <a:rPr lang="id-ID" sz="1600" b="1" i="1">
                <a:latin typeface="Courier New" pitchFamily="49" charset="0"/>
                <a:cs typeface="Courier New" pitchFamily="49" charset="0"/>
              </a:rPr>
              <a:t>end of main program</a:t>
            </a:r>
            <a:r>
              <a:rPr lang="id-ID" sz="1600" b="1"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Sizeof</a:t>
            </a: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825641-F1A6-4F08-9B8C-1E90C320F7F7}" type="slidenum">
              <a:rPr lang="en-US">
                <a:latin typeface="Tahoma" pitchFamily="34" charset="0"/>
                <a:cs typeface="Tahoma" pitchFamily="34" charset="0"/>
              </a:rPr>
              <a:pPr/>
              <a:t>17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sizeof </a:t>
            </a:r>
            <a:r>
              <a:rPr lang="en-US" sz="2800" smtClean="0">
                <a:latin typeface="Tahoma" pitchFamily="34" charset="0"/>
                <a:cs typeface="Tahoma" pitchFamily="34" charset="0"/>
              </a:rPr>
              <a:t>is an operator to find out size of a data type in C language</a:t>
            </a:r>
          </a:p>
          <a:p>
            <a:pPr>
              <a:buFontTx/>
              <a:buNone/>
            </a:pPr>
            <a:endParaRPr lang="en-US" sz="2800" smtClean="0">
              <a:latin typeface="Tahoma" pitchFamily="34" charset="0"/>
              <a:cs typeface="Tahoma" pitchFamily="34" charset="0"/>
            </a:endParaRPr>
          </a:p>
          <a:p>
            <a:r>
              <a:rPr lang="en-US" sz="2800" smtClean="0">
                <a:latin typeface="Tahoma" pitchFamily="34" charset="0"/>
                <a:cs typeface="Tahoma" pitchFamily="34" charset="0"/>
              </a:rPr>
              <a:t>Syntax: </a:t>
            </a:r>
            <a:r>
              <a:rPr lang="en-US" sz="2800" b="1" smtClean="0">
                <a:latin typeface="Tahoma" pitchFamily="34" charset="0"/>
                <a:cs typeface="Tahoma" pitchFamily="34" charset="0"/>
              </a:rPr>
              <a:t>sizeof</a:t>
            </a:r>
            <a:r>
              <a:rPr lang="en-US" sz="280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800" i="1" smtClean="0">
                <a:latin typeface="Tahoma" pitchFamily="34" charset="0"/>
                <a:cs typeface="Tahoma" pitchFamily="34" charset="0"/>
              </a:rPr>
              <a:t>expression</a:t>
            </a:r>
          </a:p>
          <a:p>
            <a:pPr>
              <a:buFontTx/>
              <a:buNone/>
            </a:pPr>
            <a:endParaRPr lang="en-US" sz="2800" smtClean="0">
              <a:latin typeface="Tahoma" pitchFamily="34" charset="0"/>
              <a:cs typeface="Tahoma" pitchFamily="34" charset="0"/>
            </a:endParaRPr>
          </a:p>
          <a:p>
            <a:r>
              <a:rPr lang="en-US" sz="2800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lvl="1"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sizeof(int) = 4 =&gt; Dev-V (Windows)</a:t>
            </a:r>
          </a:p>
          <a:p>
            <a:pPr lvl="1"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sizeof(int) = 2 =&gt; Turbo C ver 2.0 (DOS)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Suffix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7FE52C-D0E1-4938-83FC-A5A6C33F84E1}" type="slidenum">
              <a:rPr lang="en-US">
                <a:latin typeface="Tahoma" pitchFamily="34" charset="0"/>
                <a:cs typeface="Tahoma" pitchFamily="34" charset="0"/>
              </a:rPr>
              <a:pPr/>
              <a:t>18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C provides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suffix for floating point constant</a:t>
            </a:r>
            <a:r>
              <a:rPr lang="en-US" smtClean="0">
                <a:latin typeface="Tahoma" pitchFamily="34" charset="0"/>
                <a:cs typeface="Tahoma" pitchFamily="34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 F or f for float</a:t>
            </a:r>
            <a:r>
              <a:rPr lang="en-US" sz="2400" b="1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data type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 L or l for long</a:t>
            </a:r>
            <a:r>
              <a:rPr lang="en-US" sz="2400" b="1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double data type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 Default double</a:t>
            </a:r>
            <a:r>
              <a:rPr lang="en-US" sz="2400" b="1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data type</a:t>
            </a:r>
          </a:p>
          <a:p>
            <a:pPr lvl="1">
              <a:lnSpc>
                <a:spcPct val="90000"/>
              </a:lnSpc>
            </a:pP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 3.14	</a:t>
            </a: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(double)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 3.14f	</a:t>
            </a: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 (float)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 3.14L	</a:t>
            </a: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(long double)</a:t>
            </a:r>
          </a:p>
          <a:p>
            <a:pPr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Suffix</a:t>
            </a: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72290A-6AE3-4A36-A945-1BB6EE209D3B}" type="slidenum">
              <a:rPr lang="en-US">
                <a:latin typeface="Tahoma" pitchFamily="34" charset="0"/>
                <a:cs typeface="Tahoma" pitchFamily="34" charset="0"/>
              </a:rPr>
              <a:pPr/>
              <a:t>19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C provides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suffix for a constant integer</a:t>
            </a:r>
            <a:r>
              <a:rPr lang="en-US" smtClean="0">
                <a:latin typeface="Tahoma" pitchFamily="34" charset="0"/>
                <a:cs typeface="Tahoma" pitchFamily="34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U or u for unsigned integer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L or l for long integer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UL or ul or LU or lu for unsigned long integer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Default integer</a:t>
            </a:r>
          </a:p>
          <a:p>
            <a:pPr lvl="1">
              <a:lnSpc>
                <a:spcPct val="80000"/>
              </a:lnSpc>
            </a:pP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 174	</a:t>
            </a: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(integer)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 174u	</a:t>
            </a: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(unsigned integer)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 174L	</a:t>
            </a: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(long integer)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 174ul	</a:t>
            </a: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(unsigned long integer)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2BD0FB-F927-44A7-A378-58E215EB35A2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Define element and structure of C programming language (LO1 &amp; LO2)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Suffix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BF3C1C-0BF8-4A62-8BAA-BA8C85AE1737}" type="slidenum">
              <a:rPr lang="en-US">
                <a:latin typeface="Tahoma" pitchFamily="34" charset="0"/>
                <a:cs typeface="Tahoma" pitchFamily="34" charset="0"/>
              </a:rPr>
              <a:pPr/>
              <a:t>20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Some compilers will give warning for differ in data type, as can be seen from the following example Visual C++: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		</a:t>
            </a:r>
            <a:r>
              <a:rPr lang="en-US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float  x;</a:t>
            </a:r>
          </a:p>
          <a:p>
            <a:pPr marL="463550" lvl="1" indent="-6350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	x = 3.14; </a:t>
            </a:r>
          </a:p>
          <a:p>
            <a:pPr marL="463550" lvl="1" indent="-6350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warning: truncation from 'const double' to 'float’</a:t>
            </a:r>
          </a:p>
          <a:p>
            <a:pPr marL="463550" lvl="1" indent="-6350">
              <a:lnSpc>
                <a:spcPct val="90000"/>
              </a:lnSpc>
              <a:buFontTx/>
              <a:buNone/>
            </a:pPr>
            <a:endParaRPr lang="en-US" sz="240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How to deal with the issue? You may use casting or suffix</a:t>
            </a:r>
          </a:p>
          <a:p>
            <a:pPr marL="463550" lvl="1" indent="-6350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Tahoma" pitchFamily="34" charset="0"/>
              </a:rPr>
              <a:t>float x;</a:t>
            </a:r>
          </a:p>
          <a:p>
            <a:pPr marL="463550" lvl="1" indent="-6350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Tahoma" pitchFamily="34" charset="0"/>
              </a:rPr>
              <a:t>x = (float)3.14;	// casting</a:t>
            </a:r>
          </a:p>
          <a:p>
            <a:pPr marL="463550" lvl="1" indent="-6350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Tahoma" pitchFamily="34" charset="0"/>
              </a:rPr>
              <a:t>x = 3.14f;			// or suffix</a:t>
            </a:r>
          </a:p>
          <a:p>
            <a:pPr>
              <a:lnSpc>
                <a:spcPct val="8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Suffix</a:t>
            </a: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A82F95-C5C3-4E1D-8D0C-7E2B6389AC87}" type="slidenum">
              <a:rPr lang="en-US">
                <a:latin typeface="Tahoma" pitchFamily="34" charset="0"/>
                <a:cs typeface="Tahoma" pitchFamily="34" charset="0"/>
              </a:rPr>
              <a:pPr/>
              <a:t>21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83820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18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id-ID" sz="18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1800" b="1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18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1800" b="1">
                <a:latin typeface="Courier New" pitchFamily="49" charset="0"/>
                <a:cs typeface="Courier New" pitchFamily="49" charset="0"/>
              </a:rPr>
              <a:t>	printf(“Size of Floating Point Constant :\n");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1800" b="1">
                <a:latin typeface="Courier New" pitchFamily="49" charset="0"/>
                <a:cs typeface="Courier New" pitchFamily="49" charset="0"/>
              </a:rPr>
              <a:t>	printf(" – using suffix f  = %d\n",sizeof(3.14f));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1800" b="1">
                <a:latin typeface="Courier New" pitchFamily="49" charset="0"/>
                <a:cs typeface="Courier New" pitchFamily="49" charset="0"/>
              </a:rPr>
              <a:t>	printf(" – without suffix  = %d\n",sizeof(3.14));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1800" b="1">
                <a:latin typeface="Courier New" pitchFamily="49" charset="0"/>
                <a:cs typeface="Courier New" pitchFamily="49" charset="0"/>
              </a:rPr>
              <a:t>	printf(" – using suffix L  = %d\n",sizeof(3.14L));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1800" b="1">
                <a:latin typeface="Courier New" pitchFamily="49" charset="0"/>
                <a:cs typeface="Courier New" pitchFamily="49" charset="0"/>
              </a:rPr>
              <a:t>	getch();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1800" b="1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2514600" y="4983162"/>
            <a:ext cx="4724400" cy="157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Tahoma" pitchFamily="34" charset="0"/>
                <a:cs typeface="Tahoma" pitchFamily="34" charset="0"/>
              </a:rPr>
              <a:t>Output:</a:t>
            </a:r>
          </a:p>
          <a:p>
            <a:r>
              <a:rPr lang="en-US" sz="1800" b="1" dirty="0">
                <a:latin typeface="Courier New" pitchFamily="49" charset="0"/>
              </a:rPr>
              <a:t>Size of Floating Point Constant :</a:t>
            </a:r>
          </a:p>
          <a:p>
            <a:r>
              <a:rPr lang="en-US" sz="1800" b="1" dirty="0">
                <a:latin typeface="Courier New" pitchFamily="49" charset="0"/>
              </a:rPr>
              <a:t> - using suffix f	= 4</a:t>
            </a:r>
          </a:p>
          <a:p>
            <a:r>
              <a:rPr lang="en-US" sz="1800" b="1" dirty="0">
                <a:latin typeface="Courier New" pitchFamily="49" charset="0"/>
              </a:rPr>
              <a:t> - without suffix	= 8</a:t>
            </a:r>
          </a:p>
          <a:p>
            <a:r>
              <a:rPr lang="en-US" sz="1800" b="1" dirty="0">
                <a:latin typeface="Courier New" pitchFamily="49" charset="0"/>
              </a:rPr>
              <a:t> - using suffix L	= 12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Output Operation</a:t>
            </a: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21C6E3-0F71-48D3-B5B4-3DB77311F552}" type="slidenum">
              <a:rPr lang="en-US">
                <a:latin typeface="Tahoma" pitchFamily="34" charset="0"/>
                <a:cs typeface="Tahoma" pitchFamily="34" charset="0"/>
              </a:rPr>
              <a:pPr/>
              <a:t>22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To show data on the display screen/monitor. Some of standard library function in C :</a:t>
            </a:r>
          </a:p>
          <a:p>
            <a:pPr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();</a:t>
            </a:r>
          </a:p>
          <a:p>
            <a:pPr lvl="2">
              <a:buFontTx/>
              <a:buNone/>
            </a:pPr>
            <a:r>
              <a:rPr lang="en-US" b="1" dirty="0" err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putchar</a:t>
            </a:r>
            <a:r>
              <a:rPr lang="en-US" b="1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(); </a:t>
            </a:r>
          </a:p>
          <a:p>
            <a:pPr lvl="2">
              <a:buFontTx/>
              <a:buNone/>
            </a:pPr>
            <a:r>
              <a:rPr lang="en-US" b="1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puts();</a:t>
            </a:r>
          </a:p>
          <a:p>
            <a:pPr lvl="2"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etc.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Output Operation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: printf function</a:t>
            </a: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318D53-CF1F-4F87-83E7-8F06F2C965C1}" type="slidenum">
              <a:rPr lang="en-US">
                <a:latin typeface="Tahoma" pitchFamily="34" charset="0"/>
                <a:cs typeface="Tahoma" pitchFamily="34" charset="0"/>
              </a:rPr>
              <a:pPr/>
              <a:t>23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To display some data on the standard output, using certain format</a:t>
            </a:r>
          </a:p>
          <a:p>
            <a:pPr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Standard output is the monitor.</a:t>
            </a:r>
          </a:p>
          <a:p>
            <a:pPr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Syntax: </a:t>
            </a:r>
            <a:endParaRPr lang="en-US" b="1" i="1" smtClean="0">
              <a:latin typeface="Tahoma" pitchFamily="34" charset="0"/>
              <a:cs typeface="Tahoma" pitchFamily="34" charset="0"/>
            </a:endParaRPr>
          </a:p>
          <a:p>
            <a:pPr lvl="2"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printf(const char *format[,argument, …]);</a:t>
            </a:r>
          </a:p>
          <a:p>
            <a:pPr lvl="2">
              <a:buFontTx/>
              <a:buNone/>
            </a:pPr>
            <a:endParaRPr lang="en-US" b="1" smtClean="0">
              <a:latin typeface="Tahoma" pitchFamily="34" charset="0"/>
              <a:cs typeface="Tahoma" pitchFamily="34" charset="0"/>
            </a:endParaRP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Header file :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stdio.h</a:t>
            </a: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Output Operation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: printf() function</a:t>
            </a: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634C0C-C9DA-4FA2-AB67-603CB194AA56}" type="slidenum">
              <a:rPr lang="en-US">
                <a:latin typeface="Tahoma" pitchFamily="34" charset="0"/>
                <a:cs typeface="Tahoma" pitchFamily="34" charset="0"/>
              </a:rPr>
              <a:pPr/>
              <a:t>24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6629" name="Text Box 2"/>
          <p:cNvSpPr txBox="1">
            <a:spLocks noChangeArrowheads="1"/>
          </p:cNvSpPr>
          <p:nvPr/>
        </p:nvSpPr>
        <p:spPr bwMode="auto">
          <a:xfrm>
            <a:off x="762000" y="2057400"/>
            <a:ext cx="82296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id-ID" sz="1800" b="1" i="1">
                <a:latin typeface="Courier New" pitchFamily="49" charset="0"/>
                <a:cs typeface="Courier New" pitchFamily="49" charset="0"/>
              </a:rPr>
              <a:t>/* A first program in C */</a:t>
            </a:r>
            <a:endParaRPr lang="id-ID" sz="18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800" b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id-ID" sz="1800">
                <a:latin typeface="Courier New" pitchFamily="49" charset="0"/>
                <a:cs typeface="Courier New" pitchFamily="49" charset="0"/>
              </a:rPr>
              <a:t> (“Welcome to C!\n”);	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6630" name="Text Box 2"/>
          <p:cNvSpPr txBox="1">
            <a:spLocks noChangeArrowheads="1"/>
          </p:cNvSpPr>
          <p:nvPr/>
        </p:nvSpPr>
        <p:spPr bwMode="auto">
          <a:xfrm>
            <a:off x="762000" y="4114800"/>
            <a:ext cx="82296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id-ID" sz="1800" b="1" i="1">
                <a:latin typeface="Courier New" pitchFamily="49" charset="0"/>
                <a:cs typeface="Courier New" pitchFamily="49" charset="0"/>
              </a:rPr>
              <a:t>/*Printing on one line with two printf statements*/</a:t>
            </a:r>
            <a:endParaRPr lang="id-ID" sz="18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800" b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id-ID" sz="1800">
                <a:latin typeface="Courier New" pitchFamily="49" charset="0"/>
                <a:cs typeface="Courier New" pitchFamily="49" charset="0"/>
              </a:rPr>
              <a:t> (“Welcome”);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800" b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id-ID" sz="1800">
                <a:latin typeface="Courier New" pitchFamily="49" charset="0"/>
                <a:cs typeface="Courier New" pitchFamily="49" charset="0"/>
              </a:rPr>
              <a:t> (“to C!\n”);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	return 0;	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Output Formatting</a:t>
            </a: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E38837-F083-4E2E-A319-877DDED4BDDB}" type="slidenum">
              <a:rPr lang="en-US">
                <a:latin typeface="Tahoma" pitchFamily="34" charset="0"/>
                <a:cs typeface="Tahoma" pitchFamily="34" charset="0"/>
              </a:rPr>
              <a:pPr/>
              <a:t>25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>
                <a:latin typeface="Tahoma" pitchFamily="34" charset="0"/>
                <a:cs typeface="Tahoma" pitchFamily="34" charset="0"/>
              </a:rPr>
              <a:t>Output also has formatted specification: </a:t>
            </a:r>
            <a:endParaRPr lang="en-US" sz="2000" b="1" i="1" smtClean="0">
              <a:latin typeface="Tahoma" pitchFamily="34" charset="0"/>
              <a:cs typeface="Tahoma" pitchFamily="34" charset="0"/>
            </a:endParaRPr>
          </a:p>
          <a:p>
            <a:pPr lvl="2">
              <a:buFontTx/>
              <a:buNone/>
            </a:pPr>
            <a:r>
              <a:rPr lang="en-US" sz="2000" b="1" smtClean="0">
                <a:latin typeface="Tahoma" pitchFamily="34" charset="0"/>
                <a:cs typeface="Tahoma" pitchFamily="34" charset="0"/>
              </a:rPr>
              <a:t>%[flags][width][.precision] type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685800" y="3124200"/>
            <a:ext cx="4191000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dirty="0">
                <a:latin typeface="Tahoma" pitchFamily="34" charset="0"/>
                <a:cs typeface="Tahoma" pitchFamily="34" charset="0"/>
              </a:rPr>
              <a:t>width</a:t>
            </a:r>
            <a:r>
              <a:rPr lang="en-US" sz="18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smtClean="0">
                <a:latin typeface="Tahoma" pitchFamily="34" charset="0"/>
                <a:cs typeface="Tahoma" pitchFamily="34" charset="0"/>
              </a:rPr>
              <a:t>:</a:t>
            </a:r>
            <a:r>
              <a:rPr lang="en-US" sz="1800" dirty="0">
                <a:latin typeface="Tahoma" pitchFamily="34" charset="0"/>
                <a:cs typeface="Tahoma" pitchFamily="34" charset="0"/>
              </a:rPr>
              <a:t>	number of columns provided</a:t>
            </a:r>
            <a:endParaRPr lang="en-US" sz="1800" b="1" dirty="0">
              <a:latin typeface="Tahoma" pitchFamily="34" charset="0"/>
              <a:cs typeface="Tahoma" pitchFamily="34" charset="0"/>
            </a:endParaRPr>
          </a:p>
          <a:p>
            <a:r>
              <a:rPr lang="en-US" sz="1800" b="1" dirty="0">
                <a:latin typeface="Tahoma" pitchFamily="34" charset="0"/>
                <a:cs typeface="Tahoma" pitchFamily="34" charset="0"/>
              </a:rPr>
              <a:t>precision</a:t>
            </a:r>
            <a:r>
              <a:rPr lang="en-US" sz="18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smtClean="0">
                <a:latin typeface="Tahoma" pitchFamily="34" charset="0"/>
                <a:cs typeface="Tahoma" pitchFamily="34" charset="0"/>
              </a:rPr>
              <a:t>:</a:t>
            </a:r>
            <a:r>
              <a:rPr lang="id-ID" sz="18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smtClean="0">
                <a:latin typeface="Tahoma" pitchFamily="34" charset="0"/>
                <a:cs typeface="Tahoma" pitchFamily="34" charset="0"/>
              </a:rPr>
              <a:t>digit </a:t>
            </a:r>
            <a:r>
              <a:rPr lang="en-US" sz="1800" dirty="0">
                <a:latin typeface="Tahoma" pitchFamily="34" charset="0"/>
                <a:cs typeface="Tahoma" pitchFamily="34" charset="0"/>
              </a:rPr>
              <a:t>number</a:t>
            </a:r>
          </a:p>
          <a:p>
            <a:r>
              <a:rPr lang="en-US" sz="1800" b="1" dirty="0">
                <a:latin typeface="Tahoma" pitchFamily="34" charset="0"/>
                <a:cs typeface="Tahoma" pitchFamily="34" charset="0"/>
              </a:rPr>
              <a:t>flags</a:t>
            </a:r>
            <a:r>
              <a:rPr lang="en-US" sz="1800" dirty="0">
                <a:latin typeface="Tahoma" pitchFamily="34" charset="0"/>
                <a:cs typeface="Tahoma" pitchFamily="34" charset="0"/>
              </a:rPr>
              <a:t>  :</a:t>
            </a:r>
          </a:p>
          <a:p>
            <a:r>
              <a:rPr lang="en-US" sz="1800" dirty="0">
                <a:latin typeface="Tahoma" pitchFamily="34" charset="0"/>
                <a:cs typeface="Tahoma" pitchFamily="34" charset="0"/>
              </a:rPr>
              <a:t>can be changed into:</a:t>
            </a:r>
          </a:p>
          <a:p>
            <a:r>
              <a:rPr lang="en-US" sz="1800" dirty="0">
                <a:latin typeface="Tahoma" pitchFamily="34" charset="0"/>
                <a:cs typeface="Tahoma" pitchFamily="34" charset="0"/>
              </a:rPr>
              <a:t>none	: right justify</a:t>
            </a:r>
          </a:p>
          <a:p>
            <a:pPr>
              <a:buFontTx/>
              <a:buChar char="-"/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 	: left justify</a:t>
            </a:r>
          </a:p>
          <a:p>
            <a:pPr>
              <a:buFontTx/>
              <a:buChar char="-"/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+	: for positive &amp; negative value</a:t>
            </a:r>
            <a:endParaRPr lang="en-US" sz="1800" b="1" i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5" name="Text Box 3"/>
          <p:cNvSpPr txBox="1">
            <a:spLocks noChangeArrowheads="1"/>
          </p:cNvSpPr>
          <p:nvPr/>
        </p:nvSpPr>
        <p:spPr bwMode="auto">
          <a:xfrm>
            <a:off x="4953000" y="2971800"/>
            <a:ext cx="4191000" cy="3478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Tahoma" pitchFamily="34" charset="0"/>
                <a:cs typeface="Tahoma" pitchFamily="34" charset="0"/>
              </a:rPr>
              <a:t>type</a:t>
            </a:r>
            <a:r>
              <a:rPr lang="en-US" sz="2000">
                <a:latin typeface="Tahoma" pitchFamily="34" charset="0"/>
                <a:cs typeface="Tahoma" pitchFamily="34" charset="0"/>
              </a:rPr>
              <a:t> :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d –or- i 	:  signed decimal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o	:  unsigned octal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u	:  unsigned decimal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x	:  unsigned hexadecimal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f	:  floating point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e	:  floating point (exponent)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c	:  single character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s	:  string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%	:  % character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p	:  pointer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Output Formatting</a:t>
            </a: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AE2EE-859C-466D-AA46-9AEA134DC8B0}" type="slidenum">
              <a:rPr lang="en-US">
                <a:latin typeface="Tahoma" pitchFamily="34" charset="0"/>
                <a:cs typeface="Tahoma" pitchFamily="34" charset="0"/>
              </a:rPr>
              <a:pPr/>
              <a:t>26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For long data type, add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l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at the front of data type:</a:t>
            </a:r>
          </a:p>
          <a:p>
            <a:pPr lvl="1"/>
            <a:r>
              <a:rPr lang="en-US" sz="2400" b="1" smtClean="0">
                <a:latin typeface="Tahoma" pitchFamily="34" charset="0"/>
                <a:cs typeface="Tahoma" pitchFamily="34" charset="0"/>
              </a:rPr>
              <a:t>long double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		</a:t>
            </a: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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 ( “ %lf “)</a:t>
            </a:r>
          </a:p>
          <a:p>
            <a:pPr lvl="1"/>
            <a:r>
              <a:rPr lang="en-US" sz="2400" b="1" smtClean="0">
                <a:latin typeface="Tahoma" pitchFamily="34" charset="0"/>
                <a:cs typeface="Tahoma" pitchFamily="34" charset="0"/>
              </a:rPr>
              <a:t>unsigned long int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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 ( “ %lu “)</a:t>
            </a:r>
          </a:p>
          <a:p>
            <a:pPr lvl="1"/>
            <a:r>
              <a:rPr lang="en-US" sz="2400" b="1" smtClean="0">
                <a:latin typeface="Tahoma" pitchFamily="34" charset="0"/>
                <a:cs typeface="Tahoma" pitchFamily="34" charset="0"/>
              </a:rPr>
              <a:t>long int	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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( “ %ld “)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Output Example</a:t>
            </a: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5DDB94-01AE-4743-806D-58092298C675}" type="slidenum">
              <a:rPr lang="en-US">
                <a:latin typeface="Tahoma" pitchFamily="34" charset="0"/>
                <a:cs typeface="Tahoma" pitchFamily="34" charset="0"/>
              </a:rPr>
              <a:pPr/>
              <a:t>27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1: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Tahoma" pitchFamily="34" charset="0"/>
                <a:cs typeface="Tahoma" pitchFamily="34" charset="0"/>
              </a:rPr>
              <a:t>printf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(“%6d”, 34);			….34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Tahoma" pitchFamily="34" charset="0"/>
                <a:cs typeface="Tahoma" pitchFamily="34" charset="0"/>
              </a:rPr>
              <a:t>printf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(”%-6d”, 34);			34….</a:t>
            </a:r>
          </a:p>
          <a:p>
            <a:pPr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Tahoma" pitchFamily="34" charset="0"/>
                <a:cs typeface="Tahoma" pitchFamily="34" charset="0"/>
              </a:rPr>
              <a:t>printf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(“%10s”, “BINUS”);		…..BINUS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Tahoma" pitchFamily="34" charset="0"/>
                <a:cs typeface="Tahoma" pitchFamily="34" charset="0"/>
              </a:rPr>
              <a:t>printf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(“%-10s”, “BINUS”);		BINUS…..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Tahoma" pitchFamily="34" charset="0"/>
                <a:cs typeface="Tahoma" pitchFamily="34" charset="0"/>
              </a:rPr>
              <a:t>printf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(“%8.2f”, 3.14159 );		….3.14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Tahoma" pitchFamily="34" charset="0"/>
                <a:cs typeface="Tahoma" pitchFamily="34" charset="0"/>
              </a:rPr>
              <a:t>printf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(“%-8.3f”, 3.14159 );		3.141…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Output Example</a:t>
            </a: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A72E24-D7B4-41DF-B869-4BABBCEDC149}" type="slidenum">
              <a:rPr lang="en-US">
                <a:latin typeface="Tahoma" pitchFamily="34" charset="0"/>
                <a:cs typeface="Tahoma" pitchFamily="34" charset="0"/>
              </a:rPr>
              <a:pPr/>
              <a:t>28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3:</a:t>
            </a:r>
          </a:p>
          <a:p>
            <a:pPr lvl="1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</a:t>
            </a:r>
            <a:r>
              <a:rPr lang="pt-BR" sz="2400" b="1" smtClean="0">
                <a:latin typeface="Tahoma" pitchFamily="34" charset="0"/>
                <a:cs typeface="Tahoma" pitchFamily="34" charset="0"/>
              </a:rPr>
              <a:t>printf </a:t>
            </a:r>
            <a:r>
              <a:rPr lang="pt-BR" sz="2400" smtClean="0">
                <a:latin typeface="Tahoma" pitchFamily="34" charset="0"/>
                <a:cs typeface="Tahoma" pitchFamily="34" charset="0"/>
              </a:rPr>
              <a:t>("%c\n",65);    	// print A</a:t>
            </a:r>
          </a:p>
          <a:p>
            <a:pPr lvl="1">
              <a:buFontTx/>
              <a:buNone/>
            </a:pPr>
            <a:r>
              <a:rPr lang="pt-BR" sz="2400" smtClean="0">
                <a:latin typeface="Tahoma" pitchFamily="34" charset="0"/>
                <a:cs typeface="Tahoma" pitchFamily="34" charset="0"/>
              </a:rPr>
              <a:t>	</a:t>
            </a:r>
            <a:r>
              <a:rPr lang="pt-BR" sz="2400" b="1" smtClean="0">
                <a:latin typeface="Tahoma" pitchFamily="34" charset="0"/>
                <a:cs typeface="Tahoma" pitchFamily="34" charset="0"/>
              </a:rPr>
              <a:t>printf </a:t>
            </a:r>
            <a:r>
              <a:rPr lang="pt-BR" sz="2400" smtClean="0">
                <a:latin typeface="Tahoma" pitchFamily="34" charset="0"/>
                <a:cs typeface="Tahoma" pitchFamily="34" charset="0"/>
              </a:rPr>
              <a:t>("%x\n",'A');    	// print 41</a:t>
            </a:r>
          </a:p>
          <a:p>
            <a:pPr lvl="1">
              <a:buFontTx/>
              <a:buNone/>
            </a:pPr>
            <a:r>
              <a:rPr lang="pt-BR" sz="2400" smtClean="0">
                <a:latin typeface="Tahoma" pitchFamily="34" charset="0"/>
                <a:cs typeface="Tahoma" pitchFamily="34" charset="0"/>
              </a:rPr>
              <a:t>	</a:t>
            </a:r>
            <a:r>
              <a:rPr lang="pt-BR" sz="2400" b="1" smtClean="0">
                <a:latin typeface="Tahoma" pitchFamily="34" charset="0"/>
                <a:cs typeface="Tahoma" pitchFamily="34" charset="0"/>
              </a:rPr>
              <a:t>printf </a:t>
            </a:r>
            <a:r>
              <a:rPr lang="pt-BR" sz="2400" smtClean="0">
                <a:latin typeface="Tahoma" pitchFamily="34" charset="0"/>
                <a:cs typeface="Tahoma" pitchFamily="34" charset="0"/>
              </a:rPr>
              <a:t>("%o\n",65);   	// print 101</a:t>
            </a:r>
          </a:p>
          <a:p>
            <a:pPr lvl="1">
              <a:buFontTx/>
              <a:buNone/>
            </a:pPr>
            <a:r>
              <a:rPr lang="pt-BR" sz="2400" smtClean="0">
                <a:latin typeface="Tahoma" pitchFamily="34" charset="0"/>
                <a:cs typeface="Tahoma" pitchFamily="34" charset="0"/>
              </a:rPr>
              <a:t>	</a:t>
            </a:r>
            <a:r>
              <a:rPr lang="pt-BR" sz="2400" b="1" smtClean="0">
                <a:latin typeface="Tahoma" pitchFamily="34" charset="0"/>
                <a:cs typeface="Tahoma" pitchFamily="34" charset="0"/>
              </a:rPr>
              <a:t>printf </a:t>
            </a:r>
            <a:r>
              <a:rPr lang="pt-BR" sz="2400" smtClean="0">
                <a:latin typeface="Tahoma" pitchFamily="34" charset="0"/>
                <a:cs typeface="Tahoma" pitchFamily="34" charset="0"/>
              </a:rPr>
              <a:t>("%+d\n",34);	// print +34</a:t>
            </a:r>
          </a:p>
          <a:p>
            <a:pPr lvl="1">
              <a:buFontTx/>
              <a:buNone/>
            </a:pPr>
            <a:r>
              <a:rPr lang="pt-BR" sz="2400" smtClean="0">
                <a:latin typeface="Tahoma" pitchFamily="34" charset="0"/>
                <a:cs typeface="Tahoma" pitchFamily="34" charset="0"/>
              </a:rPr>
              <a:t>	</a:t>
            </a:r>
            <a:r>
              <a:rPr lang="pt-BR" sz="2400" b="1" smtClean="0">
                <a:latin typeface="Tahoma" pitchFamily="34" charset="0"/>
                <a:cs typeface="Tahoma" pitchFamily="34" charset="0"/>
              </a:rPr>
              <a:t>printf </a:t>
            </a:r>
            <a:r>
              <a:rPr lang="pt-BR" sz="2400" smtClean="0">
                <a:latin typeface="Tahoma" pitchFamily="34" charset="0"/>
                <a:cs typeface="Tahoma" pitchFamily="34" charset="0"/>
              </a:rPr>
              <a:t>("%+d\n",-45);	// print -45</a:t>
            </a:r>
          </a:p>
          <a:p>
            <a:pPr lvl="1">
              <a:buFontTx/>
              <a:buNone/>
            </a:pPr>
            <a:r>
              <a:rPr lang="pt-BR" sz="2400" smtClean="0">
                <a:latin typeface="Tahoma" pitchFamily="34" charset="0"/>
                <a:cs typeface="Tahoma" pitchFamily="34" charset="0"/>
              </a:rPr>
              <a:t>	</a:t>
            </a:r>
            <a:r>
              <a:rPr lang="pt-BR" sz="2400" b="1" smtClean="0">
                <a:latin typeface="Tahoma" pitchFamily="34" charset="0"/>
                <a:cs typeface="Tahoma" pitchFamily="34" charset="0"/>
              </a:rPr>
              <a:t>printf </a:t>
            </a:r>
            <a:r>
              <a:rPr lang="pt-BR" sz="2400" smtClean="0">
                <a:latin typeface="Tahoma" pitchFamily="34" charset="0"/>
                <a:cs typeface="Tahoma" pitchFamily="34" charset="0"/>
              </a:rPr>
              <a:t>("%e\n",3.14);	// print 3.140000e+000</a:t>
            </a:r>
          </a:p>
          <a:p>
            <a:pPr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Output Example</a:t>
            </a: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798DFB-EA55-4A2A-A148-EBB9929E5871}" type="slidenum">
              <a:rPr lang="en-US">
                <a:latin typeface="Tahoma" pitchFamily="34" charset="0"/>
                <a:cs typeface="Tahoma" pitchFamily="34" charset="0"/>
              </a:rPr>
              <a:pPr/>
              <a:t>29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4:</a:t>
            </a:r>
          </a:p>
          <a:p>
            <a:pPr lvl="1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0600" y="2590800"/>
            <a:ext cx="6705600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#include &lt;stdio.h&gt;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int main(){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char ss[]="Selamat Datang";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printf("123456789012345678901234567890\n");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printf("%.10s di Binus\n",ss);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printf("%10s di Binus\n",ss);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printf("%-10s di Binus\n",ss);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printf("%.20s di Binus\n",ss);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printf("%20s di Binus\n",ss);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printf("%-20s di Binus\n",ss);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printf("%20.10s di Binus\n",ss);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printf("%-20.10s di Binus\n",ss);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return 0;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Variable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116EEF-DC67-4537-8FCA-99F5BE332796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Identifier for storing data/information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Each variable has its </a:t>
            </a:r>
            <a:r>
              <a:rPr lang="en-US" b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name, address (L-value), type, size</a:t>
            </a: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 and </a:t>
            </a:r>
            <a:r>
              <a:rPr lang="en-US" b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data (R-value)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Data or variable value can be modified at run time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Declaration format:</a:t>
            </a:r>
          </a:p>
          <a:p>
            <a:pPr marL="687388" lvl="1" indent="-287338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  <a:ea typeface="Tahoma" pitchFamily="34" charset="0"/>
                <a:cs typeface="Courier New" pitchFamily="49" charset="0"/>
                <a:sym typeface="Wingdings" pitchFamily="2" charset="2"/>
              </a:rPr>
              <a:t>	&lt;data type&gt; &lt;variable name&gt;;</a:t>
            </a:r>
          </a:p>
          <a:p>
            <a:pPr marL="687388" lvl="1" indent="-287338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  <a:ea typeface="Tahoma" pitchFamily="34" charset="0"/>
                <a:cs typeface="Courier New" pitchFamily="49" charset="0"/>
                <a:sym typeface="Wingdings" pitchFamily="2" charset="2"/>
              </a:rPr>
              <a:t>	&lt;data type&gt; &lt;variable name&gt; = &lt;initial value&gt;;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Example: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		</a:t>
            </a:r>
            <a:r>
              <a:rPr lang="id-ID" b="1" smtClean="0">
                <a:latin typeface="Courier New" pitchFamily="49" charset="0"/>
                <a:cs typeface="Tahoma" pitchFamily="34" charset="0"/>
                <a:sym typeface="Wingdings" pitchFamily="2" charset="2"/>
              </a:rPr>
              <a:t>int a, b, c, total;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id-ID" b="1" smtClean="0">
                <a:latin typeface="Courier New" pitchFamily="49" charset="0"/>
                <a:cs typeface="Tahoma" pitchFamily="34" charset="0"/>
                <a:sym typeface="Wingdings" pitchFamily="2" charset="2"/>
              </a:rPr>
              <a:t>		float salary, bonus;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id-ID" b="1" smtClean="0">
                <a:latin typeface="Courier New" pitchFamily="49" charset="0"/>
                <a:cs typeface="Tahoma" pitchFamily="34" charset="0"/>
                <a:sym typeface="Wingdings" pitchFamily="2" charset="2"/>
              </a:rPr>
              <a:t>		int num_students = 20;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Output Example</a:t>
            </a: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94BE93-5C3A-46DD-AF42-9D8FC68F0444}" type="slidenum">
              <a:rPr lang="en-US">
                <a:latin typeface="Tahoma" pitchFamily="34" charset="0"/>
                <a:cs typeface="Tahoma" pitchFamily="34" charset="0"/>
              </a:rPr>
              <a:pPr/>
              <a:t>30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4:</a:t>
            </a:r>
          </a:p>
          <a:p>
            <a:pPr lvl="1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</a:t>
            </a:r>
          </a:p>
        </p:txBody>
      </p:sp>
      <p:sp>
        <p:nvSpPr>
          <p:cNvPr id="32774" name="Rectangle 3"/>
          <p:cNvSpPr txBox="1">
            <a:spLocks noChangeArrowheads="1"/>
          </p:cNvSpPr>
          <p:nvPr/>
        </p:nvSpPr>
        <p:spPr bwMode="auto">
          <a:xfrm>
            <a:off x="1295400" y="2667000"/>
            <a:ext cx="6248400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2000" b="1">
                <a:latin typeface="Tahoma" pitchFamily="34" charset="0"/>
                <a:cs typeface="Tahoma" pitchFamily="34" charset="0"/>
              </a:rPr>
              <a:t>Output: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endParaRPr lang="id-ID" sz="2000" b="1">
              <a:latin typeface="Courier New" pitchFamily="49" charset="0"/>
            </a:endParaRP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2000" b="1">
                <a:latin typeface="Courier New" pitchFamily="49" charset="0"/>
              </a:rPr>
              <a:t>123456789012345678901234567890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2000" b="1">
                <a:latin typeface="Courier New" pitchFamily="49" charset="0"/>
              </a:rPr>
              <a:t>Selamat Da di Binus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2000" b="1">
                <a:latin typeface="Courier New" pitchFamily="49" charset="0"/>
              </a:rPr>
              <a:t>Selamat Datang di Binus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2000" b="1">
                <a:latin typeface="Courier New" pitchFamily="49" charset="0"/>
              </a:rPr>
              <a:t>Selamat Datang di Binus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2000" b="1">
                <a:latin typeface="Courier New" pitchFamily="49" charset="0"/>
              </a:rPr>
              <a:t>Selamat Datang di Binus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2000" b="1">
                <a:latin typeface="Courier New" pitchFamily="49" charset="0"/>
              </a:rPr>
              <a:t>      Selamat Datang di Binus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2000" b="1">
                <a:latin typeface="Courier New" pitchFamily="49" charset="0"/>
              </a:rPr>
              <a:t>Selamat Datang       di Binus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2000" b="1">
                <a:latin typeface="Courier New" pitchFamily="49" charset="0"/>
              </a:rPr>
              <a:t>          Selamat Da di Binus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2000" b="1">
                <a:latin typeface="Courier New" pitchFamily="49" charset="0"/>
              </a:rPr>
              <a:t>Selamat Da           di Binus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Output Operation: putchar() function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03FDE8-E3B8-44EF-97CF-DCF18B48DD9C}" type="slidenum">
              <a:rPr lang="id-ID">
                <a:latin typeface="Tahoma" pitchFamily="34" charset="0"/>
                <a:cs typeface="Tahoma" pitchFamily="34" charset="0"/>
              </a:rPr>
              <a:pPr/>
              <a:t>31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Syntax: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int putchar(int c)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id-ID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Functionality:</a:t>
            </a:r>
          </a:p>
          <a:p>
            <a:pPr lvl="1">
              <a:lnSpc>
                <a:spcPct val="80000"/>
              </a:lnSpc>
            </a:pPr>
            <a:r>
              <a:rPr lang="id-ID" smtClean="0">
                <a:latin typeface="Tahoma" pitchFamily="34" charset="0"/>
                <a:cs typeface="Tahoma" pitchFamily="34" charset="0"/>
              </a:rPr>
              <a:t>Displaying character on the monitor at cursor position. After display, cursor will move to the next position</a:t>
            </a:r>
          </a:p>
          <a:p>
            <a:pPr lvl="1">
              <a:lnSpc>
                <a:spcPct val="80000"/>
              </a:lnSpc>
            </a:pPr>
            <a:r>
              <a:rPr lang="id-ID" smtClean="0">
                <a:latin typeface="Tahoma" pitchFamily="34" charset="0"/>
                <a:cs typeface="Tahoma" pitchFamily="34" charset="0"/>
              </a:rPr>
              <a:t>Return EOF if error, and return the displayed character after successfully done</a:t>
            </a:r>
          </a:p>
          <a:p>
            <a:pPr lvl="1">
              <a:lnSpc>
                <a:spcPct val="80000"/>
              </a:lnSpc>
            </a:pPr>
            <a:r>
              <a:rPr lang="id-ID" smtClean="0">
                <a:latin typeface="Tahoma" pitchFamily="34" charset="0"/>
                <a:cs typeface="Tahoma" pitchFamily="34" charset="0"/>
              </a:rPr>
              <a:t>putchar is a macro similar to :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putc(</a:t>
            </a:r>
            <a:r>
              <a:rPr lang="id-ID" i="1" smtClean="0">
                <a:latin typeface="Tahoma" pitchFamily="34" charset="0"/>
                <a:cs typeface="Tahoma" pitchFamily="34" charset="0"/>
              </a:rPr>
              <a:t>c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,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stdout )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id-ID" smtClean="0">
                <a:latin typeface="Tahoma" pitchFamily="34" charset="0"/>
                <a:cs typeface="Tahoma" pitchFamily="34" charset="0"/>
              </a:rPr>
              <a:t>Header File :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stdio.h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id-ID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		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char ch=’A’;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	putchar(ch);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Output Operation: puts() function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C10175-0CE6-43AD-A747-1B88AA93BCD9}" type="slidenum">
              <a:rPr lang="id-ID">
                <a:latin typeface="Tahoma" pitchFamily="34" charset="0"/>
                <a:cs typeface="Tahoma" pitchFamily="34" charset="0"/>
              </a:rPr>
              <a:pPr/>
              <a:t>32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Syntax: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		int puts(const  char *str);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id-ID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Functionality : </a:t>
            </a:r>
          </a:p>
          <a:p>
            <a:pPr lvl="1">
              <a:lnSpc>
                <a:spcPct val="80000"/>
              </a:lnSpc>
            </a:pPr>
            <a:r>
              <a:rPr lang="id-ID" smtClean="0">
                <a:latin typeface="Tahoma" pitchFamily="34" charset="0"/>
                <a:cs typeface="Tahoma" pitchFamily="34" charset="0"/>
              </a:rPr>
              <a:t>Display string to the monitor and move the cursor to new line</a:t>
            </a:r>
          </a:p>
          <a:p>
            <a:pPr lvl="1">
              <a:lnSpc>
                <a:spcPct val="80000"/>
              </a:lnSpc>
            </a:pPr>
            <a:r>
              <a:rPr lang="id-ID" smtClean="0">
                <a:latin typeface="Tahoma" pitchFamily="34" charset="0"/>
                <a:cs typeface="Tahoma" pitchFamily="34" charset="0"/>
              </a:rPr>
              <a:t>Return non-negative value when successful and EOF if error</a:t>
            </a:r>
          </a:p>
          <a:p>
            <a:pPr lvl="1">
              <a:lnSpc>
                <a:spcPct val="80000"/>
              </a:lnSpc>
            </a:pPr>
            <a:r>
              <a:rPr lang="id-ID" smtClean="0">
                <a:latin typeface="Tahoma" pitchFamily="34" charset="0"/>
                <a:cs typeface="Tahoma" pitchFamily="34" charset="0"/>
              </a:rPr>
              <a:t>Header file: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 stdio.h</a:t>
            </a:r>
            <a:endParaRPr lang="id-ID" smtClean="0">
              <a:latin typeface="Tahoma" pitchFamily="34" charset="0"/>
              <a:cs typeface="Tahoma" pitchFamily="34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id-ID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puts(”Welcome”);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puts(”to Binus”);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mtClean="0">
                <a:latin typeface="Tahoma" pitchFamily="34" charset="0"/>
                <a:cs typeface="Tahoma" pitchFamily="34" charset="0"/>
              </a:rPr>
              <a:t>Output on monitor: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Welcome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to Binus</a:t>
            </a:r>
          </a:p>
          <a:p>
            <a:pPr lvl="1">
              <a:lnSpc>
                <a:spcPct val="80000"/>
              </a:lnSpc>
            </a:pPr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Operation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72EAC2-40E4-49F4-A705-F46711720165}" type="slidenum">
              <a:rPr lang="id-ID">
                <a:latin typeface="Tahoma" pitchFamily="34" charset="0"/>
                <a:cs typeface="Tahoma" pitchFamily="34" charset="0"/>
              </a:rPr>
              <a:pPr/>
              <a:t>33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id-ID" smtClean="0">
                <a:latin typeface="Tahoma" pitchFamily="34" charset="0"/>
                <a:cs typeface="Tahoma" pitchFamily="34" charset="0"/>
              </a:rPr>
              <a:t>Standard library function that is related to input operations are: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id-ID" sz="2400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scanf();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id-ID" sz="2400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getchar();	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id-ID" sz="2400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getch();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id-ID" sz="2400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getche();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id-ID" sz="2400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gets();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etc.</a:t>
            </a:r>
          </a:p>
          <a:p>
            <a:pPr lvl="3">
              <a:lnSpc>
                <a:spcPct val="80000"/>
              </a:lnSpc>
              <a:buFontTx/>
              <a:buNone/>
            </a:pPr>
            <a:endParaRPr lang="id-ID" sz="240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id-ID" smtClean="0">
                <a:latin typeface="Tahoma" pitchFamily="34" charset="0"/>
                <a:cs typeface="Tahoma" pitchFamily="34" charset="0"/>
              </a:rPr>
              <a:t>Input operation: function/operation of getting the data into the memory using standard I/O devices (keyboard, disk, etc.)</a:t>
            </a:r>
          </a:p>
          <a:p>
            <a:pPr lvl="1">
              <a:lnSpc>
                <a:spcPct val="80000"/>
              </a:lnSpc>
            </a:pPr>
            <a:endParaRPr lang="id-ID" sz="24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Operation: scanf() function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F9D2FE-E227-4300-908A-A3AA50248755}" type="slidenum">
              <a:rPr lang="id-ID">
                <a:latin typeface="Tahoma" pitchFamily="34" charset="0"/>
                <a:cs typeface="Tahoma" pitchFamily="34" charset="0"/>
              </a:rPr>
              <a:pPr/>
              <a:t>34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Header file: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stdio.h</a:t>
            </a:r>
          </a:p>
          <a:p>
            <a:pPr>
              <a:lnSpc>
                <a:spcPct val="90000"/>
              </a:lnSpc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Format: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int scanf( const char *format [,argument]... );</a:t>
            </a:r>
          </a:p>
          <a:p>
            <a:pPr>
              <a:lnSpc>
                <a:spcPct val="90000"/>
              </a:lnSpc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All the argument type are pointers (address of a variable) </a:t>
            </a:r>
          </a:p>
          <a:p>
            <a:pPr>
              <a:lnSpc>
                <a:spcPct val="90000"/>
              </a:lnSpc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To get the address of a variable use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“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&amp;</a:t>
            </a:r>
            <a:r>
              <a:rPr lang="en-US" sz="2000" b="1" smtClean="0">
                <a:latin typeface="Tahoma" pitchFamily="34" charset="0"/>
                <a:cs typeface="Tahoma" pitchFamily="34" charset="0"/>
              </a:rPr>
              <a:t>”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sign</a:t>
            </a:r>
          </a:p>
          <a:p>
            <a:pPr>
              <a:lnSpc>
                <a:spcPct val="90000"/>
              </a:lnSpc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000" i="1" smtClean="0">
                <a:latin typeface="Tahoma" pitchFamily="34" charset="0"/>
                <a:cs typeface="Tahoma" pitchFamily="34" charset="0"/>
              </a:rPr>
              <a:t>		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int aValue;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scanf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(”%d”,&amp;aValue); </a:t>
            </a:r>
          </a:p>
          <a:p>
            <a:pPr>
              <a:lnSpc>
                <a:spcPct val="90000"/>
              </a:lnSpc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Input format: </a:t>
            </a:r>
            <a:r>
              <a:rPr lang="id-ID" sz="2000" b="1" i="1" smtClean="0">
                <a:latin typeface="Tahoma" pitchFamily="34" charset="0"/>
                <a:cs typeface="Tahoma" pitchFamily="34" charset="0"/>
              </a:rPr>
              <a:t>”%type”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    where </a:t>
            </a:r>
            <a:r>
              <a:rPr lang="id-ID" sz="2000" b="1" i="1" smtClean="0">
                <a:latin typeface="Tahoma" pitchFamily="34" charset="0"/>
                <a:cs typeface="Tahoma" pitchFamily="34" charset="0"/>
              </a:rPr>
              <a:t>type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 can be substituted with one of the following list: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	</a:t>
            </a:r>
            <a:r>
              <a:rPr lang="id-ID" sz="2000" i="1" smtClean="0">
                <a:latin typeface="Tahoma" pitchFamily="34" charset="0"/>
                <a:cs typeface="Tahoma" pitchFamily="34" charset="0"/>
              </a:rPr>
              <a:t>(next page)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Operation: scanf() function</a:t>
            </a:r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92E6C5-D04D-4254-9D5B-368B49E28841}" type="slidenum">
              <a:rPr lang="id-ID">
                <a:latin typeface="Tahoma" pitchFamily="34" charset="0"/>
                <a:cs typeface="Tahoma" pitchFamily="34" charset="0"/>
              </a:rPr>
              <a:pPr/>
              <a:t>35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Format Type: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Group 2"/>
          <p:cNvGraphicFramePr>
            <a:graphicFrameLocks noGrp="1"/>
          </p:cNvGraphicFramePr>
          <p:nvPr/>
        </p:nvGraphicFramePr>
        <p:xfrm>
          <a:off x="1371600" y="2760662"/>
          <a:ext cx="6324600" cy="3182938"/>
        </p:xfrm>
        <a:graphic>
          <a:graphicData uri="http://schemas.openxmlformats.org/drawingml/2006/table">
            <a:tbl>
              <a:tblPr/>
              <a:tblGrid>
                <a:gridCol w="1160463"/>
                <a:gridCol w="5164137"/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Used to scan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4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e, f, 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integer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unsigned integer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hexadecimal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floating point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single 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4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[…]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[^..]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string ended with whit space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data unsigned octal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string ended with non of the value inside [...]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string ended with the value inside [...]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Operation: scanf() function</a:t>
            </a:r>
          </a:p>
        </p:txBody>
      </p:sp>
      <p:sp>
        <p:nvSpPr>
          <p:cNvPr id="399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1AFBB8-88F2-4A08-938D-8B5DD346971E}" type="slidenum">
              <a:rPr lang="id-ID">
                <a:latin typeface="Tahoma" pitchFamily="34" charset="0"/>
                <a:cs typeface="Tahoma" pitchFamily="34" charset="0"/>
              </a:rPr>
              <a:pPr/>
              <a:t>36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If exist an x integer variable, state the difference of x and &amp;x?</a:t>
            </a:r>
          </a:p>
          <a:p>
            <a:pPr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lvl="1"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Answer:</a:t>
            </a:r>
          </a:p>
          <a:p>
            <a:pPr lvl="1"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	x : 234</a:t>
            </a:r>
          </a:p>
          <a:p>
            <a:pPr lvl="1"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	&amp;x : 45678</a:t>
            </a:r>
          </a:p>
          <a:p>
            <a:pPr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7" name="Group 27"/>
          <p:cNvGraphicFramePr>
            <a:graphicFrameLocks/>
          </p:cNvGraphicFramePr>
          <p:nvPr/>
        </p:nvGraphicFramePr>
        <p:xfrm>
          <a:off x="1905000" y="2667000"/>
          <a:ext cx="5334000" cy="838200"/>
        </p:xfrm>
        <a:graphic>
          <a:graphicData uri="http://schemas.openxmlformats.org/drawingml/2006/table">
            <a:tbl>
              <a:tblPr/>
              <a:tblGrid>
                <a:gridCol w="2057400"/>
                <a:gridCol w="1676400"/>
                <a:gridCol w="1600200"/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Variable Name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Address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45678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Value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Operation: scanf() function</a:t>
            </a:r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3A9416-62EA-4851-AF87-5C2D44A0928B}" type="slidenum">
              <a:rPr lang="id-ID">
                <a:latin typeface="Tahoma" pitchFamily="34" charset="0"/>
                <a:cs typeface="Tahoma" pitchFamily="34" charset="0"/>
              </a:rPr>
              <a:pPr/>
              <a:t>37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scanf()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function returns an integer that stated how many fields are successfully assigned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marL="1166813" lvl="2" indent="-252413">
              <a:lnSpc>
                <a:spcPct val="90000"/>
              </a:lnSpc>
              <a:buFontTx/>
              <a:buNone/>
            </a:pPr>
            <a:r>
              <a:rPr lang="pl-PL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x,y,z,w;</a:t>
            </a:r>
          </a:p>
          <a:p>
            <a:pPr marL="1166813" lvl="2" indent="-252413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x </a:t>
            </a:r>
            <a:r>
              <a:rPr lang="pl-PL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=</a:t>
            </a:r>
            <a:r>
              <a:rPr lang="en-US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pl-PL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scanf("%d %d %d",&amp;y,&amp;z,&amp;w);</a:t>
            </a:r>
            <a:endParaRPr lang="en-US" b="1" smtClean="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1166813" lvl="2" indent="-252413">
              <a:lnSpc>
                <a:spcPct val="90000"/>
              </a:lnSpc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1166813" lvl="2" indent="-252413"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Input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three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values of integer 6 7 8, then x = 3;</a:t>
            </a:r>
          </a:p>
          <a:p>
            <a:pPr marL="1166813" lvl="2" indent="-252413"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Input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four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values 6 7 8 9 then x = 3 (successfully assign 3 variables y z w)</a:t>
            </a:r>
          </a:p>
          <a:p>
            <a:pPr marL="1166813" lvl="2" indent="-252413"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Operation: scanf() function</a:t>
            </a:r>
          </a:p>
        </p:txBody>
      </p:sp>
      <p:sp>
        <p:nvSpPr>
          <p:cNvPr id="419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15417F-5673-4C68-8FA5-492299C43619}" type="slidenum">
              <a:rPr lang="id-ID">
                <a:latin typeface="Tahoma" pitchFamily="34" charset="0"/>
                <a:cs typeface="Tahoma" pitchFamily="34" charset="0"/>
              </a:rPr>
              <a:pPr/>
              <a:t>38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914400" y="2128838"/>
            <a:ext cx="59436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600" b="1" i="1" dirty="0">
                <a:latin typeface="Courier New" pitchFamily="49" charset="0"/>
                <a:cs typeface="Courier New" pitchFamily="49" charset="0"/>
              </a:rPr>
              <a:t>/* Program Calculating rectangle area v1*/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int main(){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	int width, height, area;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scanf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(”%d”,&amp;width);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scanf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(”%d”,&amp;height);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       area = width*height;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       return(0);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1990" name="Text Box 3"/>
          <p:cNvSpPr txBox="1">
            <a:spLocks noChangeArrowheads="1"/>
          </p:cNvSpPr>
          <p:nvPr/>
        </p:nvSpPr>
        <p:spPr bwMode="auto">
          <a:xfrm>
            <a:off x="914400" y="4567238"/>
            <a:ext cx="5943600" cy="2062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600" b="1" i="1">
                <a:latin typeface="Courier New" pitchFamily="49" charset="0"/>
                <a:cs typeface="Courier New" pitchFamily="49" charset="0"/>
              </a:rPr>
              <a:t>/* Program Calculating rectangle area v2*/</a:t>
            </a:r>
            <a:endParaRPr lang="id-ID" sz="1600" b="1">
              <a:latin typeface="Courier New" pitchFamily="49" charset="0"/>
              <a:cs typeface="Courier New" pitchFamily="49" charset="0"/>
            </a:endParaRP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int main(){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int width, height, area; 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id-ID" sz="1600" b="1">
                <a:latin typeface="Courier New" pitchFamily="49" charset="0"/>
                <a:cs typeface="Courier New" pitchFamily="49" charset="0"/>
              </a:rPr>
              <a:t>scanf</a:t>
            </a:r>
            <a:r>
              <a:rPr lang="id-ID" sz="1600">
                <a:latin typeface="Courier New" pitchFamily="49" charset="0"/>
                <a:cs typeface="Courier New" pitchFamily="49" charset="0"/>
              </a:rPr>
              <a:t>(“%d %d”,&amp;width, &amp;height);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area = width * height;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return(0);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1991" name="Rectangle 10"/>
          <p:cNvSpPr>
            <a:spLocks noChangeArrowheads="1"/>
          </p:cNvSpPr>
          <p:nvPr/>
        </p:nvSpPr>
        <p:spPr bwMode="auto">
          <a:xfrm>
            <a:off x="7391400" y="4005262"/>
            <a:ext cx="1524000" cy="1938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2000" b="1" dirty="0">
                <a:latin typeface="Tahoma" pitchFamily="34" charset="0"/>
                <a:cs typeface="Tahoma" pitchFamily="34" charset="0"/>
              </a:rPr>
              <a:t>scanf()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function  can use more than one argument</a:t>
            </a:r>
          </a:p>
        </p:txBody>
      </p:sp>
      <p:cxnSp>
        <p:nvCxnSpPr>
          <p:cNvPr id="13" name="Straight Arrow Connector 12"/>
          <p:cNvCxnSpPr>
            <a:stCxn id="41991" idx="1"/>
          </p:cNvCxnSpPr>
          <p:nvPr/>
        </p:nvCxnSpPr>
        <p:spPr>
          <a:xfrm flipH="1">
            <a:off x="3429000" y="4974431"/>
            <a:ext cx="3962400" cy="6643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Operation: scanf() function</a:t>
            </a:r>
          </a:p>
        </p:txBody>
      </p:sp>
      <p:sp>
        <p:nvSpPr>
          <p:cNvPr id="430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0F26BB-551B-4080-A459-75B2304A159A}" type="slidenum">
              <a:rPr lang="id-ID">
                <a:latin typeface="Tahoma" pitchFamily="34" charset="0"/>
                <a:cs typeface="Tahoma" pitchFamily="34" charset="0"/>
              </a:rPr>
              <a:pPr/>
              <a:t>39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3013" name="Text Box 3"/>
          <p:cNvSpPr txBox="1">
            <a:spLocks noChangeArrowheads="1"/>
          </p:cNvSpPr>
          <p:nvPr/>
        </p:nvSpPr>
        <p:spPr bwMode="auto">
          <a:xfrm>
            <a:off x="914400" y="2057400"/>
            <a:ext cx="7162800" cy="3046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600" b="1" i="1">
                <a:latin typeface="Courier New" pitchFamily="49" charset="0"/>
                <a:cs typeface="Courier New" pitchFamily="49" charset="0"/>
              </a:rPr>
              <a:t>/* Program different argument*/</a:t>
            </a:r>
          </a:p>
          <a:p>
            <a:endParaRPr lang="id-ID" sz="1600" i="1">
              <a:latin typeface="Courier New" pitchFamily="49" charset="0"/>
              <a:cs typeface="Courier New" pitchFamily="49" charset="0"/>
            </a:endParaRP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int number; char initial; float money;</a:t>
            </a:r>
          </a:p>
          <a:p>
            <a:r>
              <a:rPr lang="id-ID" sz="1600" b="1">
                <a:latin typeface="Courier New" pitchFamily="49" charset="0"/>
                <a:cs typeface="Courier New" pitchFamily="49" charset="0"/>
              </a:rPr>
              <a:t>        scanf</a:t>
            </a:r>
            <a:r>
              <a:rPr lang="id-ID" sz="1600">
                <a:latin typeface="Courier New" pitchFamily="49" charset="0"/>
                <a:cs typeface="Courier New" pitchFamily="49" charset="0"/>
              </a:rPr>
              <a:t>(“%d %c %f” ,&amp;number, &amp;initial, &amp;money);</a:t>
            </a:r>
          </a:p>
          <a:p>
            <a:endParaRPr lang="id-ID" sz="1600">
              <a:latin typeface="Courier New" pitchFamily="49" charset="0"/>
              <a:cs typeface="Courier New" pitchFamily="49" charset="0"/>
            </a:endParaRP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//other statements	</a:t>
            </a:r>
          </a:p>
          <a:p>
            <a:endParaRPr lang="id-ID" sz="1600">
              <a:latin typeface="Courier New" pitchFamily="49" charset="0"/>
              <a:cs typeface="Courier New" pitchFamily="49" charset="0"/>
            </a:endParaRP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return(0);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3014" name="Rectangle 10"/>
          <p:cNvSpPr>
            <a:spLocks noChangeArrowheads="1"/>
          </p:cNvSpPr>
          <p:nvPr/>
        </p:nvSpPr>
        <p:spPr bwMode="auto">
          <a:xfrm>
            <a:off x="6781800" y="4459288"/>
            <a:ext cx="1524000" cy="2246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Data type for each variable in the function argument can be different</a:t>
            </a:r>
          </a:p>
        </p:txBody>
      </p:sp>
      <p:cxnSp>
        <p:nvCxnSpPr>
          <p:cNvPr id="13" name="Straight Arrow Connector 12"/>
          <p:cNvCxnSpPr>
            <a:stCxn id="43014" idx="1"/>
          </p:cNvCxnSpPr>
          <p:nvPr/>
        </p:nvCxnSpPr>
        <p:spPr>
          <a:xfrm flipH="1" flipV="1">
            <a:off x="5715000" y="3810000"/>
            <a:ext cx="1066800" cy="17724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Variable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395B49-25E7-4556-B1B7-D23848C1E96F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Example: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endParaRPr lang="en-US" b="1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  <a:ea typeface="Tahoma" pitchFamily="34" charset="0"/>
                <a:cs typeface="Courier New" pitchFamily="49" charset="0"/>
                <a:sym typeface="Wingdings" pitchFamily="2" charset="2"/>
              </a:rPr>
              <a:t>		char ch=65</a:t>
            </a:r>
            <a:endParaRPr lang="id-ID" b="1" smtClean="0">
              <a:latin typeface="Courier New" pitchFamily="49" charset="0"/>
              <a:ea typeface="Tahoma" pitchFamily="34" charset="0"/>
              <a:cs typeface="Courier New" pitchFamily="49" charset="0"/>
              <a:sym typeface="Wingdings" pitchFamily="2" charset="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29000" y="3200400"/>
          <a:ext cx="1981200" cy="146304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Interstate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8486"/>
                        </a:gs>
                        <a:gs pos="50000">
                          <a:srgbClr val="9ABEC1"/>
                        </a:gs>
                        <a:gs pos="100000">
                          <a:srgbClr val="B8E3E6"/>
                        </a:gs>
                      </a:gsLst>
                      <a:lin ang="5400000"/>
                    </a:gra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Interstate"/>
                        </a:rPr>
                        <a:t>65</a:t>
                      </a: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Interstate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8486"/>
                        </a:gs>
                        <a:gs pos="50000">
                          <a:srgbClr val="9ABEC1"/>
                        </a:gs>
                        <a:gs pos="100000">
                          <a:srgbClr val="B8E3E6"/>
                        </a:gs>
                      </a:gsLst>
                      <a:lin ang="5400000"/>
                    </a:gra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Interstate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8486"/>
                        </a:gs>
                        <a:gs pos="50000">
                          <a:srgbClr val="9ABEC1"/>
                        </a:gs>
                        <a:gs pos="100000">
                          <a:srgbClr val="B8E3E6"/>
                        </a:gs>
                      </a:gsLst>
                      <a:lin ang="5400000"/>
                    </a:gra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Interstate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8486"/>
                        </a:gs>
                        <a:gs pos="50000">
                          <a:srgbClr val="9ABEC1"/>
                        </a:gs>
                        <a:gs pos="100000">
                          <a:srgbClr val="B8E3E6"/>
                        </a:gs>
                      </a:gsLst>
                      <a:lin ang="5400000"/>
                    </a:gradFill>
                  </a:tcPr>
                </a:tc>
              </a:tr>
            </a:tbl>
          </a:graphicData>
        </a:graphic>
      </p:graphicFrame>
      <p:sp>
        <p:nvSpPr>
          <p:cNvPr id="6162" name="TextBox 6"/>
          <p:cNvSpPr txBox="1">
            <a:spLocks noChangeArrowheads="1"/>
          </p:cNvSpPr>
          <p:nvPr/>
        </p:nvSpPr>
        <p:spPr bwMode="auto">
          <a:xfrm>
            <a:off x="3810000" y="2819400"/>
            <a:ext cx="1143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Memory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63" name="TextBox 7"/>
          <p:cNvSpPr txBox="1">
            <a:spLocks noChangeArrowheads="1"/>
          </p:cNvSpPr>
          <p:nvPr/>
        </p:nvSpPr>
        <p:spPr bwMode="auto">
          <a:xfrm>
            <a:off x="5486400" y="3581400"/>
            <a:ext cx="1066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123456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64" name="TextBox 8"/>
          <p:cNvSpPr txBox="1">
            <a:spLocks noChangeArrowheads="1"/>
          </p:cNvSpPr>
          <p:nvPr/>
        </p:nvSpPr>
        <p:spPr bwMode="auto">
          <a:xfrm>
            <a:off x="5486400" y="2514600"/>
            <a:ext cx="1066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address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65" name="TextBox 9"/>
          <p:cNvSpPr txBox="1">
            <a:spLocks noChangeArrowheads="1"/>
          </p:cNvSpPr>
          <p:nvPr/>
        </p:nvSpPr>
        <p:spPr bwMode="auto">
          <a:xfrm>
            <a:off x="2743200" y="3581400"/>
            <a:ext cx="45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ch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66" name="TextBox 10"/>
          <p:cNvSpPr txBox="1">
            <a:spLocks noChangeArrowheads="1"/>
          </p:cNvSpPr>
          <p:nvPr/>
        </p:nvSpPr>
        <p:spPr bwMode="auto">
          <a:xfrm>
            <a:off x="1600200" y="4953000"/>
            <a:ext cx="83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name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67" name="TextBox 11"/>
          <p:cNvSpPr txBox="1">
            <a:spLocks noChangeArrowheads="1"/>
          </p:cNvSpPr>
          <p:nvPr/>
        </p:nvSpPr>
        <p:spPr bwMode="auto">
          <a:xfrm>
            <a:off x="3886200" y="5181600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value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68" name="TextBox 12"/>
          <p:cNvSpPr txBox="1">
            <a:spLocks noChangeArrowheads="1"/>
          </p:cNvSpPr>
          <p:nvPr/>
        </p:nvSpPr>
        <p:spPr bwMode="auto">
          <a:xfrm>
            <a:off x="5562600" y="4572000"/>
            <a:ext cx="1981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Range of value: -128 – 127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4" name="Straight Arrow Connector 13"/>
          <p:cNvCxnSpPr>
            <a:stCxn id="6164" idx="2"/>
            <a:endCxn id="6163" idx="0"/>
          </p:cNvCxnSpPr>
          <p:nvPr/>
        </p:nvCxnSpPr>
        <p:spPr>
          <a:xfrm rot="5400000">
            <a:off x="5686426" y="3248025"/>
            <a:ext cx="66675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166" idx="3"/>
          </p:cNvCxnSpPr>
          <p:nvPr/>
        </p:nvCxnSpPr>
        <p:spPr>
          <a:xfrm flipV="1">
            <a:off x="2438400" y="3886200"/>
            <a:ext cx="533400" cy="1266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3657600" y="4495800"/>
            <a:ext cx="13716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168" idx="0"/>
          </p:cNvCxnSpPr>
          <p:nvPr/>
        </p:nvCxnSpPr>
        <p:spPr>
          <a:xfrm rot="16200000" flipV="1">
            <a:off x="5219700" y="3238500"/>
            <a:ext cx="762000" cy="1905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Operation: scanf() function</a:t>
            </a:r>
          </a:p>
        </p:txBody>
      </p:sp>
      <p:sp>
        <p:nvSpPr>
          <p:cNvPr id="440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B63843-219F-43D6-9514-5840D29C152B}" type="slidenum">
              <a:rPr lang="id-ID">
                <a:latin typeface="Tahoma" pitchFamily="34" charset="0"/>
                <a:cs typeface="Tahoma" pitchFamily="34" charset="0"/>
              </a:rPr>
              <a:pPr/>
              <a:t>40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Getting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string data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from keyboard using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scanf()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using format: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%s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sz="2400" b="1" smtClean="0">
                <a:latin typeface="Tahoma" pitchFamily="34" charset="0"/>
                <a:cs typeface="Tahoma" pitchFamily="34" charset="0"/>
              </a:rPr>
              <a:t>char ss[40];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Tahoma" pitchFamily="34" charset="0"/>
                <a:cs typeface="Tahoma" pitchFamily="34" charset="0"/>
              </a:rPr>
              <a:t>	scanf(”%s”, ss);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Note for the example above, as the ss variable is a pointer than we need not putting extra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&amp;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sign (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&amp;ss</a:t>
            </a:r>
            <a:r>
              <a:rPr lang="en-US" smtClean="0">
                <a:latin typeface="Tahoma" pitchFamily="34" charset="0"/>
                <a:cs typeface="Tahoma" pitchFamily="34" charset="0"/>
              </a:rPr>
              <a:t>) in the function argument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	(pointer will be discussed later separately)</a:t>
            </a: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String takes only till the first whitespace found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Formatting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50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53B09A-6D40-47F0-92EF-BD0FFCD49EB7}" type="slidenum">
              <a:rPr lang="id-ID">
                <a:latin typeface="Tahoma" pitchFamily="34" charset="0"/>
                <a:cs typeface="Tahoma" pitchFamily="34" charset="0"/>
              </a:rPr>
              <a:pPr/>
              <a:t>41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Space char, tab, linefeed, carriage-return, form-feed, vertical-tab, and new-line entitle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”white-space characters”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Using previous example, if a string </a:t>
            </a:r>
            <a:r>
              <a:rPr lang="en-US" sz="2400" b="1" smtClean="0">
                <a:latin typeface="Tahoma" pitchFamily="34" charset="0"/>
                <a:cs typeface="Tahoma" pitchFamily="34" charset="0"/>
              </a:rPr>
              <a:t>“good morning every one”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 entered then ss value will only contain </a:t>
            </a:r>
            <a:r>
              <a:rPr lang="en-US" sz="2400" b="1" smtClean="0">
                <a:latin typeface="Tahoma" pitchFamily="34" charset="0"/>
                <a:cs typeface="Tahoma" pitchFamily="34" charset="0"/>
              </a:rPr>
              <a:t>“good”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24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Formatting &amp; Example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60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B55E10-52DC-451C-99AC-E109E9B7387B}" type="slidenum">
              <a:rPr lang="id-ID">
                <a:latin typeface="Tahoma" pitchFamily="34" charset="0"/>
                <a:cs typeface="Tahoma" pitchFamily="34" charset="0"/>
              </a:rPr>
              <a:pPr/>
              <a:t>42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smtClean="0">
                <a:latin typeface="Tahoma" pitchFamily="34" charset="0"/>
                <a:cs typeface="Tahoma" pitchFamily="34" charset="0"/>
              </a:rPr>
              <a:t>To get string that ended with certain character for example Enter, use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scanf()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with format: [^\n]</a:t>
            </a:r>
          </a:p>
          <a:p>
            <a:endParaRPr lang="id-ID" smtClean="0">
              <a:latin typeface="Tahoma" pitchFamily="34" charset="0"/>
              <a:cs typeface="Tahoma" pitchFamily="34" charset="0"/>
            </a:endParaRPr>
          </a:p>
          <a:p>
            <a:r>
              <a:rPr lang="id-ID" smtClean="0">
                <a:latin typeface="Tahoma" pitchFamily="34" charset="0"/>
                <a:cs typeface="Tahoma" pitchFamily="34" charset="0"/>
              </a:rPr>
              <a:t>Example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1</a:t>
            </a:r>
            <a:r>
              <a:rPr lang="id-ID" smtClean="0">
                <a:latin typeface="Tahoma" pitchFamily="34" charset="0"/>
                <a:cs typeface="Tahoma" pitchFamily="34" charset="0"/>
              </a:rPr>
              <a:t>:</a:t>
            </a:r>
          </a:p>
          <a:p>
            <a:pPr lvl="1">
              <a:buFontTx/>
              <a:buNone/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z="2400" b="1" smtClean="0">
                <a:latin typeface="Tahoma" pitchFamily="34" charset="0"/>
                <a:cs typeface="Tahoma" pitchFamily="34" charset="0"/>
              </a:rPr>
              <a:t>char ss[40];</a:t>
            </a:r>
          </a:p>
          <a:p>
            <a:pPr lvl="1">
              <a:buFontTx/>
              <a:buNone/>
            </a:pPr>
            <a:r>
              <a:rPr lang="id-ID" sz="2400" b="1" smtClean="0">
                <a:latin typeface="Tahoma" pitchFamily="34" charset="0"/>
                <a:cs typeface="Tahoma" pitchFamily="34" charset="0"/>
              </a:rPr>
              <a:t>	scanf(”%[^\n]”,ss);</a:t>
            </a:r>
          </a:p>
          <a:p>
            <a:pPr lvl="1">
              <a:buFontTx/>
              <a:buNone/>
            </a:pPr>
            <a:endParaRPr lang="id-ID" sz="2400" b="1" smtClean="0">
              <a:latin typeface="Tahoma" pitchFamily="34" charset="0"/>
              <a:cs typeface="Tahoma" pitchFamily="34" charset="0"/>
            </a:endParaRPr>
          </a:p>
          <a:p>
            <a:r>
              <a:rPr lang="id-ID" smtClean="0">
                <a:latin typeface="Tahoma" pitchFamily="34" charset="0"/>
                <a:cs typeface="Tahoma" pitchFamily="34" charset="0"/>
              </a:rPr>
              <a:t>Using the previous example, if a string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“good morning every one”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then ENTER, the ss variable will contain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“good morning every one”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Formatting &amp; Example</a:t>
            </a:r>
          </a:p>
        </p:txBody>
      </p:sp>
      <p:sp>
        <p:nvSpPr>
          <p:cNvPr id="471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CBE8A6-2F70-4ADC-8E7A-21A2991C7469}" type="slidenum">
              <a:rPr lang="id-ID">
                <a:latin typeface="Tahoma" pitchFamily="34" charset="0"/>
                <a:cs typeface="Tahoma" pitchFamily="34" charset="0"/>
              </a:rPr>
              <a:pPr/>
              <a:t>43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d-ID" smtClean="0">
                <a:latin typeface="Tahoma" pitchFamily="34" charset="0"/>
                <a:cs typeface="Tahoma" pitchFamily="34" charset="0"/>
              </a:rPr>
              <a:t>Example 2: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z="2400" b="1" smtClean="0">
                <a:latin typeface="Tahoma" pitchFamily="34" charset="0"/>
                <a:cs typeface="Tahoma" pitchFamily="34" charset="0"/>
              </a:rPr>
              <a:t>char ss[40];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2400" b="1" smtClean="0">
                <a:latin typeface="Tahoma" pitchFamily="34" charset="0"/>
                <a:cs typeface="Tahoma" pitchFamily="34" charset="0"/>
              </a:rPr>
              <a:t>	scanf(”%[a-z]”, ss);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id-ID" sz="2400" b="1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id-ID" smtClean="0">
                <a:latin typeface="Tahoma" pitchFamily="34" charset="0"/>
                <a:cs typeface="Tahoma" pitchFamily="34" charset="0"/>
              </a:rPr>
              <a:t>Using the example above, if the string is: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http://binusmaya.binus.ac.id </a:t>
            </a:r>
            <a:r>
              <a:rPr lang="id-ID" smtClean="0">
                <a:latin typeface="Tahoma" pitchFamily="34" charset="0"/>
                <a:cs typeface="Tahoma" pitchFamily="34" charset="0"/>
              </a:rPr>
              <a:t>then ENTER, ss variable will only contain: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http</a:t>
            </a:r>
            <a:r>
              <a:rPr lang="id-ID" smtClean="0">
                <a:latin typeface="Tahoma" pitchFamily="34" charset="0"/>
                <a:cs typeface="Tahoma" pitchFamily="34" charset="0"/>
              </a:rPr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mtClean="0">
                <a:latin typeface="Tahoma" pitchFamily="34" charset="0"/>
                <a:cs typeface="Tahoma" pitchFamily="34" charset="0"/>
              </a:rPr>
              <a:t>	This is caused by character (:) is not within a to z, thus (:) accounted as the end of the string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Formatting &amp; Example</a:t>
            </a:r>
          </a:p>
        </p:txBody>
      </p:sp>
      <p:sp>
        <p:nvSpPr>
          <p:cNvPr id="481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FDD51E-2850-4E6E-B664-CA57BAB0BD0B}" type="slidenum">
              <a:rPr lang="id-ID">
                <a:latin typeface="Tahoma" pitchFamily="34" charset="0"/>
                <a:cs typeface="Tahoma" pitchFamily="34" charset="0"/>
              </a:rPr>
              <a:pPr/>
              <a:t>44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ahoma" pitchFamily="34" charset="0"/>
                <a:cs typeface="Tahoma" pitchFamily="34" charset="0"/>
              </a:rPr>
              <a:t>Example 3 : </a:t>
            </a:r>
          </a:p>
          <a:p>
            <a:pPr lvl="2">
              <a:buFontTx/>
              <a:buNone/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int x;</a:t>
            </a:r>
          </a:p>
          <a:p>
            <a:pPr lvl="2">
              <a:buFontTx/>
              <a:buNone/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scanf("%o", &amp;x);</a:t>
            </a:r>
          </a:p>
          <a:p>
            <a:pPr lvl="1">
              <a:buFontTx/>
              <a:buNone/>
            </a:pPr>
            <a:endParaRPr lang="id-ID" sz="2400" b="1" smtClean="0">
              <a:latin typeface="Tahoma" pitchFamily="34" charset="0"/>
              <a:cs typeface="Tahoma" pitchFamily="34" charset="0"/>
            </a:endParaRPr>
          </a:p>
          <a:p>
            <a:r>
              <a:rPr lang="id-ID" smtClean="0">
                <a:latin typeface="Tahoma" pitchFamily="34" charset="0"/>
                <a:cs typeface="Tahoma" pitchFamily="34" charset="0"/>
              </a:rPr>
              <a:t>Using the above code, if input value: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44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followed by enter then x will contain: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36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in decimal, as 44 is an octal number system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Formatting &amp; Example</a:t>
            </a:r>
          </a:p>
        </p:txBody>
      </p:sp>
      <p:sp>
        <p:nvSpPr>
          <p:cNvPr id="491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A54D03-C53B-4F4A-A806-D694C3506575}" type="slidenum">
              <a:rPr lang="id-ID">
                <a:latin typeface="Tahoma" pitchFamily="34" charset="0"/>
                <a:cs typeface="Tahoma" pitchFamily="34" charset="0"/>
              </a:rPr>
              <a:pPr/>
              <a:t>45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ahoma" pitchFamily="34" charset="0"/>
                <a:cs typeface="Tahoma" pitchFamily="34" charset="0"/>
              </a:rPr>
              <a:t>Example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4</a:t>
            </a:r>
            <a:r>
              <a:rPr lang="id-ID" smtClean="0">
                <a:latin typeface="Tahoma" pitchFamily="34" charset="0"/>
                <a:cs typeface="Tahoma" pitchFamily="34" charset="0"/>
              </a:rPr>
              <a:t>: </a:t>
            </a:r>
          </a:p>
          <a:p>
            <a:pPr lvl="2">
              <a:buFontTx/>
              <a:buNone/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int x;</a:t>
            </a:r>
          </a:p>
          <a:p>
            <a:pPr lvl="2">
              <a:buFontTx/>
              <a:buNone/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scanf("%x", &amp;x);</a:t>
            </a:r>
          </a:p>
          <a:p>
            <a:pPr lvl="1">
              <a:buFontTx/>
              <a:buNone/>
            </a:pPr>
            <a:endParaRPr lang="id-ID" sz="2400" b="1" smtClean="0">
              <a:latin typeface="Tahoma" pitchFamily="34" charset="0"/>
              <a:cs typeface="Tahoma" pitchFamily="34" charset="0"/>
            </a:endParaRPr>
          </a:p>
          <a:p>
            <a:r>
              <a:rPr lang="id-ID" smtClean="0">
                <a:latin typeface="Tahoma" pitchFamily="34" charset="0"/>
                <a:cs typeface="Tahoma" pitchFamily="34" charset="0"/>
              </a:rPr>
              <a:t>Using the above code, if input value: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44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followed by enter then x will contain: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68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in decimal, as 44 is a hexadecimal number system</a:t>
            </a:r>
          </a:p>
          <a:p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Operation: getchar() function</a:t>
            </a:r>
          </a:p>
        </p:txBody>
      </p:sp>
      <p:sp>
        <p:nvSpPr>
          <p:cNvPr id="501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1004EE-7EC6-4BAE-93F5-DCFFD0E2A201}" type="slidenum">
              <a:rPr lang="id-ID">
                <a:latin typeface="Tahoma" pitchFamily="34" charset="0"/>
                <a:cs typeface="Tahoma" pitchFamily="34" charset="0"/>
              </a:rPr>
              <a:pPr/>
              <a:t>46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sz="2000" b="1" smtClean="0">
                <a:latin typeface="Tahoma" pitchFamily="34" charset="0"/>
                <a:cs typeface="Tahoma" pitchFamily="34" charset="0"/>
                <a:sym typeface="Symbol" pitchFamily="18" charset="2"/>
              </a:rPr>
              <a:t>Syntax:</a:t>
            </a:r>
          </a:p>
          <a:p>
            <a:pPr lvl="1">
              <a:buFontTx/>
              <a:buNone/>
            </a:pPr>
            <a:r>
              <a:rPr lang="id-ID" smtClean="0">
                <a:latin typeface="Tahoma" pitchFamily="34" charset="0"/>
                <a:cs typeface="Tahoma" pitchFamily="34" charset="0"/>
                <a:sym typeface="Symbol" pitchFamily="18" charset="2"/>
              </a:rPr>
              <a:t>	</a:t>
            </a:r>
            <a:r>
              <a:rPr lang="id-ID" b="1" smtClean="0">
                <a:latin typeface="Tahoma" pitchFamily="34" charset="0"/>
                <a:cs typeface="Tahoma" pitchFamily="34" charset="0"/>
                <a:sym typeface="Symbol" pitchFamily="18" charset="2"/>
              </a:rPr>
              <a:t>int getchar(void);</a:t>
            </a:r>
          </a:p>
          <a:p>
            <a:pPr lvl="1">
              <a:buFontTx/>
              <a:buNone/>
            </a:pPr>
            <a:endParaRPr lang="id-ID" smtClean="0"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r>
              <a:rPr lang="id-ID" sz="2000" b="1" smtClean="0">
                <a:latin typeface="Tahoma" pitchFamily="34" charset="0"/>
                <a:cs typeface="Tahoma" pitchFamily="34" charset="0"/>
                <a:sym typeface="Symbol" pitchFamily="18" charset="2"/>
              </a:rPr>
              <a:t>Functionality: </a:t>
            </a:r>
          </a:p>
          <a:p>
            <a:pPr lvl="1"/>
            <a:r>
              <a:rPr lang="id-ID" smtClean="0">
                <a:latin typeface="Tahoma" pitchFamily="34" charset="0"/>
                <a:cs typeface="Tahoma" pitchFamily="34" charset="0"/>
                <a:sym typeface="Symbol" pitchFamily="18" charset="2"/>
              </a:rPr>
              <a:t>Return the next ASCII character from keyboard buffer</a:t>
            </a:r>
          </a:p>
          <a:p>
            <a:pPr lvl="1"/>
            <a:r>
              <a:rPr lang="id-ID" smtClean="0">
                <a:latin typeface="Tahoma" pitchFamily="34" charset="0"/>
                <a:cs typeface="Tahoma" pitchFamily="34" charset="0"/>
                <a:sym typeface="Symbol" pitchFamily="18" charset="2"/>
              </a:rPr>
              <a:t>Shown on the monitor screen</a:t>
            </a:r>
          </a:p>
          <a:p>
            <a:pPr lvl="1"/>
            <a:r>
              <a:rPr lang="id-ID" smtClean="0">
                <a:latin typeface="Tahoma" pitchFamily="34" charset="0"/>
                <a:cs typeface="Tahoma" pitchFamily="34" charset="0"/>
                <a:sym typeface="Symbol" pitchFamily="18" charset="2"/>
              </a:rPr>
              <a:t>Awaiting for ENTER pressed</a:t>
            </a:r>
          </a:p>
          <a:p>
            <a:pPr lvl="1"/>
            <a:r>
              <a:rPr lang="id-ID" smtClean="0">
                <a:latin typeface="Tahoma" pitchFamily="34" charset="0"/>
                <a:cs typeface="Tahoma" pitchFamily="34" charset="0"/>
                <a:sym typeface="Symbol" pitchFamily="18" charset="2"/>
              </a:rPr>
              <a:t>Header file</a:t>
            </a:r>
            <a:r>
              <a:rPr lang="en-US" smtClean="0">
                <a:latin typeface="Tahoma" pitchFamily="34" charset="0"/>
                <a:cs typeface="Tahoma" pitchFamily="34" charset="0"/>
                <a:sym typeface="Symbol" pitchFamily="18" charset="2"/>
              </a:rPr>
              <a:t>:</a:t>
            </a:r>
            <a:r>
              <a:rPr lang="id-ID" smtClean="0">
                <a:latin typeface="Tahoma" pitchFamily="34" charset="0"/>
                <a:cs typeface="Tahoma" pitchFamily="34" charset="0"/>
                <a:sym typeface="Symbol" pitchFamily="18" charset="2"/>
              </a:rPr>
              <a:t> </a:t>
            </a:r>
            <a:r>
              <a:rPr lang="id-ID" b="1" smtClean="0">
                <a:latin typeface="Tahoma" pitchFamily="34" charset="0"/>
                <a:cs typeface="Tahoma" pitchFamily="34" charset="0"/>
                <a:sym typeface="Symbol" pitchFamily="18" charset="2"/>
              </a:rPr>
              <a:t>stdio.h</a:t>
            </a:r>
          </a:p>
          <a:p>
            <a:pPr lvl="1">
              <a:buFontTx/>
              <a:buNone/>
            </a:pPr>
            <a:endParaRPr lang="id-ID" b="1" smtClean="0"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r>
              <a:rPr lang="id-ID" sz="2000" b="1" smtClean="0">
                <a:latin typeface="Tahoma" pitchFamily="34" charset="0"/>
                <a:cs typeface="Tahoma" pitchFamily="34" charset="0"/>
                <a:sym typeface="Symbol" pitchFamily="18" charset="2"/>
              </a:rPr>
              <a:t>Example :</a:t>
            </a:r>
          </a:p>
          <a:p>
            <a:pPr lvl="2"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  <a:sym typeface="Symbol" pitchFamily="18" charset="2"/>
              </a:rPr>
              <a:t>char ch;</a:t>
            </a:r>
          </a:p>
          <a:p>
            <a:pPr lvl="2"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  <a:sym typeface="Symbol" pitchFamily="18" charset="2"/>
              </a:rPr>
              <a:t>ch = getchar();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Operation: get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s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() function</a:t>
            </a:r>
          </a:p>
        </p:txBody>
      </p:sp>
      <p:sp>
        <p:nvSpPr>
          <p:cNvPr id="532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892FE0-D6FB-46B8-B849-4E4451084D5A}" type="slidenum">
              <a:rPr lang="id-ID">
                <a:latin typeface="Tahoma" pitchFamily="34" charset="0"/>
                <a:cs typeface="Tahoma" pitchFamily="34" charset="0"/>
              </a:rPr>
              <a:pPr/>
              <a:t>47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id-ID" sz="2000" b="1" smtClean="0">
                <a:latin typeface="Tahoma" pitchFamily="34" charset="0"/>
                <a:cs typeface="Tahoma" pitchFamily="34" charset="0"/>
                <a:sym typeface="Symbol" pitchFamily="18" charset="2"/>
              </a:rPr>
              <a:t>Syntax: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b="1" smtClean="0">
                <a:latin typeface="Tahoma" pitchFamily="34" charset="0"/>
                <a:cs typeface="Tahoma" pitchFamily="34" charset="0"/>
                <a:sym typeface="Symbol" pitchFamily="18" charset="2"/>
              </a:rPr>
              <a:t>char *gets(char *buffer)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id-ID" b="1" smtClean="0"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id-ID" sz="2000" b="1" smtClean="0">
                <a:latin typeface="Tahoma" pitchFamily="34" charset="0"/>
                <a:cs typeface="Tahoma" pitchFamily="34" charset="0"/>
                <a:sym typeface="Symbol" pitchFamily="18" charset="2"/>
              </a:rPr>
              <a:t>Functionality :</a:t>
            </a:r>
          </a:p>
          <a:p>
            <a:pPr lvl="1">
              <a:lnSpc>
                <a:spcPct val="90000"/>
              </a:lnSpc>
            </a:pPr>
            <a:r>
              <a:rPr lang="id-ID" smtClean="0">
                <a:latin typeface="Tahoma" pitchFamily="34" charset="0"/>
                <a:cs typeface="Tahoma" pitchFamily="34" charset="0"/>
                <a:sym typeface="Symbol" pitchFamily="18" charset="2"/>
              </a:rPr>
              <a:t>read a string from keyboard till find new-line and save in buffer</a:t>
            </a:r>
          </a:p>
          <a:p>
            <a:pPr lvl="1">
              <a:lnSpc>
                <a:spcPct val="90000"/>
              </a:lnSpc>
            </a:pPr>
            <a:r>
              <a:rPr lang="id-ID" smtClean="0">
                <a:latin typeface="Tahoma" pitchFamily="34" charset="0"/>
                <a:cs typeface="Tahoma" pitchFamily="34" charset="0"/>
                <a:sym typeface="Symbol" pitchFamily="18" charset="2"/>
              </a:rPr>
              <a:t>new-line will later on replace with null character </a:t>
            </a:r>
          </a:p>
          <a:p>
            <a:pPr lvl="1">
              <a:lnSpc>
                <a:spcPct val="90000"/>
              </a:lnSpc>
            </a:pPr>
            <a:r>
              <a:rPr lang="id-ID" smtClean="0">
                <a:latin typeface="Tahoma" pitchFamily="34" charset="0"/>
                <a:cs typeface="Tahoma" pitchFamily="34" charset="0"/>
                <a:sym typeface="Symbol" pitchFamily="18" charset="2"/>
              </a:rPr>
              <a:t>will return NULL if error and return its argument (buffer) if success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id-ID" smtClean="0"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id-ID" sz="2000" b="1" smtClean="0">
                <a:latin typeface="Tahoma" pitchFamily="34" charset="0"/>
                <a:cs typeface="Tahoma" pitchFamily="34" charset="0"/>
                <a:sym typeface="Symbol" pitchFamily="18" charset="2"/>
              </a:rPr>
              <a:t>Example 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  <a:sym typeface="Symbol" pitchFamily="18" charset="2"/>
              </a:rPr>
              <a:t>char buffer[40];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  <a:sym typeface="Symbol" pitchFamily="18" charset="2"/>
              </a:rPr>
              <a:t>char *ptr;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  <a:sym typeface="Symbol" pitchFamily="18" charset="2"/>
              </a:rPr>
              <a:t>ptr = gets(buffer);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542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0E616A-EC72-444D-B93C-B246F74168FE}" type="slidenum">
              <a:rPr lang="en-US">
                <a:latin typeface="Tahoma" pitchFamily="34" charset="0"/>
                <a:cs typeface="Tahoma" pitchFamily="34" charset="0"/>
              </a:rPr>
              <a:pPr/>
              <a:t>48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33400" lvl="1" indent="-533400">
              <a:buFontTx/>
              <a:buAutoNum type="arabicPeriod"/>
            </a:pPr>
            <a:r>
              <a:rPr lang="pl-PL" smtClean="0">
                <a:latin typeface="Tahoma" pitchFamily="34" charset="0"/>
                <a:cs typeface="Tahoma" pitchFamily="34" charset="0"/>
              </a:rPr>
              <a:t>int x,y,z,w;</a:t>
            </a: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533400" lvl="1" indent="-533400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</a:t>
            </a:r>
            <a:r>
              <a:rPr lang="pl-PL" smtClean="0">
                <a:latin typeface="Tahoma" pitchFamily="34" charset="0"/>
                <a:cs typeface="Tahoma" pitchFamily="34" charset="0"/>
              </a:rPr>
              <a:t>x=scanf("%d %d %d",&amp;y,&amp;z,&amp;w);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marL="533400" indent="-533400">
              <a:buFontTx/>
              <a:buAutoNum type="alphaLcPeriod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What happen if input was 2 integer values from the keyboard?</a:t>
            </a:r>
          </a:p>
          <a:p>
            <a:pPr marL="533400" indent="-533400">
              <a:buFontTx/>
              <a:buAutoNum type="alphaLcPeriod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What is x value if 3 character values given as the input?</a:t>
            </a:r>
          </a:p>
          <a:p>
            <a:pPr marL="533400" indent="-533400">
              <a:buFontTx/>
              <a:buNone/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533400" lvl="1" indent="-533400">
              <a:buFontTx/>
              <a:buAutoNum type="arabicPeriod" startAt="2"/>
            </a:pPr>
            <a:r>
              <a:rPr lang="en-US" smtClean="0">
                <a:latin typeface="Tahoma" pitchFamily="34" charset="0"/>
                <a:cs typeface="Tahoma" pitchFamily="34" charset="0"/>
              </a:rPr>
              <a:t>char ss1[40];</a:t>
            </a:r>
          </a:p>
          <a:p>
            <a:pPr marL="533400" lvl="1" indent="-533400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char ss2[40];</a:t>
            </a:r>
          </a:p>
          <a:p>
            <a:pPr marL="533400" lvl="1" indent="-533400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x=</a:t>
            </a:r>
            <a:r>
              <a:rPr lang="id-ID" smtClean="0">
                <a:latin typeface="Tahoma" pitchFamily="34" charset="0"/>
                <a:cs typeface="Tahoma" pitchFamily="34" charset="0"/>
              </a:rPr>
              <a:t>scanf</a:t>
            </a:r>
            <a:r>
              <a:rPr lang="en-US" smtClean="0">
                <a:latin typeface="Tahoma" pitchFamily="34" charset="0"/>
                <a:cs typeface="Tahoma" pitchFamily="34" charset="0"/>
              </a:rPr>
              <a:t>(”%s %s”,ss1,ss2);</a:t>
            </a:r>
          </a:p>
          <a:p>
            <a:pPr marL="533400" indent="-533400">
              <a:buFontTx/>
              <a:buAutoNum type="alphaLcPeriod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What is ss1 and ss2, if the input from keyboard is ”Good morning everyone”  ?</a:t>
            </a:r>
          </a:p>
          <a:p>
            <a:pPr marL="533400" indent="-533400">
              <a:buFontTx/>
              <a:buAutoNum type="alphaLcPeriod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What is x if the input : ”Class 1PAT”  ?</a:t>
            </a:r>
            <a:endParaRPr lang="id-ID" sz="2000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552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169142-81F5-45A5-9BF8-40AC4D369AFF}" type="slidenum">
              <a:rPr lang="id-ID">
                <a:latin typeface="Tahoma" pitchFamily="34" charset="0"/>
                <a:cs typeface="Tahoma" pitchFamily="34" charset="0"/>
              </a:rPr>
              <a:pPr/>
              <a:t>49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2" indent="-457200">
              <a:lnSpc>
                <a:spcPct val="90000"/>
              </a:lnSpc>
              <a:buFontTx/>
              <a:buAutoNum type="arabicPeriod" startAt="3"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char ss[40];</a:t>
            </a:r>
          </a:p>
          <a:p>
            <a:pPr marL="457200" lvl="2" indent="-457200"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scanf(”%4s”, ss);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What is ss value, if the input :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”Good morning” 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?</a:t>
            </a:r>
          </a:p>
          <a:p>
            <a:pPr marL="533400" lvl="1" indent="-533400">
              <a:buFontTx/>
              <a:buNone/>
            </a:pPr>
            <a:endParaRPr lang="id-ID" b="1" smtClean="0">
              <a:latin typeface="Tahoma" pitchFamily="34" charset="0"/>
              <a:cs typeface="Tahoma" pitchFamily="34" charset="0"/>
            </a:endParaRPr>
          </a:p>
          <a:p>
            <a:pPr marL="457200" lvl="2" indent="-457200">
              <a:lnSpc>
                <a:spcPct val="90000"/>
              </a:lnSpc>
              <a:buFontTx/>
              <a:buAutoNum type="arabicPeriod" startAt="4"/>
            </a:pPr>
            <a:r>
              <a:rPr lang="id-ID" sz="2000" smtClean="0">
                <a:latin typeface="Tahoma" pitchFamily="34" charset="0"/>
                <a:cs typeface="Tahoma" pitchFamily="34" charset="0"/>
                <a:sym typeface="Symbol" pitchFamily="18" charset="2"/>
              </a:rPr>
              <a:t>char ch;</a:t>
            </a:r>
          </a:p>
          <a:p>
            <a:pPr marL="457200" lvl="2" indent="-457200"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  <a:sym typeface="Symbol" pitchFamily="18" charset="2"/>
              </a:rPr>
              <a:t>	ch = getchar();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What is ch value, if the input :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Binus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 ?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457200" lvl="2" indent="-457200">
              <a:lnSpc>
                <a:spcPct val="90000"/>
              </a:lnSpc>
              <a:buFontTx/>
              <a:buAutoNum type="arabicPeriod" startAt="5"/>
            </a:pPr>
            <a:r>
              <a:rPr lang="id-ID" sz="2000" smtClean="0">
                <a:latin typeface="Tahoma" pitchFamily="34" charset="0"/>
                <a:cs typeface="Tahoma" pitchFamily="34" charset="0"/>
                <a:sym typeface="Symbol" pitchFamily="18" charset="2"/>
              </a:rPr>
              <a:t>char ch1, ch2;</a:t>
            </a:r>
          </a:p>
          <a:p>
            <a:pPr marL="457200" lvl="2" indent="-457200"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  <a:sym typeface="Symbol" pitchFamily="18" charset="2"/>
              </a:rPr>
              <a:t>	ch1 = getchar(); 	//</a:t>
            </a:r>
            <a:r>
              <a:rPr lang="en-US" sz="2000" smtClean="0">
                <a:latin typeface="Tahoma" pitchFamily="34" charset="0"/>
                <a:cs typeface="Tahoma" pitchFamily="34" charset="0"/>
                <a:sym typeface="Symbol" pitchFamily="18" charset="2"/>
              </a:rPr>
              <a:t> input word “</a:t>
            </a:r>
            <a:r>
              <a:rPr lang="id-ID" sz="2000" smtClean="0">
                <a:latin typeface="Tahoma" pitchFamily="34" charset="0"/>
                <a:cs typeface="Tahoma" pitchFamily="34" charset="0"/>
                <a:sym typeface="Symbol" pitchFamily="18" charset="2"/>
              </a:rPr>
              <a:t>Binus</a:t>
            </a:r>
            <a:r>
              <a:rPr lang="en-US" sz="2000" smtClean="0">
                <a:latin typeface="Tahoma" pitchFamily="34" charset="0"/>
                <a:cs typeface="Tahoma" pitchFamily="34" charset="0"/>
                <a:sym typeface="Symbol" pitchFamily="18" charset="2"/>
              </a:rPr>
              <a:t>” here</a:t>
            </a:r>
            <a:r>
              <a:rPr lang="id-ID" sz="2000" smtClean="0">
                <a:latin typeface="Tahoma" pitchFamily="34" charset="0"/>
                <a:cs typeface="Tahoma" pitchFamily="34" charset="0"/>
                <a:sym typeface="Symbol" pitchFamily="18" charset="2"/>
              </a:rPr>
              <a:t>!</a:t>
            </a:r>
          </a:p>
          <a:p>
            <a:pPr marL="457200" lvl="2" indent="-457200"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  <a:sym typeface="Symbol" pitchFamily="18" charset="2"/>
              </a:rPr>
              <a:t>	ch2 = getchar();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What is the value of ch1 and ch2, if the input :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Binus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 ?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Variable</a:t>
            </a:r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132357-A491-4BBE-BEF5-297B5A38D59A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  <a:defRPr/>
            </a:pP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Variable Declaration:</a:t>
            </a:r>
          </a:p>
          <a:p>
            <a:pPr marL="682625" indent="-287338">
              <a:lnSpc>
                <a:spcPct val="90000"/>
              </a:lnSpc>
              <a:buFont typeface="Tahoma" pitchFamily="34" charset="0"/>
              <a:buChar char="–"/>
              <a:defRPr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Variable can be declared at every statement block</a:t>
            </a:r>
          </a:p>
          <a:p>
            <a:pPr marL="682625" indent="-287338">
              <a:lnSpc>
                <a:spcPct val="90000"/>
              </a:lnSpc>
              <a:buFont typeface="Tahoma" pitchFamily="34" charset="0"/>
              <a:buChar char="–"/>
              <a:defRPr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Block statement or compound statement is statement exists between { and } sign</a:t>
            </a:r>
          </a:p>
          <a:p>
            <a:pPr marL="682625" indent="-287338">
              <a:lnSpc>
                <a:spcPct val="90000"/>
              </a:lnSpc>
              <a:buFont typeface="Tahoma" pitchFamily="34" charset="0"/>
              <a:buChar char="–"/>
              <a:defRPr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Example:</a:t>
            </a:r>
          </a:p>
        </p:txBody>
      </p:sp>
      <p:sp>
        <p:nvSpPr>
          <p:cNvPr id="7174" name="TextBox 5"/>
          <p:cNvSpPr txBox="1">
            <a:spLocks noChangeArrowheads="1"/>
          </p:cNvSpPr>
          <p:nvPr/>
        </p:nvSpPr>
        <p:spPr bwMode="auto">
          <a:xfrm>
            <a:off x="1981200" y="3922712"/>
            <a:ext cx="4343400" cy="255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 x;</a:t>
            </a:r>
          </a:p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 y;</a:t>
            </a:r>
          </a:p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 z;</a:t>
            </a:r>
          </a:p>
          <a:p>
            <a:endParaRPr lang="en-US" sz="1600" b="1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r>
              <a:rPr lang="en-US" sz="1600" b="1">
                <a:latin typeface="Tahoma" pitchFamily="34" charset="0"/>
                <a:ea typeface="Tahoma" pitchFamily="34" charset="0"/>
                <a:cs typeface="Courier New" pitchFamily="49" charset="0"/>
              </a:rPr>
              <a:t>or:</a:t>
            </a:r>
          </a:p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 x, y, z;</a:t>
            </a:r>
          </a:p>
          <a:p>
            <a:endParaRPr lang="en-US" sz="1600" b="1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r>
              <a:rPr lang="en-US" sz="1600" b="1">
                <a:latin typeface="Tahoma" pitchFamily="34" charset="0"/>
                <a:ea typeface="Tahoma" pitchFamily="34" charset="0"/>
                <a:cs typeface="Courier New" pitchFamily="49" charset="0"/>
              </a:rPr>
              <a:t>or:</a:t>
            </a:r>
          </a:p>
          <a:p>
            <a:endParaRPr lang="en-US" sz="1600" b="1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 x; int y; int z;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563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DD6B14-EAAA-4913-B34D-C3A94F5E025F}" type="slidenum">
              <a:rPr lang="id-ID">
                <a:latin typeface="Tahoma" pitchFamily="34" charset="0"/>
                <a:cs typeface="Tahoma" pitchFamily="34" charset="0"/>
              </a:rPr>
              <a:pPr/>
              <a:t>50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 startAt="6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Create a program in C to receive input from standard input (keyboard) for the following data:</a:t>
            </a:r>
          </a:p>
          <a:p>
            <a:pPr marL="736600" lvl="1" indent="-279400"/>
            <a:r>
              <a:rPr lang="en-US" smtClean="0">
                <a:latin typeface="Tahoma" pitchFamily="34" charset="0"/>
                <a:cs typeface="Tahoma" pitchFamily="34" charset="0"/>
              </a:rPr>
              <a:t>Assignment Score</a:t>
            </a:r>
          </a:p>
          <a:p>
            <a:pPr marL="736600" lvl="1" indent="-279400"/>
            <a:r>
              <a:rPr lang="en-US" smtClean="0">
                <a:latin typeface="Tahoma" pitchFamily="34" charset="0"/>
                <a:cs typeface="Tahoma" pitchFamily="34" charset="0"/>
              </a:rPr>
              <a:t>Mid Exam Score</a:t>
            </a:r>
          </a:p>
          <a:p>
            <a:pPr marL="736600" lvl="1" indent="-279400"/>
            <a:r>
              <a:rPr lang="en-US" smtClean="0">
                <a:latin typeface="Tahoma" pitchFamily="34" charset="0"/>
                <a:cs typeface="Tahoma" pitchFamily="34" charset="0"/>
              </a:rPr>
              <a:t>Final Exam Score</a:t>
            </a:r>
          </a:p>
          <a:p>
            <a:pPr marL="736600" lvl="1" indent="-279400"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	Calculate and display </a:t>
            </a:r>
            <a:r>
              <a:rPr lang="en-US" sz="2000" b="1" smtClean="0">
                <a:latin typeface="Tahoma" pitchFamily="34" charset="0"/>
                <a:cs typeface="Tahoma" pitchFamily="34" charset="0"/>
              </a:rPr>
              <a:t>Final Score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using :</a:t>
            </a:r>
          </a:p>
          <a:p>
            <a:pPr marL="736600" lvl="1" indent="-279400"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Final Score = 20%*Assignment + 30%*Mid + 50%*Final</a:t>
            </a:r>
          </a:p>
          <a:p>
            <a:pPr marL="457200" lvl="2" indent="-457200">
              <a:lnSpc>
                <a:spcPct val="90000"/>
              </a:lnSpc>
              <a:buFontTx/>
              <a:buNone/>
            </a:pPr>
            <a:endParaRPr lang="id-ID" sz="2000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573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FDF2E7-F502-4B53-9AF7-99F354529757}" type="slidenum">
              <a:rPr lang="id-ID">
                <a:latin typeface="Tahoma" pitchFamily="34" charset="0"/>
                <a:cs typeface="Tahoma" pitchFamily="34" charset="0"/>
              </a:rPr>
              <a:pPr/>
              <a:t>51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AutoNum type="arabicPeriod" startAt="7"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#include &lt;stdio.h&gt;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main()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{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  char name[40];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  int nim;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  char gender;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  printf(“Name:"); scanf("%[^\n]",name);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  printf(“StudentNum :"); scanf("%d",&amp;nim);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  printf(“Gender (M/F):"); gender=getchar();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  return 0;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After entering name and student number, program will exit to prompt. gender=getchar() seems to be never executed. Explain why?</a:t>
            </a:r>
          </a:p>
          <a:p>
            <a:pPr marL="457200" lvl="2" indent="-457200">
              <a:lnSpc>
                <a:spcPct val="90000"/>
              </a:lnSpc>
              <a:buFontTx/>
              <a:buNone/>
            </a:pPr>
            <a:endParaRPr lang="id-ID" sz="2000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583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6215C7-2926-494D-9CD4-25D624923F09}" type="slidenum">
              <a:rPr lang="id-ID">
                <a:latin typeface="Tahoma" pitchFamily="34" charset="0"/>
                <a:cs typeface="Tahoma" pitchFamily="34" charset="0"/>
              </a:rPr>
              <a:pPr/>
              <a:t>52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FontTx/>
              <a:buAutoNum type="arabicPeriod" startAt="8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1600" smtClean="0">
                <a:latin typeface="Courier New" pitchFamily="49" charset="0"/>
              </a:rPr>
              <a:t>#include &lt;stdio.h&gt;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1600" smtClean="0">
                <a:latin typeface="Courier New" pitchFamily="49" charset="0"/>
              </a:rPr>
              <a:t>int main(){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1600" smtClean="0">
                <a:latin typeface="Courier New" pitchFamily="49" charset="0"/>
              </a:rPr>
              <a:t>    char ss[]="10 % 3 = 1\n";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1600" smtClean="0">
                <a:latin typeface="Courier New" pitchFamily="49" charset="0"/>
              </a:rPr>
              <a:t>    char str[]=</a:t>
            </a:r>
            <a:r>
              <a:rPr lang="id-ID" sz="1600" smtClean="0"/>
              <a:t>“</a:t>
            </a:r>
            <a:r>
              <a:rPr lang="id-ID" sz="1600" smtClean="0">
                <a:latin typeface="Courier New" pitchFamily="49" charset="0"/>
              </a:rPr>
              <a:t>Welcome to Binus everyone\n";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1600" smtClean="0">
                <a:latin typeface="Courier New" pitchFamily="49" charset="0"/>
              </a:rPr>
              <a:t>    printf(ss);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1600" smtClean="0">
                <a:latin typeface="Courier New" pitchFamily="49" charset="0"/>
              </a:rPr>
              <a:t>    printf("%s",ss);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1600" smtClean="0">
                <a:latin typeface="Courier New" pitchFamily="49" charset="0"/>
              </a:rPr>
              <a:t>    printf(str);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1600" smtClean="0">
                <a:latin typeface="Courier New" pitchFamily="49" charset="0"/>
              </a:rPr>
              <a:t>    printf("%s",str);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1600" smtClean="0">
                <a:latin typeface="Courier New" pitchFamily="49" charset="0"/>
              </a:rPr>
              <a:t>    return 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1600" smtClean="0">
                <a:latin typeface="Courier New" pitchFamily="49" charset="0"/>
              </a:rPr>
              <a:t>}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What is the output of the above code ?</a:t>
            </a:r>
          </a:p>
          <a:p>
            <a:pPr marL="457200" lvl="2" indent="-457200">
              <a:lnSpc>
                <a:spcPct val="90000"/>
              </a:lnSpc>
              <a:buFontTx/>
              <a:buNone/>
            </a:pPr>
            <a:endParaRPr lang="id-ID" sz="2000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593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4D3F60-9E84-4B44-8361-6B8BBDA278BB}" type="slidenum">
              <a:rPr lang="en-US">
                <a:latin typeface="Tahoma" pitchFamily="34" charset="0"/>
                <a:cs typeface="Tahoma" pitchFamily="34" charset="0"/>
              </a:rPr>
              <a:pPr/>
              <a:t>53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d-ID" smtClean="0">
                <a:latin typeface="Tahoma" pitchFamily="34" charset="0"/>
                <a:cs typeface="Tahoma" pitchFamily="34" charset="0"/>
              </a:rPr>
              <a:t>Syntax for Output: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id-ID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mtClean="0">
                <a:latin typeface="Tahoma" pitchFamily="34" charset="0"/>
                <a:cs typeface="Tahoma" pitchFamily="34" charset="0"/>
              </a:rPr>
              <a:t>printf, putchar, putch, puts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d-ID" smtClean="0">
                <a:latin typeface="Tahoma" pitchFamily="34" charset="0"/>
                <a:cs typeface="Tahoma" pitchFamily="34" charset="0"/>
              </a:rPr>
              <a:t>Syntax for Input: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id-ID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mtClean="0">
                <a:latin typeface="Tahoma" pitchFamily="34" charset="0"/>
                <a:cs typeface="Tahoma" pitchFamily="34" charset="0"/>
              </a:rPr>
              <a:t>scanf, getchar, getch, getche, gets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d-ID" smtClean="0">
                <a:latin typeface="Tahoma" pitchFamily="34" charset="0"/>
                <a:cs typeface="Tahoma" pitchFamily="34" charset="0"/>
              </a:rPr>
              <a:t>The screen (DOS mode) divided into row and column, normally max column = 80 and max row = 25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604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A9B0F0-AD7A-49F0-BF71-5016FA7CDA7B}" type="slidenum">
              <a:rPr lang="en-US">
                <a:latin typeface="Tahoma" pitchFamily="34" charset="0"/>
                <a:cs typeface="Tahoma" pitchFamily="34" charset="0"/>
              </a:rPr>
              <a:pPr/>
              <a:t>54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ahoma" pitchFamily="34" charset="0"/>
                <a:cs typeface="Tahoma" pitchFamily="34" charset="0"/>
              </a:rPr>
              <a:t>Paul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&amp; Harvey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. (2016). C how to program : with an introduction to C++. 08. Pearson  Education. Hoboken. ISBN: 9780133976892</a:t>
            </a:r>
            <a:r>
              <a:rPr lang="en-US" altLang="en-US" dirty="0" smtClean="0">
                <a:latin typeface="Tahoma" pitchFamily="34" charset="0"/>
                <a:cs typeface="Tahoma" pitchFamily="34" charset="0"/>
              </a:rPr>
              <a:t>.</a:t>
            </a:r>
            <a:r>
              <a:rPr lang="id-ID" alt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Chapter 1 </a:t>
            </a:r>
            <a:r>
              <a:rPr lang="id-ID" dirty="0">
                <a:latin typeface="Tahoma" pitchFamily="34" charset="0"/>
                <a:cs typeface="Tahoma" pitchFamily="34" charset="0"/>
              </a:rPr>
              <a:t>,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2, 9</a:t>
            </a:r>
          </a:p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Writing Your First C Program: </a:t>
            </a:r>
            <a:r>
              <a:rPr lang="id-ID" sz="2000" dirty="0" smtClean="0">
                <a:latin typeface="Tahoma" pitchFamily="34" charset="0"/>
                <a:cs typeface="Tahoma" pitchFamily="34" charset="0"/>
                <a:hlinkClick r:id="rId3"/>
              </a:rPr>
              <a:t>http://aelinik.free.fr/c/ch02.htm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Data Types and Names in C: </a:t>
            </a:r>
            <a:r>
              <a:rPr lang="id-ID" sz="2000" dirty="0" smtClean="0">
                <a:latin typeface="Tahoma" pitchFamily="34" charset="0"/>
                <a:cs typeface="Tahoma" pitchFamily="34" charset="0"/>
                <a:hlinkClick r:id="rId4"/>
              </a:rPr>
              <a:t>http://aelinik.free.fr/c/ch04.htm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r>
              <a:rPr lang="id-ID" dirty="0">
                <a:latin typeface="Tahoma" pitchFamily="34" charset="0"/>
                <a:cs typeface="Tahoma" pitchFamily="34" charset="0"/>
              </a:rPr>
              <a:t>Reading from and Writing to Standard I/O: </a:t>
            </a:r>
            <a:r>
              <a:rPr lang="id-ID" dirty="0">
                <a:latin typeface="Tahoma" pitchFamily="34" charset="0"/>
                <a:cs typeface="Tahoma" pitchFamily="34" charset="0"/>
                <a:hlinkClick r:id="rId5"/>
              </a:rPr>
              <a:t>http://aelinik.free.fr/c/ch05.htm</a:t>
            </a:r>
            <a:endParaRPr lang="id-ID" dirty="0">
              <a:latin typeface="Tahoma" pitchFamily="34" charset="0"/>
              <a:cs typeface="Tahoma" pitchFamily="34" charset="0"/>
            </a:endParaRPr>
          </a:p>
          <a:p>
            <a:r>
              <a:rPr lang="id-ID" dirty="0">
                <a:latin typeface="Tahoma" pitchFamily="34" charset="0"/>
                <a:cs typeface="Tahoma" pitchFamily="34" charset="0"/>
              </a:rPr>
              <a:t>Intro to File Input/Output in C: </a:t>
            </a:r>
            <a:r>
              <a:rPr lang="id-ID" dirty="0">
                <a:latin typeface="Tahoma" pitchFamily="34" charset="0"/>
                <a:cs typeface="Tahoma" pitchFamily="34" charset="0"/>
                <a:hlinkClick r:id="rId6"/>
              </a:rPr>
              <a:t>http://www.cs.bu.edu/teaching/c/file-io/intro/</a:t>
            </a:r>
            <a:endParaRPr lang="id-ID" dirty="0">
              <a:latin typeface="Tahoma" pitchFamily="34" charset="0"/>
              <a:cs typeface="Tahoma" pitchFamily="34" charset="0"/>
            </a:endParaRPr>
          </a:p>
          <a:p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246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T0016 - Algorithm and Programming</a:t>
            </a:r>
          </a:p>
        </p:txBody>
      </p:sp>
      <p:sp>
        <p:nvSpPr>
          <p:cNvPr id="624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9312E9-A4DF-4511-BA18-8F62A5555ABB}" type="slidenum">
              <a:rPr lang="en-US">
                <a:latin typeface="Tahoma" pitchFamily="34" charset="0"/>
                <a:cs typeface="Tahoma" pitchFamily="34" charset="0"/>
              </a:rPr>
              <a:pPr/>
              <a:t>55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 smtClean="0">
                <a:latin typeface="Tahoma" pitchFamily="34" charset="0"/>
                <a:cs typeface="Tahoma" pitchFamily="34" charset="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Data Type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F36F95-510B-4921-96D6-B9733A135370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In C, there are 5 data types and 4 modifiers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	Data types:</a:t>
            </a:r>
          </a:p>
          <a:p>
            <a:pPr marL="687388" lvl="1" indent="-287338">
              <a:lnSpc>
                <a:spcPct val="90000"/>
              </a:lnSpc>
              <a:buFont typeface="Tahoma" pitchFamily="34" charset="0"/>
              <a:buChar char="–"/>
            </a:pP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Character 		 char</a:t>
            </a:r>
          </a:p>
          <a:p>
            <a:pPr marL="687388" lvl="1" indent="-287338">
              <a:lnSpc>
                <a:spcPct val="90000"/>
              </a:lnSpc>
              <a:buFont typeface="Tahoma" pitchFamily="34" charset="0"/>
              <a:buChar char="–"/>
            </a:pP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Integer			 int</a:t>
            </a:r>
          </a:p>
          <a:p>
            <a:pPr marL="687388" lvl="1" indent="-287338">
              <a:lnSpc>
                <a:spcPct val="90000"/>
              </a:lnSpc>
              <a:buFont typeface="Tahoma" pitchFamily="34" charset="0"/>
              <a:buChar char="–"/>
            </a:pP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Floating point		 float</a:t>
            </a:r>
          </a:p>
          <a:p>
            <a:pPr marL="687388" lvl="1" indent="-287338">
              <a:lnSpc>
                <a:spcPct val="90000"/>
              </a:lnSpc>
              <a:buFont typeface="Tahoma" pitchFamily="34" charset="0"/>
              <a:buChar char="–"/>
            </a:pP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Double floating point 	 double</a:t>
            </a:r>
          </a:p>
          <a:p>
            <a:pPr marL="687388" lvl="1" indent="-287338">
              <a:lnSpc>
                <a:spcPct val="90000"/>
              </a:lnSpc>
              <a:buFont typeface="Tahoma" pitchFamily="34" charset="0"/>
              <a:buChar char="–"/>
            </a:pP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Void			 void</a:t>
            </a:r>
          </a:p>
          <a:p>
            <a:pPr marL="687388" lvl="1" indent="-287338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Modifiers:</a:t>
            </a:r>
          </a:p>
          <a:p>
            <a:pPr marL="687388" lvl="1" indent="-287338">
              <a:lnSpc>
                <a:spcPct val="90000"/>
              </a:lnSpc>
              <a:buFontTx/>
              <a:buChar char="-"/>
            </a:pP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signed</a:t>
            </a:r>
          </a:p>
          <a:p>
            <a:pPr marL="687388" lvl="1" indent="-287338">
              <a:lnSpc>
                <a:spcPct val="90000"/>
              </a:lnSpc>
              <a:buFontTx/>
              <a:buChar char="-"/>
            </a:pP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unsigned</a:t>
            </a:r>
          </a:p>
          <a:p>
            <a:pPr marL="687388" lvl="1" indent="-287338">
              <a:lnSpc>
                <a:spcPct val="90000"/>
              </a:lnSpc>
              <a:buFontTx/>
              <a:buChar char="-"/>
            </a:pP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long</a:t>
            </a:r>
          </a:p>
          <a:p>
            <a:pPr marL="687388" lvl="1" indent="-287338">
              <a:lnSpc>
                <a:spcPct val="90000"/>
              </a:lnSpc>
              <a:buFontTx/>
              <a:buChar char="-"/>
            </a:pP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short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Data Type</a:t>
            </a: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4737BC-D84E-4926-8AAC-B8FB5C315DC8}" type="slidenum">
              <a:rPr lang="en-US">
                <a:latin typeface="Tahoma" pitchFamily="34" charset="0"/>
                <a:cs typeface="Tahoma" pitchFamily="34" charset="0"/>
              </a:rPr>
              <a:pPr/>
              <a:t>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Data type in C is a combination of basic data type and its modifier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	Example: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		</a:t>
            </a:r>
            <a:r>
              <a:rPr lang="en-US" b="1" smtClean="0">
                <a:latin typeface="Courier New" pitchFamily="49" charset="0"/>
                <a:ea typeface="Tahoma" pitchFamily="34" charset="0"/>
                <a:cs typeface="Courier New" pitchFamily="49" charset="0"/>
                <a:sym typeface="Wingdings" pitchFamily="2" charset="2"/>
              </a:rPr>
              <a:t>signed char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  <a:ea typeface="Tahoma" pitchFamily="34" charset="0"/>
                <a:cs typeface="Courier New" pitchFamily="49" charset="0"/>
                <a:sym typeface="Wingdings" pitchFamily="2" charset="2"/>
              </a:rPr>
              <a:t>		unsigned int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  <a:ea typeface="Tahoma" pitchFamily="34" charset="0"/>
                <a:cs typeface="Courier New" pitchFamily="49" charset="0"/>
                <a:sym typeface="Wingdings" pitchFamily="2" charset="2"/>
              </a:rPr>
              <a:t>		long int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		etc.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692696"/>
            <a:ext cx="6837114" cy="792088"/>
          </a:xfrm>
        </p:spPr>
        <p:txBody>
          <a:bodyPr/>
          <a:lstStyle/>
          <a:p>
            <a:r>
              <a:rPr lang="en-US" altLang="en-US" sz="2800" b="1" dirty="0" smtClean="0">
                <a:latin typeface="Tahoma" pitchFamily="34" charset="0"/>
                <a:cs typeface="Tahoma" pitchFamily="34" charset="0"/>
              </a:rPr>
              <a:t>Data Type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D41261-0CD9-44AE-9B62-6D6A00B08A59}" type="slidenum">
              <a:rPr lang="en-US" altLang="en-US" sz="1400" smtClean="0">
                <a:latin typeface="Tahoma" pitchFamily="34" charset="0"/>
                <a:cs typeface="Tahoma" pitchFamily="34" charset="0"/>
              </a:rPr>
              <a:pPr eaLnBrk="1" hangingPunct="1"/>
              <a:t>8</a:t>
            </a:fld>
            <a:endParaRPr lang="en-US" altLang="en-US" sz="14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	Data type and its range on TURBO C 2.0 (DOS)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+mn-lt"/>
              </a:rPr>
              <a:t>COMP6047 -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181100" y="1468710"/>
          <a:ext cx="7477069" cy="5347335"/>
        </p:xfrm>
        <a:graphic>
          <a:graphicData uri="http://schemas.openxmlformats.org/drawingml/2006/table">
            <a:tbl>
              <a:tblPr/>
              <a:tblGrid>
                <a:gridCol w="1230660"/>
                <a:gridCol w="1944216"/>
                <a:gridCol w="1008086"/>
                <a:gridCol w="329410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DATA TYPE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SYNTAX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MEMORY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RANGE</a:t>
                      </a: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character</a:t>
                      </a: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char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 byte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-128 to 127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unsigned char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 byte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 to 255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integer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 byte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–2,147,483,648 to 2,147,483,647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unsigned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 byte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 to 4,294,967,295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short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 byte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–32,768 to 32,767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unsigned short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int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 byte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 to 65,535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long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int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 byte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–2,147,483,648 to 2,147,483,647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unsigned long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int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 byte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 to 4,294,967,295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long long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 byte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–9,223,372,036,854,775,808 to 9,223,372,036,854,775,807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unsigned long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long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 byte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 to 18,446,744,073,709,551,615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float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float</a:t>
                      </a: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 byte</a:t>
                      </a: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3.4E-38 to 3.4E+38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double</a:t>
                      </a: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 byte</a:t>
                      </a: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1.7E-308 to 1.7E+308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long double</a:t>
                      </a: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 byte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1.7E-308 to 1.7E+308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4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Data Type</a:t>
            </a:r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ABFD3B-762A-48CD-B3CF-2C3147C59729}" type="slidenum">
              <a:rPr lang="en-US">
                <a:latin typeface="Tahoma" pitchFamily="34" charset="0"/>
                <a:cs typeface="Tahoma" pitchFamily="34" charset="0"/>
              </a:rPr>
              <a:pPr/>
              <a:t>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Why char data range between -128 to 127 ?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1 Byte = 8-bit</a:t>
            </a:r>
          </a:p>
          <a:p>
            <a:pPr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00000000  to  01111111 </a:t>
            </a:r>
            <a:r>
              <a:rPr lang="en-US" sz="1800" smtClean="0">
                <a:latin typeface="Tahoma" pitchFamily="34" charset="0"/>
                <a:cs typeface="Tahoma" pitchFamily="34" charset="0"/>
              </a:rPr>
              <a:t>(MSB=&gt;0 = Positive value)</a:t>
            </a:r>
          </a:p>
          <a:p>
            <a:pPr>
              <a:buFontTx/>
              <a:buNone/>
            </a:pPr>
            <a:endParaRPr lang="en-US" sz="1800" smtClean="0">
              <a:latin typeface="Tahoma" pitchFamily="34" charset="0"/>
              <a:cs typeface="Tahoma" pitchFamily="34" charset="0"/>
            </a:endParaRPr>
          </a:p>
          <a:p>
            <a:pPr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    10000000 to 11111111 </a:t>
            </a:r>
            <a:r>
              <a:rPr lang="en-US" sz="1800" smtClean="0">
                <a:latin typeface="Tahoma" pitchFamily="34" charset="0"/>
                <a:cs typeface="Tahoma" pitchFamily="34" charset="0"/>
              </a:rPr>
              <a:t>(MSB=&gt;1 = Negative value)</a:t>
            </a:r>
          </a:p>
          <a:p>
            <a:pPr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1981200" y="3748088"/>
            <a:ext cx="434340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latin typeface="Tahoma" pitchFamily="34" charset="0"/>
                <a:cs typeface="Tahoma" pitchFamily="34" charset="0"/>
              </a:rPr>
              <a:t>MSB = Most Significant Bit (most left)</a:t>
            </a:r>
          </a:p>
        </p:txBody>
      </p:sp>
      <p:sp>
        <p:nvSpPr>
          <p:cNvPr id="11271" name="Line 5"/>
          <p:cNvSpPr>
            <a:spLocks noChangeShapeType="1"/>
          </p:cNvSpPr>
          <p:nvPr/>
        </p:nvSpPr>
        <p:spPr bwMode="auto">
          <a:xfrm flipH="1" flipV="1">
            <a:off x="1447800" y="3276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1272" name="Line 6"/>
          <p:cNvSpPr>
            <a:spLocks noChangeShapeType="1"/>
          </p:cNvSpPr>
          <p:nvPr/>
        </p:nvSpPr>
        <p:spPr bwMode="auto">
          <a:xfrm flipV="1">
            <a:off x="2743200" y="3276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1273" name="Text Box 7"/>
          <p:cNvSpPr txBox="1">
            <a:spLocks noChangeArrowheads="1"/>
          </p:cNvSpPr>
          <p:nvPr/>
        </p:nvSpPr>
        <p:spPr bwMode="auto">
          <a:xfrm>
            <a:off x="1143000" y="4953000"/>
            <a:ext cx="762000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  <a:cs typeface="Tahoma" pitchFamily="34" charset="0"/>
              </a:rPr>
              <a:t>-128</a:t>
            </a:r>
          </a:p>
        </p:txBody>
      </p:sp>
      <p:sp>
        <p:nvSpPr>
          <p:cNvPr id="11274" name="Line 8"/>
          <p:cNvSpPr>
            <a:spLocks noChangeShapeType="1"/>
          </p:cNvSpPr>
          <p:nvPr/>
        </p:nvSpPr>
        <p:spPr bwMode="auto">
          <a:xfrm>
            <a:off x="13716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1293" name="Text Box 28"/>
          <p:cNvSpPr txBox="1">
            <a:spLocks noChangeArrowheads="1"/>
          </p:cNvSpPr>
          <p:nvPr/>
        </p:nvSpPr>
        <p:spPr bwMode="auto">
          <a:xfrm>
            <a:off x="533400" y="5943600"/>
            <a:ext cx="2743200" cy="36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Tahoma" pitchFamily="34" charset="0"/>
                <a:cs typeface="Tahoma" pitchFamily="34" charset="0"/>
              </a:rPr>
              <a:t>Total  = -128</a:t>
            </a:r>
          </a:p>
        </p:txBody>
      </p:sp>
      <p:sp>
        <p:nvSpPr>
          <p:cNvPr id="11294" name="AutoShape 29"/>
          <p:cNvSpPr>
            <a:spLocks noChangeArrowheads="1"/>
          </p:cNvSpPr>
          <p:nvPr/>
        </p:nvSpPr>
        <p:spPr bwMode="auto">
          <a:xfrm>
            <a:off x="1828800" y="5410200"/>
            <a:ext cx="533400" cy="4572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/>
          </a:p>
        </p:txBody>
      </p:sp>
      <p:grpSp>
        <p:nvGrpSpPr>
          <p:cNvPr id="34" name="Group 33"/>
          <p:cNvGrpSpPr/>
          <p:nvPr/>
        </p:nvGrpSpPr>
        <p:grpSpPr>
          <a:xfrm>
            <a:off x="2819400" y="4433887"/>
            <a:ext cx="4343400" cy="1966913"/>
            <a:chOff x="2819400" y="4433887"/>
            <a:chExt cx="4343400" cy="1966913"/>
          </a:xfrm>
        </p:grpSpPr>
        <p:sp>
          <p:nvSpPr>
            <p:cNvPr id="11275" name="Line 10"/>
            <p:cNvSpPr>
              <a:spLocks noChangeShapeType="1"/>
            </p:cNvSpPr>
            <p:nvPr/>
          </p:nvSpPr>
          <p:spPr bwMode="auto">
            <a:xfrm>
              <a:off x="2865438" y="4433887"/>
              <a:ext cx="258762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76" name="Text Box 11"/>
            <p:cNvSpPr txBox="1">
              <a:spLocks noChangeArrowheads="1"/>
            </p:cNvSpPr>
            <p:nvPr/>
          </p:nvSpPr>
          <p:spPr bwMode="auto">
            <a:xfrm>
              <a:off x="3352800" y="5591175"/>
              <a:ext cx="457200" cy="36671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Tahoma" pitchFamily="34" charset="0"/>
                  <a:cs typeface="Tahoma" pitchFamily="34" charset="0"/>
                </a:rPr>
                <a:t>64</a:t>
              </a:r>
            </a:p>
          </p:txBody>
        </p:sp>
        <p:sp>
          <p:nvSpPr>
            <p:cNvPr id="11277" name="Line 12"/>
            <p:cNvSpPr>
              <a:spLocks noChangeShapeType="1"/>
            </p:cNvSpPr>
            <p:nvPr/>
          </p:nvSpPr>
          <p:spPr bwMode="auto">
            <a:xfrm>
              <a:off x="3048000" y="4433887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78" name="Text Box 13"/>
            <p:cNvSpPr txBox="1">
              <a:spLocks noChangeArrowheads="1"/>
            </p:cNvSpPr>
            <p:nvPr/>
          </p:nvSpPr>
          <p:spPr bwMode="auto">
            <a:xfrm>
              <a:off x="3657600" y="5043487"/>
              <a:ext cx="457200" cy="36671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Tahoma" pitchFamily="34" charset="0"/>
                  <a:cs typeface="Tahoma" pitchFamily="34" charset="0"/>
                </a:rPr>
                <a:t>32</a:t>
              </a:r>
            </a:p>
          </p:txBody>
        </p:sp>
        <p:sp>
          <p:nvSpPr>
            <p:cNvPr id="11279" name="Line 14"/>
            <p:cNvSpPr>
              <a:spLocks noChangeShapeType="1"/>
            </p:cNvSpPr>
            <p:nvPr/>
          </p:nvSpPr>
          <p:spPr bwMode="auto">
            <a:xfrm>
              <a:off x="3200400" y="4433887"/>
              <a:ext cx="533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80" name="Text Box 15"/>
            <p:cNvSpPr txBox="1">
              <a:spLocks noChangeArrowheads="1"/>
            </p:cNvSpPr>
            <p:nvPr/>
          </p:nvSpPr>
          <p:spPr bwMode="auto">
            <a:xfrm>
              <a:off x="3962400" y="5576887"/>
              <a:ext cx="457200" cy="36671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Tahoma" pitchFamily="34" charset="0"/>
                  <a:cs typeface="Tahoma" pitchFamily="34" charset="0"/>
                </a:rPr>
                <a:t>16</a:t>
              </a:r>
            </a:p>
          </p:txBody>
        </p:sp>
        <p:sp>
          <p:nvSpPr>
            <p:cNvPr id="11281" name="Line 16"/>
            <p:cNvSpPr>
              <a:spLocks noChangeShapeType="1"/>
            </p:cNvSpPr>
            <p:nvPr/>
          </p:nvSpPr>
          <p:spPr bwMode="auto">
            <a:xfrm>
              <a:off x="3352800" y="4433887"/>
              <a:ext cx="838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82" name="Line 17"/>
            <p:cNvSpPr>
              <a:spLocks noChangeShapeType="1"/>
            </p:cNvSpPr>
            <p:nvPr/>
          </p:nvSpPr>
          <p:spPr bwMode="auto">
            <a:xfrm>
              <a:off x="4191000" y="5043487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83" name="Text Box 18"/>
            <p:cNvSpPr txBox="1">
              <a:spLocks noChangeArrowheads="1"/>
            </p:cNvSpPr>
            <p:nvPr/>
          </p:nvSpPr>
          <p:spPr bwMode="auto">
            <a:xfrm>
              <a:off x="4267200" y="5043487"/>
              <a:ext cx="304800" cy="36671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Tahoma" pitchFamily="34" charset="0"/>
                  <a:cs typeface="Tahoma" pitchFamily="34" charset="0"/>
                </a:rPr>
                <a:t>8</a:t>
              </a:r>
            </a:p>
          </p:txBody>
        </p:sp>
        <p:sp>
          <p:nvSpPr>
            <p:cNvPr id="11284" name="Text Box 19"/>
            <p:cNvSpPr txBox="1">
              <a:spLocks noChangeArrowheads="1"/>
            </p:cNvSpPr>
            <p:nvPr/>
          </p:nvSpPr>
          <p:spPr bwMode="auto">
            <a:xfrm>
              <a:off x="4648200" y="5043487"/>
              <a:ext cx="304800" cy="36671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Tahoma" pitchFamily="34" charset="0"/>
                  <a:cs typeface="Tahoma" pitchFamily="34" charset="0"/>
                </a:rPr>
                <a:t>4</a:t>
              </a:r>
            </a:p>
          </p:txBody>
        </p:sp>
        <p:sp>
          <p:nvSpPr>
            <p:cNvPr id="11285" name="Text Box 20"/>
            <p:cNvSpPr txBox="1">
              <a:spLocks noChangeArrowheads="1"/>
            </p:cNvSpPr>
            <p:nvPr/>
          </p:nvSpPr>
          <p:spPr bwMode="auto">
            <a:xfrm>
              <a:off x="5029200" y="5043487"/>
              <a:ext cx="304800" cy="36671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Tahoma" pitchFamily="34" charset="0"/>
                  <a:cs typeface="Tahoma" pitchFamily="34" charset="0"/>
                </a:rPr>
                <a:t>2</a:t>
              </a:r>
            </a:p>
          </p:txBody>
        </p:sp>
        <p:sp>
          <p:nvSpPr>
            <p:cNvPr id="11286" name="Text Box 21"/>
            <p:cNvSpPr txBox="1">
              <a:spLocks noChangeArrowheads="1"/>
            </p:cNvSpPr>
            <p:nvPr/>
          </p:nvSpPr>
          <p:spPr bwMode="auto">
            <a:xfrm>
              <a:off x="5410200" y="5043487"/>
              <a:ext cx="304800" cy="36671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Tahoma" pitchFamily="34" charset="0"/>
                  <a:cs typeface="Tahoma" pitchFamily="34" charset="0"/>
                </a:rPr>
                <a:t>1</a:t>
              </a:r>
            </a:p>
          </p:txBody>
        </p:sp>
        <p:sp>
          <p:nvSpPr>
            <p:cNvPr id="11287" name="Line 22"/>
            <p:cNvSpPr>
              <a:spLocks noChangeShapeType="1"/>
            </p:cNvSpPr>
            <p:nvPr/>
          </p:nvSpPr>
          <p:spPr bwMode="auto">
            <a:xfrm>
              <a:off x="3505200" y="4433887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88" name="Line 23"/>
            <p:cNvSpPr>
              <a:spLocks noChangeShapeType="1"/>
            </p:cNvSpPr>
            <p:nvPr/>
          </p:nvSpPr>
          <p:spPr bwMode="auto">
            <a:xfrm>
              <a:off x="3733800" y="4433887"/>
              <a:ext cx="1066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89" name="Line 24"/>
            <p:cNvSpPr>
              <a:spLocks noChangeShapeType="1"/>
            </p:cNvSpPr>
            <p:nvPr/>
          </p:nvSpPr>
          <p:spPr bwMode="auto">
            <a:xfrm>
              <a:off x="3886200" y="4433887"/>
              <a:ext cx="1295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90" name="Line 25"/>
            <p:cNvSpPr>
              <a:spLocks noChangeShapeType="1"/>
            </p:cNvSpPr>
            <p:nvPr/>
          </p:nvSpPr>
          <p:spPr bwMode="auto">
            <a:xfrm>
              <a:off x="4038600" y="4433887"/>
              <a:ext cx="1447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91" name="Text Box 26"/>
            <p:cNvSpPr txBox="1">
              <a:spLocks noChangeArrowheads="1"/>
            </p:cNvSpPr>
            <p:nvPr/>
          </p:nvSpPr>
          <p:spPr bwMode="auto">
            <a:xfrm>
              <a:off x="4419600" y="6034087"/>
              <a:ext cx="2743200" cy="3667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latin typeface="Tahoma" pitchFamily="34" charset="0"/>
                  <a:cs typeface="Tahoma" pitchFamily="34" charset="0"/>
                </a:rPr>
                <a:t>Total  = -1</a:t>
              </a:r>
            </a:p>
          </p:txBody>
        </p:sp>
        <p:sp>
          <p:nvSpPr>
            <p:cNvPr id="11292" name="AutoShape 27"/>
            <p:cNvSpPr>
              <a:spLocks noChangeArrowheads="1"/>
            </p:cNvSpPr>
            <p:nvPr/>
          </p:nvSpPr>
          <p:spPr bwMode="auto">
            <a:xfrm>
              <a:off x="4953000" y="5500687"/>
              <a:ext cx="533400" cy="457200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id-ID"/>
            </a:p>
          </p:txBody>
        </p:sp>
        <p:sp>
          <p:nvSpPr>
            <p:cNvPr id="11295" name="Text Box 9"/>
            <p:cNvSpPr txBox="1">
              <a:spLocks noChangeArrowheads="1"/>
            </p:cNvSpPr>
            <p:nvPr/>
          </p:nvSpPr>
          <p:spPr bwMode="auto">
            <a:xfrm>
              <a:off x="2819400" y="5043487"/>
              <a:ext cx="685800" cy="36671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Tahoma" pitchFamily="34" charset="0"/>
                  <a:cs typeface="Tahoma" pitchFamily="34" charset="0"/>
                </a:rPr>
                <a:t>-128</a:t>
              </a:r>
            </a:p>
          </p:txBody>
        </p:sp>
      </p:grp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9" ma:contentTypeDescription="Content Type for DAMS Related Purposes" ma:contentTypeScope="" ma:versionID="dcca679ccac23fad5ef6a149a6019137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23124a404595d37a2b3462e22c737ddc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  <xsd:element ref="ns4:Tanggal" minOccurs="0"/>
                <xsd:element ref="ns4:Tanggal_x0020_" minOccurs="0"/>
                <xsd:element ref="ns4:MediaServiceGenerationTime" minOccurs="0"/>
                <xsd:element ref="ns4:MediaServiceEventHashCode" minOccurs="0"/>
                <xsd:element ref="ns4: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  <xsd:element name="Tanggal" ma:index="30" nillable="true" ma:displayName="Tanggal" ma:format="DateOnly" ma:internalName="Tanggal">
      <xsd:simpleType>
        <xsd:restriction base="dms:DateTime"/>
      </xsd:simpleType>
    </xsd:element>
    <xsd:element name="Tanggal_x0020_" ma:index="31" nillable="true" ma:displayName="Tanggal " ma:format="DateOnly" ma:internalName="Tanggal_x0020_">
      <xsd:simpleType>
        <xsd:restriction base="dms:DateTime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Time" ma:index="34" nillable="true" ma:displayName="Time" ma:format="DateOnly" ma:internalName="Tim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ContentDepartment xmlns="f7443cdf-c33c-464e-a97f-23bb26b3177a">No Department</ContentDepartment>
    <Filename xmlns="f7443cdf-c33c-464e-a97f-23bb26b3177a">180273875</Filename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Tanggal xmlns="6c5ed68c-5f31-42ac-9392-2612e73c38e5" xsi:nil="true"/>
    <Tanggal_x0020_ xmlns="6c5ed68c-5f31-42ac-9392-2612e73c38e5" xsi:nil="true"/>
    <Time xmlns="6c5ed68c-5f31-42ac-9392-2612e73c38e5" xsi:nil="true"/>
    <ol_Department xmlns="http://schemas.microsoft.com/sharepoint/v3" xsi:nil="true"/>
    <FileType1 xmlns="f7443cdf-c33c-464e-a97f-23bb26b3177a">Other</FileType1>
    <Description1 xmlns="f7443cdf-c33c-464e-a97f-23bb26b3177a" xsi:nil="true"/>
  </documentManagement>
</p:properties>
</file>

<file path=customXml/itemProps1.xml><?xml version="1.0" encoding="utf-8"?>
<ds:datastoreItem xmlns:ds="http://schemas.openxmlformats.org/officeDocument/2006/customXml" ds:itemID="{D42D009A-92CC-463B-862D-53148A77DDB3}"/>
</file>

<file path=customXml/itemProps2.xml><?xml version="1.0" encoding="utf-8"?>
<ds:datastoreItem xmlns:ds="http://schemas.openxmlformats.org/officeDocument/2006/customXml" ds:itemID="{34BE2835-C22B-41A7-8A87-0629B49118E1}"/>
</file>

<file path=customXml/itemProps3.xml><?xml version="1.0" encoding="utf-8"?>
<ds:datastoreItem xmlns:ds="http://schemas.openxmlformats.org/officeDocument/2006/customXml" ds:itemID="{3C3DD3E0-DC75-4941-B48F-F5E046E138FE}"/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1118</TotalTime>
  <Words>2300</Words>
  <Application>Microsoft Office PowerPoint</Application>
  <PresentationFormat>On-screen Show (4:3)</PresentationFormat>
  <Paragraphs>796</Paragraphs>
  <Slides>55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ＭＳ Ｐゴシック</vt:lpstr>
      <vt:lpstr>Arial</vt:lpstr>
      <vt:lpstr>Calibri</vt:lpstr>
      <vt:lpstr>Courier New</vt:lpstr>
      <vt:lpstr>Interstate</vt:lpstr>
      <vt:lpstr>Open Sans</vt:lpstr>
      <vt:lpstr>Symbol</vt:lpstr>
      <vt:lpstr>Tahoma</vt:lpstr>
      <vt:lpstr>Times New Roman</vt:lpstr>
      <vt:lpstr>Wingdings</vt:lpstr>
      <vt:lpstr>TemplateBM</vt:lpstr>
      <vt:lpstr>Introduction to C Programming II</vt:lpstr>
      <vt:lpstr>Learning Outcomes</vt:lpstr>
      <vt:lpstr>Variable</vt:lpstr>
      <vt:lpstr>Variable</vt:lpstr>
      <vt:lpstr>Variable</vt:lpstr>
      <vt:lpstr>Data Type</vt:lpstr>
      <vt:lpstr>Data Type</vt:lpstr>
      <vt:lpstr>Data Type</vt:lpstr>
      <vt:lpstr>Data Type</vt:lpstr>
      <vt:lpstr>Data Type</vt:lpstr>
      <vt:lpstr>Casting</vt:lpstr>
      <vt:lpstr>Symbolic Constant</vt:lpstr>
      <vt:lpstr>Symbolic Constant</vt:lpstr>
      <vt:lpstr>Constant</vt:lpstr>
      <vt:lpstr>Program Example</vt:lpstr>
      <vt:lpstr>Program Example</vt:lpstr>
      <vt:lpstr>Sizeof</vt:lpstr>
      <vt:lpstr>Suffix</vt:lpstr>
      <vt:lpstr>Suffix</vt:lpstr>
      <vt:lpstr>Suffix</vt:lpstr>
      <vt:lpstr>Suffix</vt:lpstr>
      <vt:lpstr>Output Operation</vt:lpstr>
      <vt:lpstr>Output Operation: printf function</vt:lpstr>
      <vt:lpstr>Output Operation: printf() function</vt:lpstr>
      <vt:lpstr>Output Formatting</vt:lpstr>
      <vt:lpstr>Output Formatting</vt:lpstr>
      <vt:lpstr>Output Example</vt:lpstr>
      <vt:lpstr>Output Example</vt:lpstr>
      <vt:lpstr>Output Example</vt:lpstr>
      <vt:lpstr>Output Example</vt:lpstr>
      <vt:lpstr>Output Operation: putchar() function</vt:lpstr>
      <vt:lpstr>Output Operation: puts() function</vt:lpstr>
      <vt:lpstr>Input Operation</vt:lpstr>
      <vt:lpstr>Input Operation: scanf() function</vt:lpstr>
      <vt:lpstr>Input Operation: scanf() function</vt:lpstr>
      <vt:lpstr>Input Operation: scanf() function</vt:lpstr>
      <vt:lpstr>Input Operation: scanf() function</vt:lpstr>
      <vt:lpstr>Input Operation: scanf() function</vt:lpstr>
      <vt:lpstr>Input Operation: scanf() function</vt:lpstr>
      <vt:lpstr>Input Operation: scanf() function</vt:lpstr>
      <vt:lpstr>Input Formatting</vt:lpstr>
      <vt:lpstr>Input Formatting &amp; Example</vt:lpstr>
      <vt:lpstr>Input Formatting &amp; Example</vt:lpstr>
      <vt:lpstr>Input Formatting &amp; Example</vt:lpstr>
      <vt:lpstr>Input Formatting &amp; Example</vt:lpstr>
      <vt:lpstr>Input Operation: getchar() function</vt:lpstr>
      <vt:lpstr>Input Operation: gets() function</vt:lpstr>
      <vt:lpstr>Exercise </vt:lpstr>
      <vt:lpstr>Exercise </vt:lpstr>
      <vt:lpstr>Exercise </vt:lpstr>
      <vt:lpstr>Exercise </vt:lpstr>
      <vt:lpstr>Exercise </vt:lpstr>
      <vt:lpstr>Summary</vt:lpstr>
      <vt:lpstr>References</vt:lpstr>
      <vt:lpstr>PowerPoint Presentation</vt:lpstr>
    </vt:vector>
  </TitlesOfParts>
  <Company>ubinus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BINUS</cp:lastModifiedBy>
  <cp:revision>110</cp:revision>
  <dcterms:created xsi:type="dcterms:W3CDTF">2009-07-15T08:07:45Z</dcterms:created>
  <dcterms:modified xsi:type="dcterms:W3CDTF">2019-04-22T04:18:39Z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  <property fmtid="{D5CDD505-2E9C-101B-9397-08002B2CF9AE}" pid="3" name="WorkflowChangePath">
    <vt:lpwstr>65b8325e-c55c-4fda-9cfb-ffa2264e0bed,2;</vt:lpwstr>
  </property>
</Properties>
</file>