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3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2"/>
  </p:notesMasterIdLst>
  <p:handoutMasterIdLst>
    <p:handoutMasterId r:id="rId33"/>
  </p:handoutMasterIdLst>
  <p:sldIdLst>
    <p:sldId id="341" r:id="rId2"/>
    <p:sldId id="267" r:id="rId3"/>
    <p:sldId id="337" r:id="rId4"/>
    <p:sldId id="303" r:id="rId5"/>
    <p:sldId id="304" r:id="rId6"/>
    <p:sldId id="305" r:id="rId7"/>
    <p:sldId id="306" r:id="rId8"/>
    <p:sldId id="307" r:id="rId9"/>
    <p:sldId id="312" r:id="rId10"/>
    <p:sldId id="311" r:id="rId11"/>
    <p:sldId id="308" r:id="rId12"/>
    <p:sldId id="310" r:id="rId13"/>
    <p:sldId id="313" r:id="rId14"/>
    <p:sldId id="314" r:id="rId15"/>
    <p:sldId id="309" r:id="rId16"/>
    <p:sldId id="315" r:id="rId17"/>
    <p:sldId id="318" r:id="rId18"/>
    <p:sldId id="316" r:id="rId19"/>
    <p:sldId id="317" r:id="rId20"/>
    <p:sldId id="319" r:id="rId21"/>
    <p:sldId id="320" r:id="rId22"/>
    <p:sldId id="321" r:id="rId23"/>
    <p:sldId id="322" r:id="rId24"/>
    <p:sldId id="323" r:id="rId25"/>
    <p:sldId id="302" r:id="rId26"/>
    <p:sldId id="333" r:id="rId27"/>
    <p:sldId id="334" r:id="rId28"/>
    <p:sldId id="338" r:id="rId29"/>
    <p:sldId id="339" r:id="rId30"/>
    <p:sldId id="340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>
      <p:cViewPr varScale="1">
        <p:scale>
          <a:sx n="67" d="100"/>
          <a:sy n="67" d="100"/>
        </p:scale>
        <p:origin x="11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CFDE0501-260B-4C91-A359-20D744E62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4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364333CB-184C-477C-AD03-FF5B968E5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21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E99A67-E9EC-4200-890C-80F5CE9A20C9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67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8304FD-2566-4165-AD78-8DB1E69CBE04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59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289A68-E5AB-4470-AEB9-04D9177ADD4F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60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ADF918-E275-4B26-BD27-D4683589FCA8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29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7E9758-45CA-4D85-9062-5AFFEA2038A8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69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DB05E3-9F61-4682-AF20-5BA057315990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27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19F84A-9C80-44BE-99AE-427A66BF8158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84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7CA2F3-79F2-464F-8FEB-9DB7B712070A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9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E67473-2CE5-4E2E-8A28-1C1C6E799065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69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4CDB38-E26E-4A4F-927F-F9D5597DD52E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02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1183AF-D6F6-42A9-8234-B107D5669EE8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2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A845A9-F078-478A-8800-C8384219DA72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29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996A71-B935-4898-A1EB-4199CD250759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27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EB741D-C8C1-4CD1-90E5-73292A972E9A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12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E50538-1F79-4A7A-9094-6CCF14067240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8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947706-49E9-4890-B4B7-84D2F8729224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488447-E6B0-48D4-B3F6-E5C309ECECA1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484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A4D6E8-EC62-4919-A764-1F2B368590E5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30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B6F0E3-C9E3-4DA4-B10D-0D3BF0EB8330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92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5A4E86-88AB-4779-BBBD-8F309B1A922E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6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00EBE4-6C49-4EFB-BBD9-3D9FAC5D8F58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84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66C2BE-7C22-4C35-BAEA-D564248F015D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62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43523-AE9F-47D6-B643-8056FE3362DF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08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13A00-4827-47B0-A558-9FE6091BE360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80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AFF79-56BF-4445-9C4A-468DC01ED763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6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63A777-DE30-4CAD-93F9-CDE669970733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0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E3318D82-6A2A-4E6C-A852-602746EDF62B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814392B9-00E7-4A35-9A24-111FCB03DE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52C941FA-9C0C-457B-98C9-547474CD54C4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9D470C04-B933-4BAC-AF4E-0C0B6D791B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736FF2-F838-4BB4-897A-ED895E6B7AE2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4C4494-5F80-4706-A323-E7584963AD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2D316E-4D37-4406-AC79-55A70828E6E9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33D4BA-14C4-4C40-84B6-67D0CF5FC2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A4374E-68D6-4D81-BB29-89379F254086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9458D9-C33C-4F07-B1A7-FF0AC7058A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C941FA-9C0C-457B-98C9-547474CD54C4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470C04-B933-4BAC-AF4E-0C0B6D791B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forsys.com/tutorials/c-language/c-pointer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elinik.free.fr/c/ch12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Pointers </a:t>
            </a:r>
            <a:r>
              <a:rPr lang="en-AU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and </a:t>
            </a:r>
            <a:r>
              <a:rPr lang="en-AU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Arrays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Definition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8F2118-03D9-426D-AD79-7F01A851FF01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An illustration of array 1D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Elements of an array indexed starting from 0 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dirty="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2294" name="Group 4"/>
          <p:cNvGrpSpPr>
            <a:grpSpLocks/>
          </p:cNvGrpSpPr>
          <p:nvPr/>
        </p:nvGrpSpPr>
        <p:grpSpPr bwMode="auto">
          <a:xfrm>
            <a:off x="1447800" y="3124200"/>
            <a:ext cx="5438775" cy="1166813"/>
            <a:chOff x="1104" y="2256"/>
            <a:chExt cx="3426" cy="735"/>
          </a:xfrm>
        </p:grpSpPr>
        <p:sp>
          <p:nvSpPr>
            <p:cNvPr id="12295" name="AutoShape 5"/>
            <p:cNvSpPr>
              <a:spLocks noChangeArrowheads="1"/>
            </p:cNvSpPr>
            <p:nvPr/>
          </p:nvSpPr>
          <p:spPr bwMode="auto">
            <a:xfrm>
              <a:off x="1104" y="2256"/>
              <a:ext cx="3427" cy="7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57112" dir="2021404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296" name="Rectangle 6"/>
            <p:cNvSpPr>
              <a:spLocks noChangeArrowheads="1"/>
            </p:cNvSpPr>
            <p:nvPr/>
          </p:nvSpPr>
          <p:spPr bwMode="auto">
            <a:xfrm>
              <a:off x="1174" y="2328"/>
              <a:ext cx="3281" cy="264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297" name="Line 7"/>
            <p:cNvSpPr>
              <a:spLocks noChangeShapeType="1"/>
            </p:cNvSpPr>
            <p:nvPr/>
          </p:nvSpPr>
          <p:spPr bwMode="auto">
            <a:xfrm>
              <a:off x="1500" y="2328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298" name="Line 8"/>
            <p:cNvSpPr>
              <a:spLocks noChangeShapeType="1"/>
            </p:cNvSpPr>
            <p:nvPr/>
          </p:nvSpPr>
          <p:spPr bwMode="auto">
            <a:xfrm>
              <a:off x="1836" y="2336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299" name="Line 9"/>
            <p:cNvSpPr>
              <a:spLocks noChangeShapeType="1"/>
            </p:cNvSpPr>
            <p:nvPr/>
          </p:nvSpPr>
          <p:spPr bwMode="auto">
            <a:xfrm>
              <a:off x="2154" y="2334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0" name="Line 10"/>
            <p:cNvSpPr>
              <a:spLocks noChangeShapeType="1"/>
            </p:cNvSpPr>
            <p:nvPr/>
          </p:nvSpPr>
          <p:spPr bwMode="auto">
            <a:xfrm>
              <a:off x="2496" y="2328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1" name="Line 11"/>
            <p:cNvSpPr>
              <a:spLocks noChangeShapeType="1"/>
            </p:cNvSpPr>
            <p:nvPr/>
          </p:nvSpPr>
          <p:spPr bwMode="auto">
            <a:xfrm>
              <a:off x="2832" y="2336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2" name="Line 12"/>
            <p:cNvSpPr>
              <a:spLocks noChangeShapeType="1"/>
            </p:cNvSpPr>
            <p:nvPr/>
          </p:nvSpPr>
          <p:spPr bwMode="auto">
            <a:xfrm>
              <a:off x="3156" y="2334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3" name="Line 13"/>
            <p:cNvSpPr>
              <a:spLocks noChangeShapeType="1"/>
            </p:cNvSpPr>
            <p:nvPr/>
          </p:nvSpPr>
          <p:spPr bwMode="auto">
            <a:xfrm>
              <a:off x="3486" y="2328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4" name="Line 14"/>
            <p:cNvSpPr>
              <a:spLocks noChangeShapeType="1"/>
            </p:cNvSpPr>
            <p:nvPr/>
          </p:nvSpPr>
          <p:spPr bwMode="auto">
            <a:xfrm>
              <a:off x="3822" y="2336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5" name="Line 15"/>
            <p:cNvSpPr>
              <a:spLocks noChangeShapeType="1"/>
            </p:cNvSpPr>
            <p:nvPr/>
          </p:nvSpPr>
          <p:spPr bwMode="auto">
            <a:xfrm>
              <a:off x="4147" y="2334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2306" name="Group 16"/>
            <p:cNvGrpSpPr>
              <a:grpSpLocks/>
            </p:cNvGrpSpPr>
            <p:nvPr/>
          </p:nvGrpSpPr>
          <p:grpSpPr bwMode="auto">
            <a:xfrm>
              <a:off x="1200" y="2693"/>
              <a:ext cx="3296" cy="194"/>
              <a:chOff x="1200" y="2693"/>
              <a:chExt cx="3296" cy="194"/>
            </a:xfrm>
          </p:grpSpPr>
          <p:sp>
            <p:nvSpPr>
              <p:cNvPr id="12308" name="Rectangle 17"/>
              <p:cNvSpPr>
                <a:spLocks noChangeArrowheads="1"/>
              </p:cNvSpPr>
              <p:nvPr/>
            </p:nvSpPr>
            <p:spPr bwMode="auto">
              <a:xfrm>
                <a:off x="1200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A[0]</a:t>
                </a:r>
              </a:p>
            </p:txBody>
          </p:sp>
          <p:sp>
            <p:nvSpPr>
              <p:cNvPr id="12309" name="Rectangle 18"/>
              <p:cNvSpPr>
                <a:spLocks noChangeArrowheads="1"/>
              </p:cNvSpPr>
              <p:nvPr/>
            </p:nvSpPr>
            <p:spPr bwMode="auto">
              <a:xfrm>
                <a:off x="1506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A[1]</a:t>
                </a:r>
              </a:p>
            </p:txBody>
          </p:sp>
          <p:sp>
            <p:nvSpPr>
              <p:cNvPr id="12310" name="Rectangle 19"/>
              <p:cNvSpPr>
                <a:spLocks noChangeArrowheads="1"/>
              </p:cNvSpPr>
              <p:nvPr/>
            </p:nvSpPr>
            <p:spPr bwMode="auto">
              <a:xfrm>
                <a:off x="1842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A[2]</a:t>
                </a:r>
              </a:p>
            </p:txBody>
          </p:sp>
          <p:sp>
            <p:nvSpPr>
              <p:cNvPr id="12311" name="Rectangle 20"/>
              <p:cNvSpPr>
                <a:spLocks noChangeArrowheads="1"/>
              </p:cNvSpPr>
              <p:nvPr/>
            </p:nvSpPr>
            <p:spPr bwMode="auto">
              <a:xfrm>
                <a:off x="2172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A[3]</a:t>
                </a:r>
              </a:p>
            </p:txBody>
          </p:sp>
          <p:sp>
            <p:nvSpPr>
              <p:cNvPr id="12312" name="Rectangle 21"/>
              <p:cNvSpPr>
                <a:spLocks noChangeArrowheads="1"/>
              </p:cNvSpPr>
              <p:nvPr/>
            </p:nvSpPr>
            <p:spPr bwMode="auto">
              <a:xfrm>
                <a:off x="2514" y="2693"/>
                <a:ext cx="295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A[4]</a:t>
                </a:r>
              </a:p>
            </p:txBody>
          </p:sp>
          <p:sp>
            <p:nvSpPr>
              <p:cNvPr id="12313" name="Rectangle 22"/>
              <p:cNvSpPr>
                <a:spLocks noChangeArrowheads="1"/>
              </p:cNvSpPr>
              <p:nvPr/>
            </p:nvSpPr>
            <p:spPr bwMode="auto">
              <a:xfrm>
                <a:off x="2844" y="2693"/>
                <a:ext cx="295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A[5]</a:t>
                </a:r>
              </a:p>
            </p:txBody>
          </p:sp>
          <p:sp>
            <p:nvSpPr>
              <p:cNvPr id="12314" name="Rectangle 23"/>
              <p:cNvSpPr>
                <a:spLocks noChangeArrowheads="1"/>
              </p:cNvSpPr>
              <p:nvPr/>
            </p:nvSpPr>
            <p:spPr bwMode="auto">
              <a:xfrm>
                <a:off x="3168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A[6]</a:t>
                </a:r>
              </a:p>
            </p:txBody>
          </p:sp>
          <p:sp>
            <p:nvSpPr>
              <p:cNvPr id="12315" name="Rectangle 24"/>
              <p:cNvSpPr>
                <a:spLocks noChangeArrowheads="1"/>
              </p:cNvSpPr>
              <p:nvPr/>
            </p:nvSpPr>
            <p:spPr bwMode="auto">
              <a:xfrm>
                <a:off x="3493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A[7]</a:t>
                </a:r>
              </a:p>
            </p:txBody>
          </p:sp>
          <p:sp>
            <p:nvSpPr>
              <p:cNvPr id="12316" name="Rectangle 25"/>
              <p:cNvSpPr>
                <a:spLocks noChangeArrowheads="1"/>
              </p:cNvSpPr>
              <p:nvPr/>
            </p:nvSpPr>
            <p:spPr bwMode="auto">
              <a:xfrm>
                <a:off x="3822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A[8]</a:t>
                </a:r>
              </a:p>
            </p:txBody>
          </p:sp>
          <p:sp>
            <p:nvSpPr>
              <p:cNvPr id="12317" name="Rectangle 26"/>
              <p:cNvSpPr>
                <a:spLocks noChangeArrowheads="1"/>
              </p:cNvSpPr>
              <p:nvPr/>
            </p:nvSpPr>
            <p:spPr bwMode="auto">
              <a:xfrm>
                <a:off x="4135" y="2694"/>
                <a:ext cx="361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A[9]</a:t>
                </a:r>
              </a:p>
            </p:txBody>
          </p:sp>
        </p:grpSp>
        <p:sp>
          <p:nvSpPr>
            <p:cNvPr id="12307" name="Rectangle 27"/>
            <p:cNvSpPr>
              <a:spLocks noChangeArrowheads="1"/>
            </p:cNvSpPr>
            <p:nvPr/>
          </p:nvSpPr>
          <p:spPr bwMode="auto">
            <a:xfrm>
              <a:off x="4219" y="2375"/>
              <a:ext cx="186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Initialization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DCDB82-0431-4A05-9A43-8B8665C3BC60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33600"/>
            <a:ext cx="7848600" cy="3721596"/>
          </a:xfrm>
        </p:spPr>
        <p:txBody>
          <a:bodyPr/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Array can be initialized explicitly without dimensional value declaration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Example: </a:t>
            </a:r>
          </a:p>
          <a:p>
            <a:pPr marL="741363" lvl="1" indent="-28416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b="1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B[ ]={1, 2, -4, 8};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	 		Array B has 4 elements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41363" lvl="1" indent="-28416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b="1" dirty="0" smtClean="0">
                <a:latin typeface="Courier New" pitchFamily="49" charset="0"/>
                <a:cs typeface="Tahoma" pitchFamily="34" charset="0"/>
              </a:rPr>
              <a:t>int B[8]={1, 2, -4, 8};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i="1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331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962400"/>
            <a:ext cx="3810000" cy="762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1331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5486400"/>
            <a:ext cx="64008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Initialization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D5B737-E669-4D3E-B352-E0D9C32C9C81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1363" lvl="1" indent="-284163" defTabSz="457200"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Example: </a:t>
            </a: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</a:t>
            </a: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B[4] = { 1, 2, -4, 8, 9 }; 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//error</a:t>
            </a:r>
          </a:p>
          <a:p>
            <a:pPr marL="741363" lvl="1" indent="-284163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mtClean="0">
                <a:latin typeface="Tahoma" pitchFamily="34" charset="0"/>
                <a:cs typeface="Tahoma" pitchFamily="34" charset="0"/>
              </a:rPr>
              <a:t>error in result; smaller dimensional value</a:t>
            </a:r>
          </a:p>
          <a:p>
            <a:pPr marL="741363" lvl="1" indent="-284163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Example array initialization after definition:</a:t>
            </a:r>
          </a:p>
          <a:p>
            <a:pPr marL="741363" lvl="1" indent="-28416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cs typeface="Tahoma" pitchFamily="34" charset="0"/>
              </a:rPr>
              <a:t>int A[5];</a:t>
            </a:r>
          </a:p>
          <a:p>
            <a:pPr marL="741363" lvl="1" indent="-28416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cs typeface="Tahoma" pitchFamily="34" charset="0"/>
              </a:rPr>
              <a:t>(for i=0; i&lt;5;i++) A[i]=0;</a:t>
            </a:r>
          </a:p>
          <a:p>
            <a:pPr marL="741363" lvl="1" indent="-28416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mtClean="0">
              <a:latin typeface="Tahoma" pitchFamily="34" charset="0"/>
              <a:cs typeface="Tahoma" pitchFamily="34" charset="0"/>
            </a:endParaRPr>
          </a:p>
          <a:p>
            <a:pPr marL="741363" lvl="1" indent="-28416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cs typeface="Tahoma" pitchFamily="34" charset="0"/>
              </a:rPr>
              <a:t>int B[5];</a:t>
            </a:r>
          </a:p>
          <a:p>
            <a:pPr marL="741363" lvl="1" indent="-28416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cs typeface="Tahoma" pitchFamily="34" charset="0"/>
              </a:rPr>
              <a:t>B[5]={0,0,0,0,0</a:t>
            </a:r>
            <a:r>
              <a:rPr lang="en-US" smtClean="0">
                <a:latin typeface="Courier New" pitchFamily="49" charset="0"/>
                <a:cs typeface="Tahoma" pitchFamily="34" charset="0"/>
              </a:rPr>
              <a:t>};</a:t>
            </a:r>
          </a:p>
        </p:txBody>
      </p:sp>
      <p:sp>
        <p:nvSpPr>
          <p:cNvPr id="14342" name="AutoShape 4"/>
          <p:cNvSpPr>
            <a:spLocks/>
          </p:cNvSpPr>
          <p:nvPr/>
        </p:nvSpPr>
        <p:spPr bwMode="auto">
          <a:xfrm>
            <a:off x="4114800" y="4935066"/>
            <a:ext cx="457200" cy="857250"/>
          </a:xfrm>
          <a:prstGeom prst="rightBrace">
            <a:avLst>
              <a:gd name="adj1" fmla="val 13889"/>
              <a:gd name="adj2" fmla="val 48333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4648200" y="5143029"/>
            <a:ext cx="1752600" cy="4016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Error, why ?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Accessing Arrays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489132-2B1F-4931-B0E7-1A11E1FBD335}" type="slidenum">
              <a:rPr lang="en-US">
                <a:latin typeface="Tahoma" pitchFamily="34" charset="0"/>
                <a:cs typeface="Tahoma" pitchFamily="34" charset="0"/>
              </a:rPr>
              <a:pPr/>
              <a:t>13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Two analogous ways of accessing an element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=2;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		*(A+2) or A[2]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b="1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A  is equivalent with &amp;A[0] or a constant pointer to the first element of particular array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To show A[2] on the monitor screen:</a:t>
            </a:r>
          </a:p>
          <a:p>
            <a:pPr marL="741363" lvl="1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</a:t>
            </a:r>
            <a:r>
              <a:rPr lang="id-ID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printf(“%d”,A[2]) </a:t>
            </a:r>
            <a:r>
              <a:rPr lang="id-ID" sz="2400" b="1" dirty="0" smtClean="0">
                <a:latin typeface="Tahoma" pitchFamily="34" charset="0"/>
                <a:cs typeface="Tahoma" pitchFamily="34" charset="0"/>
              </a:rPr>
              <a:t>or</a:t>
            </a:r>
          </a:p>
          <a:p>
            <a:pPr marL="741363" lvl="1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dirty="0" smtClean="0">
                <a:latin typeface="Courier New" pitchFamily="49" charset="0"/>
                <a:cs typeface="Tahoma" pitchFamily="34" charset="0"/>
              </a:rPr>
              <a:t>	printf(“%d\n”,*(A+2));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i="1" dirty="0" smtClean="0">
              <a:latin typeface="Tahoma" pitchFamily="34" charset="0"/>
              <a:cs typeface="Tahoma" pitchFamily="34" charset="0"/>
            </a:endParaRPr>
          </a:p>
          <a:p>
            <a:pPr marL="741363" lvl="1" indent="-341313" defTabSz="457200"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Assigning Values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C89D5F-8DD4-4C0A-BE91-2D7802167A9A}" type="slidenum">
              <a:rPr lang="en-US">
                <a:latin typeface="Tahoma" pitchFamily="34" charset="0"/>
                <a:cs typeface="Tahoma" pitchFamily="34" charset="0"/>
              </a:rPr>
              <a:pPr/>
              <a:t>14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4191000"/>
          </a:xfrm>
        </p:spPr>
        <p:txBody>
          <a:bodyPr/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Assigning value to an element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Example : A[6] = 15;  A[3] = 27;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Statement A[2] = A[3] - A[6], resulting:</a:t>
            </a:r>
          </a:p>
        </p:txBody>
      </p:sp>
      <p:grpSp>
        <p:nvGrpSpPr>
          <p:cNvPr id="16390" name="Group 4"/>
          <p:cNvGrpSpPr>
            <a:grpSpLocks/>
          </p:cNvGrpSpPr>
          <p:nvPr/>
        </p:nvGrpSpPr>
        <p:grpSpPr bwMode="auto">
          <a:xfrm>
            <a:off x="1584325" y="3098799"/>
            <a:ext cx="5438776" cy="1168399"/>
            <a:chOff x="998" y="1803"/>
            <a:chExt cx="3426" cy="736"/>
          </a:xfrm>
        </p:grpSpPr>
        <p:grpSp>
          <p:nvGrpSpPr>
            <p:cNvPr id="16420" name="Group 5"/>
            <p:cNvGrpSpPr>
              <a:grpSpLocks/>
            </p:cNvGrpSpPr>
            <p:nvPr/>
          </p:nvGrpSpPr>
          <p:grpSpPr bwMode="auto">
            <a:xfrm>
              <a:off x="998" y="1803"/>
              <a:ext cx="3426" cy="736"/>
              <a:chOff x="998" y="1803"/>
              <a:chExt cx="3426" cy="736"/>
            </a:xfrm>
          </p:grpSpPr>
          <p:sp>
            <p:nvSpPr>
              <p:cNvPr id="16423" name="AutoShape 6"/>
              <p:cNvSpPr>
                <a:spLocks noChangeArrowheads="1"/>
              </p:cNvSpPr>
              <p:nvPr/>
            </p:nvSpPr>
            <p:spPr bwMode="auto">
              <a:xfrm>
                <a:off x="998" y="1803"/>
                <a:ext cx="3426" cy="73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56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57112" dir="2021404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6424" name="Rectangle 7"/>
              <p:cNvSpPr>
                <a:spLocks noChangeArrowheads="1"/>
              </p:cNvSpPr>
              <p:nvPr/>
            </p:nvSpPr>
            <p:spPr bwMode="auto">
              <a:xfrm>
                <a:off x="1068" y="1843"/>
                <a:ext cx="3280" cy="264"/>
              </a:xfrm>
              <a:prstGeom prst="rect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6425" name="Line 8"/>
              <p:cNvSpPr>
                <a:spLocks noChangeShapeType="1"/>
              </p:cNvSpPr>
              <p:nvPr/>
            </p:nvSpPr>
            <p:spPr bwMode="auto">
              <a:xfrm>
                <a:off x="1394" y="1843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26" name="Line 9"/>
              <p:cNvSpPr>
                <a:spLocks noChangeShapeType="1"/>
              </p:cNvSpPr>
              <p:nvPr/>
            </p:nvSpPr>
            <p:spPr bwMode="auto">
              <a:xfrm>
                <a:off x="1730" y="1851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27" name="Line 10"/>
              <p:cNvSpPr>
                <a:spLocks noChangeShapeType="1"/>
              </p:cNvSpPr>
              <p:nvPr/>
            </p:nvSpPr>
            <p:spPr bwMode="auto">
              <a:xfrm>
                <a:off x="2048" y="1849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28" name="Line 11"/>
              <p:cNvSpPr>
                <a:spLocks noChangeShapeType="1"/>
              </p:cNvSpPr>
              <p:nvPr/>
            </p:nvSpPr>
            <p:spPr bwMode="auto">
              <a:xfrm>
                <a:off x="2390" y="1843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29" name="Line 12"/>
              <p:cNvSpPr>
                <a:spLocks noChangeShapeType="1"/>
              </p:cNvSpPr>
              <p:nvPr/>
            </p:nvSpPr>
            <p:spPr bwMode="auto">
              <a:xfrm>
                <a:off x="2726" y="1851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30" name="Line 13"/>
              <p:cNvSpPr>
                <a:spLocks noChangeShapeType="1"/>
              </p:cNvSpPr>
              <p:nvPr/>
            </p:nvSpPr>
            <p:spPr bwMode="auto">
              <a:xfrm>
                <a:off x="3050" y="1849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31" name="Line 14"/>
              <p:cNvSpPr>
                <a:spLocks noChangeShapeType="1"/>
              </p:cNvSpPr>
              <p:nvPr/>
            </p:nvSpPr>
            <p:spPr bwMode="auto">
              <a:xfrm>
                <a:off x="3380" y="1843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32" name="Line 15"/>
              <p:cNvSpPr>
                <a:spLocks noChangeShapeType="1"/>
              </p:cNvSpPr>
              <p:nvPr/>
            </p:nvSpPr>
            <p:spPr bwMode="auto">
              <a:xfrm>
                <a:off x="3716" y="1851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33" name="Line 16"/>
              <p:cNvSpPr>
                <a:spLocks noChangeShapeType="1"/>
              </p:cNvSpPr>
              <p:nvPr/>
            </p:nvSpPr>
            <p:spPr bwMode="auto">
              <a:xfrm>
                <a:off x="4040" y="1849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grpSp>
            <p:nvGrpSpPr>
              <p:cNvPr id="16434" name="Group 17"/>
              <p:cNvGrpSpPr>
                <a:grpSpLocks/>
              </p:cNvGrpSpPr>
              <p:nvPr/>
            </p:nvGrpSpPr>
            <p:grpSpPr bwMode="auto">
              <a:xfrm>
                <a:off x="1094" y="2208"/>
                <a:ext cx="3294" cy="193"/>
                <a:chOff x="1094" y="2208"/>
                <a:chExt cx="3294" cy="193"/>
              </a:xfrm>
            </p:grpSpPr>
            <p:sp>
              <p:nvSpPr>
                <p:cNvPr id="16436" name="Rectangle 18"/>
                <p:cNvSpPr>
                  <a:spLocks noChangeArrowheads="1"/>
                </p:cNvSpPr>
                <p:nvPr/>
              </p:nvSpPr>
              <p:spPr bwMode="auto">
                <a:xfrm>
                  <a:off x="1094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A[0]</a:t>
                  </a:r>
                </a:p>
              </p:txBody>
            </p:sp>
            <p:sp>
              <p:nvSpPr>
                <p:cNvPr id="16437" name="Rectangle 19"/>
                <p:cNvSpPr>
                  <a:spLocks noChangeArrowheads="1"/>
                </p:cNvSpPr>
                <p:nvPr/>
              </p:nvSpPr>
              <p:spPr bwMode="auto">
                <a:xfrm>
                  <a:off x="1400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A[1]</a:t>
                  </a:r>
                </a:p>
              </p:txBody>
            </p:sp>
            <p:sp>
              <p:nvSpPr>
                <p:cNvPr id="16438" name="Rectangle 20"/>
                <p:cNvSpPr>
                  <a:spLocks noChangeArrowheads="1"/>
                </p:cNvSpPr>
                <p:nvPr/>
              </p:nvSpPr>
              <p:spPr bwMode="auto">
                <a:xfrm>
                  <a:off x="1736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A[2]</a:t>
                  </a:r>
                </a:p>
              </p:txBody>
            </p:sp>
            <p:sp>
              <p:nvSpPr>
                <p:cNvPr id="16439" name="Rectangle 21"/>
                <p:cNvSpPr>
                  <a:spLocks noChangeArrowheads="1"/>
                </p:cNvSpPr>
                <p:nvPr/>
              </p:nvSpPr>
              <p:spPr bwMode="auto">
                <a:xfrm>
                  <a:off x="2065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A[3]</a:t>
                  </a:r>
                </a:p>
              </p:txBody>
            </p:sp>
            <p:sp>
              <p:nvSpPr>
                <p:cNvPr id="16440" name="Rectangle 22"/>
                <p:cNvSpPr>
                  <a:spLocks noChangeArrowheads="1"/>
                </p:cNvSpPr>
                <p:nvPr/>
              </p:nvSpPr>
              <p:spPr bwMode="auto">
                <a:xfrm>
                  <a:off x="2408" y="2208"/>
                  <a:ext cx="295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A[4]</a:t>
                  </a:r>
                </a:p>
              </p:txBody>
            </p:sp>
            <p:sp>
              <p:nvSpPr>
                <p:cNvPr id="16441" name="Rectangle 23"/>
                <p:cNvSpPr>
                  <a:spLocks noChangeArrowheads="1"/>
                </p:cNvSpPr>
                <p:nvPr/>
              </p:nvSpPr>
              <p:spPr bwMode="auto">
                <a:xfrm>
                  <a:off x="2738" y="2208"/>
                  <a:ext cx="295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A[5]</a:t>
                  </a:r>
                </a:p>
              </p:txBody>
            </p:sp>
            <p:sp>
              <p:nvSpPr>
                <p:cNvPr id="16442" name="Rectangle 24"/>
                <p:cNvSpPr>
                  <a:spLocks noChangeArrowheads="1"/>
                </p:cNvSpPr>
                <p:nvPr/>
              </p:nvSpPr>
              <p:spPr bwMode="auto">
                <a:xfrm>
                  <a:off x="3062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A[6]</a:t>
                  </a:r>
                </a:p>
              </p:txBody>
            </p:sp>
            <p:sp>
              <p:nvSpPr>
                <p:cNvPr id="16443" name="Rectangle 25"/>
                <p:cNvSpPr>
                  <a:spLocks noChangeArrowheads="1"/>
                </p:cNvSpPr>
                <p:nvPr/>
              </p:nvSpPr>
              <p:spPr bwMode="auto">
                <a:xfrm>
                  <a:off x="3386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 dirty="0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A[7]</a:t>
                  </a:r>
                </a:p>
              </p:txBody>
            </p:sp>
            <p:sp>
              <p:nvSpPr>
                <p:cNvPr id="164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716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A[8]</a:t>
                  </a:r>
                </a:p>
              </p:txBody>
            </p:sp>
            <p:sp>
              <p:nvSpPr>
                <p:cNvPr id="16445" name="Rectangle 27"/>
                <p:cNvSpPr>
                  <a:spLocks noChangeArrowheads="1"/>
                </p:cNvSpPr>
                <p:nvPr/>
              </p:nvSpPr>
              <p:spPr bwMode="auto">
                <a:xfrm>
                  <a:off x="4028" y="2209"/>
                  <a:ext cx="360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A[9]</a:t>
                  </a:r>
                </a:p>
              </p:txBody>
            </p:sp>
          </p:grpSp>
          <p:sp>
            <p:nvSpPr>
              <p:cNvPr id="16435" name="Rectangle 28"/>
              <p:cNvSpPr>
                <a:spLocks noChangeArrowheads="1"/>
              </p:cNvSpPr>
              <p:nvPr/>
            </p:nvSpPr>
            <p:spPr bwMode="auto">
              <a:xfrm>
                <a:off x="4112" y="1891"/>
                <a:ext cx="186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16421" name="Rectangle 29"/>
            <p:cNvSpPr>
              <a:spLocks noChangeArrowheads="1"/>
            </p:cNvSpPr>
            <p:nvPr/>
          </p:nvSpPr>
          <p:spPr bwMode="auto">
            <a:xfrm>
              <a:off x="2096" y="1887"/>
              <a:ext cx="270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700" b="1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27</a:t>
              </a:r>
            </a:p>
          </p:txBody>
        </p:sp>
        <p:sp>
          <p:nvSpPr>
            <p:cNvPr id="16422" name="Rectangle 30"/>
            <p:cNvSpPr>
              <a:spLocks noChangeArrowheads="1"/>
            </p:cNvSpPr>
            <p:nvPr/>
          </p:nvSpPr>
          <p:spPr bwMode="auto">
            <a:xfrm>
              <a:off x="3074" y="1887"/>
              <a:ext cx="270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700" b="1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15</a:t>
              </a:r>
            </a:p>
          </p:txBody>
        </p:sp>
      </p:grpSp>
      <p:grpSp>
        <p:nvGrpSpPr>
          <p:cNvPr id="16391" name="Group 31"/>
          <p:cNvGrpSpPr>
            <a:grpSpLocks/>
          </p:cNvGrpSpPr>
          <p:nvPr/>
        </p:nvGrpSpPr>
        <p:grpSpPr bwMode="auto">
          <a:xfrm>
            <a:off x="1600200" y="5079999"/>
            <a:ext cx="5440363" cy="1168401"/>
            <a:chOff x="1056" y="3040"/>
            <a:chExt cx="3427" cy="736"/>
          </a:xfrm>
        </p:grpSpPr>
        <p:grpSp>
          <p:nvGrpSpPr>
            <p:cNvPr id="16392" name="Group 32"/>
            <p:cNvGrpSpPr>
              <a:grpSpLocks/>
            </p:cNvGrpSpPr>
            <p:nvPr/>
          </p:nvGrpSpPr>
          <p:grpSpPr bwMode="auto">
            <a:xfrm>
              <a:off x="1056" y="3040"/>
              <a:ext cx="3427" cy="736"/>
              <a:chOff x="1056" y="3040"/>
              <a:chExt cx="3427" cy="736"/>
            </a:xfrm>
          </p:grpSpPr>
          <p:grpSp>
            <p:nvGrpSpPr>
              <p:cNvPr id="16394" name="Group 33"/>
              <p:cNvGrpSpPr>
                <a:grpSpLocks/>
              </p:cNvGrpSpPr>
              <p:nvPr/>
            </p:nvGrpSpPr>
            <p:grpSpPr bwMode="auto">
              <a:xfrm>
                <a:off x="1056" y="3040"/>
                <a:ext cx="3427" cy="736"/>
                <a:chOff x="1056" y="3040"/>
                <a:chExt cx="3427" cy="736"/>
              </a:xfrm>
            </p:grpSpPr>
            <p:sp>
              <p:nvSpPr>
                <p:cNvPr id="16397" name="AutoShape 34"/>
                <p:cNvSpPr>
                  <a:spLocks noChangeArrowheads="1"/>
                </p:cNvSpPr>
                <p:nvPr/>
              </p:nvSpPr>
              <p:spPr bwMode="auto">
                <a:xfrm>
                  <a:off x="1056" y="3040"/>
                  <a:ext cx="3427" cy="73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57112" dir="2021404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16398" name="Rectangle 35"/>
                <p:cNvSpPr>
                  <a:spLocks noChangeArrowheads="1"/>
                </p:cNvSpPr>
                <p:nvPr/>
              </p:nvSpPr>
              <p:spPr bwMode="auto">
                <a:xfrm>
                  <a:off x="1126" y="3144"/>
                  <a:ext cx="3281" cy="264"/>
                </a:xfrm>
                <a:prstGeom prst="rect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16399" name="Line 36"/>
                <p:cNvSpPr>
                  <a:spLocks noChangeShapeType="1"/>
                </p:cNvSpPr>
                <p:nvPr/>
              </p:nvSpPr>
              <p:spPr bwMode="auto">
                <a:xfrm>
                  <a:off x="1452" y="3144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400" name="Line 37"/>
                <p:cNvSpPr>
                  <a:spLocks noChangeShapeType="1"/>
                </p:cNvSpPr>
                <p:nvPr/>
              </p:nvSpPr>
              <p:spPr bwMode="auto">
                <a:xfrm>
                  <a:off x="1788" y="3152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401" name="Line 38"/>
                <p:cNvSpPr>
                  <a:spLocks noChangeShapeType="1"/>
                </p:cNvSpPr>
                <p:nvPr/>
              </p:nvSpPr>
              <p:spPr bwMode="auto">
                <a:xfrm>
                  <a:off x="2106" y="3150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402" name="Line 39"/>
                <p:cNvSpPr>
                  <a:spLocks noChangeShapeType="1"/>
                </p:cNvSpPr>
                <p:nvPr/>
              </p:nvSpPr>
              <p:spPr bwMode="auto">
                <a:xfrm>
                  <a:off x="2448" y="3144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403" name="Line 40"/>
                <p:cNvSpPr>
                  <a:spLocks noChangeShapeType="1"/>
                </p:cNvSpPr>
                <p:nvPr/>
              </p:nvSpPr>
              <p:spPr bwMode="auto">
                <a:xfrm>
                  <a:off x="2784" y="3152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404" name="Line 41"/>
                <p:cNvSpPr>
                  <a:spLocks noChangeShapeType="1"/>
                </p:cNvSpPr>
                <p:nvPr/>
              </p:nvSpPr>
              <p:spPr bwMode="auto">
                <a:xfrm>
                  <a:off x="3109" y="3150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405" name="Line 42"/>
                <p:cNvSpPr>
                  <a:spLocks noChangeShapeType="1"/>
                </p:cNvSpPr>
                <p:nvPr/>
              </p:nvSpPr>
              <p:spPr bwMode="auto">
                <a:xfrm>
                  <a:off x="3439" y="3144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406" name="Line 43"/>
                <p:cNvSpPr>
                  <a:spLocks noChangeShapeType="1"/>
                </p:cNvSpPr>
                <p:nvPr/>
              </p:nvSpPr>
              <p:spPr bwMode="auto">
                <a:xfrm>
                  <a:off x="3775" y="3152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407" name="Line 44"/>
                <p:cNvSpPr>
                  <a:spLocks noChangeShapeType="1"/>
                </p:cNvSpPr>
                <p:nvPr/>
              </p:nvSpPr>
              <p:spPr bwMode="auto">
                <a:xfrm>
                  <a:off x="4099" y="3150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grpSp>
              <p:nvGrpSpPr>
                <p:cNvPr id="16408" name="Group 49"/>
                <p:cNvGrpSpPr>
                  <a:grpSpLocks/>
                </p:cNvGrpSpPr>
                <p:nvPr/>
              </p:nvGrpSpPr>
              <p:grpSpPr bwMode="auto">
                <a:xfrm>
                  <a:off x="1152" y="3509"/>
                  <a:ext cx="3296" cy="193"/>
                  <a:chOff x="1152" y="3509"/>
                  <a:chExt cx="3296" cy="193"/>
                </a:xfrm>
              </p:grpSpPr>
              <p:sp>
                <p:nvSpPr>
                  <p:cNvPr id="16410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A[0]</a:t>
                    </a:r>
                  </a:p>
                </p:txBody>
              </p:sp>
              <p:sp>
                <p:nvSpPr>
                  <p:cNvPr id="16411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1458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A[1]</a:t>
                    </a:r>
                  </a:p>
                </p:txBody>
              </p:sp>
              <p:sp>
                <p:nvSpPr>
                  <p:cNvPr id="16412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794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A[2]</a:t>
                    </a:r>
                  </a:p>
                </p:txBody>
              </p:sp>
              <p:sp>
                <p:nvSpPr>
                  <p:cNvPr id="16413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2124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A[3]</a:t>
                    </a:r>
                  </a:p>
                </p:txBody>
              </p:sp>
              <p:sp>
                <p:nvSpPr>
                  <p:cNvPr id="16414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2466" y="3509"/>
                    <a:ext cx="295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 dirty="0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A[4]</a:t>
                    </a:r>
                  </a:p>
                </p:txBody>
              </p:sp>
              <p:sp>
                <p:nvSpPr>
                  <p:cNvPr id="16415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2796" y="3509"/>
                    <a:ext cx="295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A[5]</a:t>
                    </a:r>
                  </a:p>
                </p:txBody>
              </p:sp>
              <p:sp>
                <p:nvSpPr>
                  <p:cNvPr id="16416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3121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 dirty="0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A[6]</a:t>
                    </a:r>
                  </a:p>
                </p:txBody>
              </p:sp>
              <p:sp>
                <p:nvSpPr>
                  <p:cNvPr id="16417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445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A[7]</a:t>
                    </a:r>
                  </a:p>
                </p:txBody>
              </p:sp>
              <p:sp>
                <p:nvSpPr>
                  <p:cNvPr id="1641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775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A[8]</a:t>
                    </a:r>
                  </a:p>
                </p:txBody>
              </p:sp>
              <p:sp>
                <p:nvSpPr>
                  <p:cNvPr id="16419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087" y="3510"/>
                    <a:ext cx="361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A[9]</a:t>
                    </a:r>
                  </a:p>
                </p:txBody>
              </p:sp>
            </p:grpSp>
            <p:sp>
              <p:nvSpPr>
                <p:cNvPr id="16409" name="Rectangle 56"/>
                <p:cNvSpPr>
                  <a:spLocks noChangeArrowheads="1"/>
                </p:cNvSpPr>
                <p:nvPr/>
              </p:nvSpPr>
              <p:spPr bwMode="auto">
                <a:xfrm>
                  <a:off x="4171" y="3192"/>
                  <a:ext cx="186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sp>
            <p:nvSpPr>
              <p:cNvPr id="16395" name="Rectangle 57"/>
              <p:cNvSpPr>
                <a:spLocks noChangeArrowheads="1"/>
              </p:cNvSpPr>
              <p:nvPr/>
            </p:nvSpPr>
            <p:spPr bwMode="auto">
              <a:xfrm>
                <a:off x="2154" y="3188"/>
                <a:ext cx="270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27</a:t>
                </a:r>
              </a:p>
            </p:txBody>
          </p:sp>
          <p:sp>
            <p:nvSpPr>
              <p:cNvPr id="16396" name="Rectangle 58"/>
              <p:cNvSpPr>
                <a:spLocks noChangeArrowheads="1"/>
              </p:cNvSpPr>
              <p:nvPr/>
            </p:nvSpPr>
            <p:spPr bwMode="auto">
              <a:xfrm>
                <a:off x="3132" y="3188"/>
                <a:ext cx="270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15</a:t>
                </a:r>
              </a:p>
            </p:txBody>
          </p:sp>
        </p:grpSp>
        <p:sp>
          <p:nvSpPr>
            <p:cNvPr id="16393" name="Rectangle 59"/>
            <p:cNvSpPr>
              <a:spLocks noChangeArrowheads="1"/>
            </p:cNvSpPr>
            <p:nvPr/>
          </p:nvSpPr>
          <p:spPr bwMode="auto">
            <a:xfrm>
              <a:off x="1824" y="3194"/>
              <a:ext cx="264" cy="16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700" b="1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12</a:t>
              </a:r>
            </a:p>
          </p:txBody>
        </p:sp>
      </p:grpSp>
      <p:sp>
        <p:nvSpPr>
          <p:cNvPr id="6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Pointer Constant &amp; Pointer Variable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9FA1CF-BACA-4451-AA72-44FC1D8B1737}" type="slidenum">
              <a:rPr lang="en-US">
                <a:latin typeface="Tahoma" pitchFamily="34" charset="0"/>
                <a:cs typeface="Tahoma" pitchFamily="34" charset="0"/>
              </a:rPr>
              <a:pPr/>
              <a:t>15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Pointer variable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is a pointer that can be assigned with new value at run-time.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Pointer constant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is a pointer that can not be assigned with new value at run-time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Array is Pointer Constant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to its first element of the array. Array can be filled with pointer variable.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Example:</a:t>
            </a:r>
            <a:endParaRPr lang="id-ID" sz="2000" b="1" dirty="0" smtClean="0">
              <a:latin typeface="Tahoma" pitchFamily="34" charset="0"/>
              <a:cs typeface="Tahoma" pitchFamily="34" charset="0"/>
            </a:endParaRP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x=10, y=20;</a:t>
            </a: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*ptr;	</a:t>
            </a:r>
            <a:r>
              <a:rPr lang="id-ID" dirty="0" smtClean="0">
                <a:latin typeface="Tahoma" pitchFamily="34" charset="0"/>
                <a:cs typeface="Tahoma" pitchFamily="34" charset="0"/>
              </a:rPr>
              <a:t>//ptr is pointer variable</a:t>
            </a: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cs typeface="Tahoma" pitchFamily="34" charset="0"/>
              </a:rPr>
              <a:t>ptr = &amp;x;</a:t>
            </a: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cs typeface="Tahoma" pitchFamily="34" charset="0"/>
              </a:rPr>
              <a:t>ptr = &amp;y;</a:t>
            </a: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Pointer Constant &amp; Pointer Variable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C1EA2B-0E84-4F3E-975D-0A8508D1CBC6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x=10, y=20;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B[4];	// B is an Array </a:t>
            </a:r>
            <a:r>
              <a:rPr lang="en-US" dirty="0" smtClean="0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pointer constant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*ptr;	// ptr is a pointer variable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ptr = &amp;x;	// ok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ptr = B;	// ok 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ptr++;		// ok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B = ptr;	// error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B++;		// error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B = &amp;y;		// error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12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ptr = B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; analogous with 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ptr = &amp;B[0];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B is a pointer constant pointing to the first element of an array.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Pointer Constant &amp; Pointer Variable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4E1C9B-AA36-4605-9F25-782053F50578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Pointer constant can only be initialized at definition time</a:t>
            </a:r>
          </a:p>
          <a:p>
            <a:pPr marL="341313" indent="-341313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Arr1[10];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Arr1[10] = {1, 2, 3, 4, 5};	// error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Arr1 = {1, 2, 3, 4, 5};	// error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Arr1[10] = 12;			// error max 9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Arr1[0] = 23;			// ok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Arr2[10] = {1, 2, 3, 4, 5}; //ok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Accessing Arrays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89DA6F-58F7-421B-9FDD-786AF7221587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6550" indent="-336550" defTabSz="457200">
              <a:buClr>
                <a:srgbClr val="000000"/>
              </a:buClr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Accessing array using a pointer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	</a:t>
            </a:r>
            <a:r>
              <a:rPr lang="id-ID" sz="2000" smtClean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int arr[10];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id-ID" sz="2000" smtClean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	int *ptr_arr;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id-ID" sz="2000" smtClean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	ptr_arr = arr; //or ptr_arr = &amp;arr[0];</a:t>
            </a:r>
          </a:p>
          <a:p>
            <a:pPr marL="336550" indent="-336550" defTabSz="45720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endParaRPr lang="en-US" sz="2000" b="1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336550" indent="-336550" defTabSz="457200">
              <a:buClr>
                <a:srgbClr val="000000"/>
              </a:buClr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To access certain element can be done using: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en-GB" sz="2000" b="1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		</a:t>
            </a:r>
            <a:r>
              <a:rPr lang="id-ID" sz="200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ptr_arr[i];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id-ID" sz="200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		arr[i];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id-ID" sz="200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		*(ptr_arr + i);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id-ID" sz="200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		*(arr + i);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id-ID" sz="200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		ptr_arr = ptr_arr + i; *ptr_arr;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Array: Program Examples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9D375B-C52B-4E78-9747-8478666AF17A}" type="slidenum">
              <a:rPr lang="en-US">
                <a:latin typeface="Tahoma" pitchFamily="34" charset="0"/>
                <a:cs typeface="Tahoma" pitchFamily="34" charset="0"/>
              </a:rPr>
              <a:pPr/>
              <a:t>19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Example: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838200" y="2590800"/>
            <a:ext cx="8229600" cy="2557463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#include 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main()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int i;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int list_int[10];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for (i=0; i&lt;10; i++){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  list_int[i] = i + 1;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  printf( "list_int[%d] init with %d.\n", i, list_int[i]);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  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B2376C-8E73-478D-AB5B-93F0B7A31921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pPr marL="341313" indent="-341313" defTabSz="45720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Explain the concept of array data and pointer</a:t>
            </a:r>
          </a:p>
          <a:p>
            <a:pPr marL="341313" indent="-341313" defTabSz="457200"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	(LO2 &amp; LO3)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One Dimensional Array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2E173F-DB0E-4DC8-B7AC-308F9EC7A0F5}" type="slidenum">
              <a:rPr lang="en-US">
                <a:latin typeface="Tahoma" pitchFamily="34" charset="0"/>
                <a:cs typeface="Tahoma" pitchFamily="34" charset="0"/>
              </a:rPr>
              <a:pPr/>
              <a:t>20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latin typeface="Tahoma" pitchFamily="34" charset="0"/>
                <a:cs typeface="Tahoma" pitchFamily="34" charset="0"/>
              </a:rPr>
              <a:t>C compiler does not limit number of dimensional which can be created. Our PC memory does.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 Array 1D: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	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1066800" y="3200400"/>
            <a:ext cx="7543800" cy="3295650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#include&lt;stdio.h&gt;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SIZE = 5;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main() 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i, j;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n[SIZE] = {15, 9, 1, 7, 5};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for( i=0 ; i&lt;= SIZE ; i++) {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printf("%5d ", n[i]);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for ( j=1; j&lt;=n[i] ; j++) printf("%c","*");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printf("\n");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Two Dimensional Array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97A86D-FB60-40A8-8C60-545F4C157ADC}" type="slidenum">
              <a:rPr lang="en-US">
                <a:latin typeface="Tahoma" pitchFamily="34" charset="0"/>
                <a:cs typeface="Tahoma" pitchFamily="34" charset="0"/>
              </a:rPr>
              <a:pPr/>
              <a:t>21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Syntax 2D Array: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b="1" i="1" smtClean="0">
                <a:latin typeface="Tahoma" pitchFamily="34" charset="0"/>
                <a:cs typeface="Tahoma" pitchFamily="34" charset="0"/>
              </a:rPr>
              <a:t>		type 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name_array[row][col]</a:t>
            </a:r>
            <a:r>
              <a:rPr lang="id-ID" sz="2000" b="1" i="1" smtClean="0">
                <a:latin typeface="Tahoma" pitchFamily="34" charset="0"/>
                <a:cs typeface="Tahoma" pitchFamily="34" charset="0"/>
              </a:rPr>
              <a:t>;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	int a[3][4];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3558" name="Group 4"/>
          <p:cNvGrpSpPr>
            <a:grpSpLocks/>
          </p:cNvGrpSpPr>
          <p:nvPr/>
        </p:nvGrpSpPr>
        <p:grpSpPr bwMode="auto">
          <a:xfrm>
            <a:off x="1371600" y="4013200"/>
            <a:ext cx="6503988" cy="2387600"/>
            <a:chOff x="816" y="2256"/>
            <a:chExt cx="4097" cy="1504"/>
          </a:xfrm>
        </p:grpSpPr>
        <p:grpSp>
          <p:nvGrpSpPr>
            <p:cNvPr id="23559" name="Group 5"/>
            <p:cNvGrpSpPr>
              <a:grpSpLocks/>
            </p:cNvGrpSpPr>
            <p:nvPr/>
          </p:nvGrpSpPr>
          <p:grpSpPr bwMode="auto">
            <a:xfrm>
              <a:off x="816" y="2256"/>
              <a:ext cx="3848" cy="864"/>
              <a:chOff x="816" y="2256"/>
              <a:chExt cx="3848" cy="864"/>
            </a:xfrm>
          </p:grpSpPr>
          <p:sp>
            <p:nvSpPr>
              <p:cNvPr id="23567" name="Rectangle 6"/>
              <p:cNvSpPr>
                <a:spLocks noChangeArrowheads="1"/>
              </p:cNvSpPr>
              <p:nvPr/>
            </p:nvSpPr>
            <p:spPr bwMode="auto">
              <a:xfrm>
                <a:off x="816" y="2508"/>
                <a:ext cx="448" cy="1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Row 0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sp>
            <p:nvSpPr>
              <p:cNvPr id="23568" name="Rectangle 7"/>
              <p:cNvSpPr>
                <a:spLocks noChangeArrowheads="1"/>
              </p:cNvSpPr>
              <p:nvPr/>
            </p:nvSpPr>
            <p:spPr bwMode="auto">
              <a:xfrm>
                <a:off x="816" y="2677"/>
                <a:ext cx="448" cy="1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Row 1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sp>
            <p:nvSpPr>
              <p:cNvPr id="23569" name="Rectangle 8"/>
              <p:cNvSpPr>
                <a:spLocks noChangeArrowheads="1"/>
              </p:cNvSpPr>
              <p:nvPr/>
            </p:nvSpPr>
            <p:spPr bwMode="auto">
              <a:xfrm>
                <a:off x="816" y="2846"/>
                <a:ext cx="448" cy="11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Row 2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sp>
            <p:nvSpPr>
              <p:cNvPr id="23570" name="Rectangle 9"/>
              <p:cNvSpPr>
                <a:spLocks noChangeArrowheads="1"/>
              </p:cNvSpPr>
              <p:nvPr/>
            </p:nvSpPr>
            <p:spPr bwMode="auto">
              <a:xfrm>
                <a:off x="1437" y="2256"/>
                <a:ext cx="695" cy="1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Column 0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sp>
            <p:nvSpPr>
              <p:cNvPr id="23571" name="Rectangle 10"/>
              <p:cNvSpPr>
                <a:spLocks noChangeArrowheads="1"/>
              </p:cNvSpPr>
              <p:nvPr/>
            </p:nvSpPr>
            <p:spPr bwMode="auto">
              <a:xfrm>
                <a:off x="2262" y="2256"/>
                <a:ext cx="696" cy="1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Column 1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sp>
            <p:nvSpPr>
              <p:cNvPr id="23572" name="Rectangle 11"/>
              <p:cNvSpPr>
                <a:spLocks noChangeArrowheads="1"/>
              </p:cNvSpPr>
              <p:nvPr/>
            </p:nvSpPr>
            <p:spPr bwMode="auto">
              <a:xfrm>
                <a:off x="3088" y="2256"/>
                <a:ext cx="695" cy="1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Column 2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sp>
            <p:nvSpPr>
              <p:cNvPr id="23573" name="Rectangle 12"/>
              <p:cNvSpPr>
                <a:spLocks noChangeArrowheads="1"/>
              </p:cNvSpPr>
              <p:nvPr/>
            </p:nvSpPr>
            <p:spPr bwMode="auto">
              <a:xfrm>
                <a:off x="3913" y="2256"/>
                <a:ext cx="696" cy="1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Column 3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grpSp>
            <p:nvGrpSpPr>
              <p:cNvPr id="23574" name="Group 13"/>
              <p:cNvGrpSpPr>
                <a:grpSpLocks/>
              </p:cNvGrpSpPr>
              <p:nvPr/>
            </p:nvGrpSpPr>
            <p:grpSpPr bwMode="auto">
              <a:xfrm>
                <a:off x="1362" y="2448"/>
                <a:ext cx="826" cy="217"/>
                <a:chOff x="1362" y="2448"/>
                <a:chExt cx="826" cy="217"/>
              </a:xfrm>
            </p:grpSpPr>
            <p:sp>
              <p:nvSpPr>
                <p:cNvPr id="23608" name="Freeform 14"/>
                <p:cNvSpPr>
                  <a:spLocks noChangeArrowheads="1"/>
                </p:cNvSpPr>
                <p:nvPr/>
              </p:nvSpPr>
              <p:spPr bwMode="auto">
                <a:xfrm>
                  <a:off x="1362" y="2448"/>
                  <a:ext cx="826" cy="217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609" name="Rectangle 15"/>
                <p:cNvSpPr>
                  <a:spLocks noChangeArrowheads="1"/>
                </p:cNvSpPr>
                <p:nvPr/>
              </p:nvSpPr>
              <p:spPr bwMode="auto">
                <a:xfrm>
                  <a:off x="1396" y="2479"/>
                  <a:ext cx="758" cy="16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75" name="Group 16"/>
              <p:cNvGrpSpPr>
                <a:grpSpLocks/>
              </p:cNvGrpSpPr>
              <p:nvPr/>
            </p:nvGrpSpPr>
            <p:grpSpPr bwMode="auto">
              <a:xfrm>
                <a:off x="1362" y="2665"/>
                <a:ext cx="826" cy="215"/>
                <a:chOff x="1362" y="2665"/>
                <a:chExt cx="826" cy="215"/>
              </a:xfrm>
            </p:grpSpPr>
            <p:sp>
              <p:nvSpPr>
                <p:cNvPr id="23606" name="Freeform 17"/>
                <p:cNvSpPr>
                  <a:spLocks noChangeArrowheads="1"/>
                </p:cNvSpPr>
                <p:nvPr/>
              </p:nvSpPr>
              <p:spPr bwMode="auto">
                <a:xfrm>
                  <a:off x="1362" y="2665"/>
                  <a:ext cx="826" cy="215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607" name="Rectangle 18"/>
                <p:cNvSpPr>
                  <a:spLocks noChangeArrowheads="1"/>
                </p:cNvSpPr>
                <p:nvPr/>
              </p:nvSpPr>
              <p:spPr bwMode="auto">
                <a:xfrm>
                  <a:off x="1396" y="2696"/>
                  <a:ext cx="758" cy="1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76" name="Group 25"/>
              <p:cNvGrpSpPr>
                <a:grpSpLocks/>
              </p:cNvGrpSpPr>
              <p:nvPr/>
            </p:nvGrpSpPr>
            <p:grpSpPr bwMode="auto">
              <a:xfrm>
                <a:off x="1362" y="2880"/>
                <a:ext cx="826" cy="240"/>
                <a:chOff x="1362" y="2880"/>
                <a:chExt cx="826" cy="240"/>
              </a:xfrm>
            </p:grpSpPr>
            <p:sp>
              <p:nvSpPr>
                <p:cNvPr id="23604" name="Freeform 20"/>
                <p:cNvSpPr>
                  <a:spLocks noChangeArrowheads="1"/>
                </p:cNvSpPr>
                <p:nvPr/>
              </p:nvSpPr>
              <p:spPr bwMode="auto">
                <a:xfrm>
                  <a:off x="1362" y="2880"/>
                  <a:ext cx="826" cy="240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605" name="Rectangle 21"/>
                <p:cNvSpPr>
                  <a:spLocks noChangeArrowheads="1"/>
                </p:cNvSpPr>
                <p:nvPr/>
              </p:nvSpPr>
              <p:spPr bwMode="auto">
                <a:xfrm>
                  <a:off x="1396" y="2914"/>
                  <a:ext cx="758" cy="18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77" name="Group 22"/>
              <p:cNvGrpSpPr>
                <a:grpSpLocks/>
              </p:cNvGrpSpPr>
              <p:nvPr/>
            </p:nvGrpSpPr>
            <p:grpSpPr bwMode="auto">
              <a:xfrm>
                <a:off x="2188" y="2448"/>
                <a:ext cx="825" cy="217"/>
                <a:chOff x="2188" y="2448"/>
                <a:chExt cx="825" cy="217"/>
              </a:xfrm>
            </p:grpSpPr>
            <p:sp>
              <p:nvSpPr>
                <p:cNvPr id="23602" name="Freeform 23"/>
                <p:cNvSpPr>
                  <a:spLocks noChangeArrowheads="1"/>
                </p:cNvSpPr>
                <p:nvPr/>
              </p:nvSpPr>
              <p:spPr bwMode="auto">
                <a:xfrm>
                  <a:off x="2188" y="2448"/>
                  <a:ext cx="825" cy="217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603" name="Rectangle 24"/>
                <p:cNvSpPr>
                  <a:spLocks noChangeArrowheads="1"/>
                </p:cNvSpPr>
                <p:nvPr/>
              </p:nvSpPr>
              <p:spPr bwMode="auto">
                <a:xfrm>
                  <a:off x="2221" y="2479"/>
                  <a:ext cx="757" cy="16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78" name="Group 25"/>
              <p:cNvGrpSpPr>
                <a:grpSpLocks/>
              </p:cNvGrpSpPr>
              <p:nvPr/>
            </p:nvGrpSpPr>
            <p:grpSpPr bwMode="auto">
              <a:xfrm>
                <a:off x="2188" y="2665"/>
                <a:ext cx="825" cy="215"/>
                <a:chOff x="2188" y="2665"/>
                <a:chExt cx="825" cy="215"/>
              </a:xfrm>
            </p:grpSpPr>
            <p:sp>
              <p:nvSpPr>
                <p:cNvPr id="23600" name="Freeform 26"/>
                <p:cNvSpPr>
                  <a:spLocks noChangeArrowheads="1"/>
                </p:cNvSpPr>
                <p:nvPr/>
              </p:nvSpPr>
              <p:spPr bwMode="auto">
                <a:xfrm>
                  <a:off x="2188" y="2665"/>
                  <a:ext cx="825" cy="215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601" name="Rectangle 27"/>
                <p:cNvSpPr>
                  <a:spLocks noChangeArrowheads="1"/>
                </p:cNvSpPr>
                <p:nvPr/>
              </p:nvSpPr>
              <p:spPr bwMode="auto">
                <a:xfrm>
                  <a:off x="2221" y="2696"/>
                  <a:ext cx="757" cy="1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79" name="Group 28"/>
              <p:cNvGrpSpPr>
                <a:grpSpLocks/>
              </p:cNvGrpSpPr>
              <p:nvPr/>
            </p:nvGrpSpPr>
            <p:grpSpPr bwMode="auto">
              <a:xfrm>
                <a:off x="2188" y="2880"/>
                <a:ext cx="825" cy="240"/>
                <a:chOff x="2188" y="2880"/>
                <a:chExt cx="825" cy="240"/>
              </a:xfrm>
            </p:grpSpPr>
            <p:sp>
              <p:nvSpPr>
                <p:cNvPr id="23598" name="Freeform 29"/>
                <p:cNvSpPr>
                  <a:spLocks noChangeArrowheads="1"/>
                </p:cNvSpPr>
                <p:nvPr/>
              </p:nvSpPr>
              <p:spPr bwMode="auto">
                <a:xfrm>
                  <a:off x="2188" y="2880"/>
                  <a:ext cx="825" cy="240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599" name="Rectangle 30"/>
                <p:cNvSpPr>
                  <a:spLocks noChangeArrowheads="1"/>
                </p:cNvSpPr>
                <p:nvPr/>
              </p:nvSpPr>
              <p:spPr bwMode="auto">
                <a:xfrm>
                  <a:off x="2221" y="2914"/>
                  <a:ext cx="757" cy="18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80" name="Group 31"/>
              <p:cNvGrpSpPr>
                <a:grpSpLocks/>
              </p:cNvGrpSpPr>
              <p:nvPr/>
            </p:nvGrpSpPr>
            <p:grpSpPr bwMode="auto">
              <a:xfrm>
                <a:off x="3013" y="2448"/>
                <a:ext cx="826" cy="217"/>
                <a:chOff x="3013" y="2448"/>
                <a:chExt cx="826" cy="217"/>
              </a:xfrm>
            </p:grpSpPr>
            <p:sp>
              <p:nvSpPr>
                <p:cNvPr id="23596" name="Freeform 32"/>
                <p:cNvSpPr>
                  <a:spLocks noChangeArrowheads="1"/>
                </p:cNvSpPr>
                <p:nvPr/>
              </p:nvSpPr>
              <p:spPr bwMode="auto">
                <a:xfrm>
                  <a:off x="3013" y="2448"/>
                  <a:ext cx="826" cy="217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597" name="Rectangle 33"/>
                <p:cNvSpPr>
                  <a:spLocks noChangeArrowheads="1"/>
                </p:cNvSpPr>
                <p:nvPr/>
              </p:nvSpPr>
              <p:spPr bwMode="auto">
                <a:xfrm>
                  <a:off x="3046" y="2479"/>
                  <a:ext cx="758" cy="16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81" name="Group 34"/>
              <p:cNvGrpSpPr>
                <a:grpSpLocks/>
              </p:cNvGrpSpPr>
              <p:nvPr/>
            </p:nvGrpSpPr>
            <p:grpSpPr bwMode="auto">
              <a:xfrm>
                <a:off x="3013" y="2665"/>
                <a:ext cx="826" cy="215"/>
                <a:chOff x="3013" y="2665"/>
                <a:chExt cx="826" cy="215"/>
              </a:xfrm>
            </p:grpSpPr>
            <p:sp>
              <p:nvSpPr>
                <p:cNvPr id="23594" name="Freeform 35"/>
                <p:cNvSpPr>
                  <a:spLocks noChangeArrowheads="1"/>
                </p:cNvSpPr>
                <p:nvPr/>
              </p:nvSpPr>
              <p:spPr bwMode="auto">
                <a:xfrm>
                  <a:off x="3013" y="2665"/>
                  <a:ext cx="826" cy="215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595" name="Rectangle 36"/>
                <p:cNvSpPr>
                  <a:spLocks noChangeArrowheads="1"/>
                </p:cNvSpPr>
                <p:nvPr/>
              </p:nvSpPr>
              <p:spPr bwMode="auto">
                <a:xfrm>
                  <a:off x="3046" y="2696"/>
                  <a:ext cx="758" cy="1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82" name="Group 37"/>
              <p:cNvGrpSpPr>
                <a:grpSpLocks/>
              </p:cNvGrpSpPr>
              <p:nvPr/>
            </p:nvGrpSpPr>
            <p:grpSpPr bwMode="auto">
              <a:xfrm>
                <a:off x="3013" y="2880"/>
                <a:ext cx="826" cy="240"/>
                <a:chOff x="3013" y="2880"/>
                <a:chExt cx="826" cy="240"/>
              </a:xfrm>
            </p:grpSpPr>
            <p:sp>
              <p:nvSpPr>
                <p:cNvPr id="23592" name="Freeform 38"/>
                <p:cNvSpPr>
                  <a:spLocks noChangeArrowheads="1"/>
                </p:cNvSpPr>
                <p:nvPr/>
              </p:nvSpPr>
              <p:spPr bwMode="auto">
                <a:xfrm>
                  <a:off x="3013" y="2880"/>
                  <a:ext cx="826" cy="240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593" name="Rectangle 39"/>
                <p:cNvSpPr>
                  <a:spLocks noChangeArrowheads="1"/>
                </p:cNvSpPr>
                <p:nvPr/>
              </p:nvSpPr>
              <p:spPr bwMode="auto">
                <a:xfrm>
                  <a:off x="3046" y="2914"/>
                  <a:ext cx="758" cy="18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83" name="Group 40"/>
              <p:cNvGrpSpPr>
                <a:grpSpLocks/>
              </p:cNvGrpSpPr>
              <p:nvPr/>
            </p:nvGrpSpPr>
            <p:grpSpPr bwMode="auto">
              <a:xfrm>
                <a:off x="3839" y="2448"/>
                <a:ext cx="825" cy="217"/>
                <a:chOff x="3839" y="2448"/>
                <a:chExt cx="825" cy="217"/>
              </a:xfrm>
            </p:grpSpPr>
            <p:sp>
              <p:nvSpPr>
                <p:cNvPr id="23590" name="Freeform 41"/>
                <p:cNvSpPr>
                  <a:spLocks noChangeArrowheads="1"/>
                </p:cNvSpPr>
                <p:nvPr/>
              </p:nvSpPr>
              <p:spPr bwMode="auto">
                <a:xfrm>
                  <a:off x="3839" y="2448"/>
                  <a:ext cx="825" cy="217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591" name="Rectangle 42"/>
                <p:cNvSpPr>
                  <a:spLocks noChangeArrowheads="1"/>
                </p:cNvSpPr>
                <p:nvPr/>
              </p:nvSpPr>
              <p:spPr bwMode="auto">
                <a:xfrm>
                  <a:off x="3872" y="2479"/>
                  <a:ext cx="757" cy="16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3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84" name="Group 43"/>
              <p:cNvGrpSpPr>
                <a:grpSpLocks/>
              </p:cNvGrpSpPr>
              <p:nvPr/>
            </p:nvGrpSpPr>
            <p:grpSpPr bwMode="auto">
              <a:xfrm>
                <a:off x="3839" y="2665"/>
                <a:ext cx="825" cy="215"/>
                <a:chOff x="3839" y="2665"/>
                <a:chExt cx="825" cy="215"/>
              </a:xfrm>
            </p:grpSpPr>
            <p:sp>
              <p:nvSpPr>
                <p:cNvPr id="23588" name="Freeform 44"/>
                <p:cNvSpPr>
                  <a:spLocks noChangeArrowheads="1"/>
                </p:cNvSpPr>
                <p:nvPr/>
              </p:nvSpPr>
              <p:spPr bwMode="auto">
                <a:xfrm>
                  <a:off x="3839" y="2665"/>
                  <a:ext cx="825" cy="215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589" name="Rectangle 45"/>
                <p:cNvSpPr>
                  <a:spLocks noChangeArrowheads="1"/>
                </p:cNvSpPr>
                <p:nvPr/>
              </p:nvSpPr>
              <p:spPr bwMode="auto">
                <a:xfrm>
                  <a:off x="3872" y="2696"/>
                  <a:ext cx="757" cy="1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3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85" name="Group 46"/>
              <p:cNvGrpSpPr>
                <a:grpSpLocks/>
              </p:cNvGrpSpPr>
              <p:nvPr/>
            </p:nvGrpSpPr>
            <p:grpSpPr bwMode="auto">
              <a:xfrm>
                <a:off x="3839" y="2880"/>
                <a:ext cx="825" cy="240"/>
                <a:chOff x="3839" y="2880"/>
                <a:chExt cx="825" cy="240"/>
              </a:xfrm>
            </p:grpSpPr>
            <p:sp>
              <p:nvSpPr>
                <p:cNvPr id="23586" name="Freeform 47"/>
                <p:cNvSpPr>
                  <a:spLocks noChangeArrowheads="1"/>
                </p:cNvSpPr>
                <p:nvPr/>
              </p:nvSpPr>
              <p:spPr bwMode="auto">
                <a:xfrm>
                  <a:off x="3839" y="2880"/>
                  <a:ext cx="825" cy="240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587" name="Rectangle 48"/>
                <p:cNvSpPr>
                  <a:spLocks noChangeArrowheads="1"/>
                </p:cNvSpPr>
                <p:nvPr/>
              </p:nvSpPr>
              <p:spPr bwMode="auto">
                <a:xfrm>
                  <a:off x="3872" y="2914"/>
                  <a:ext cx="757" cy="18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3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23560" name="Rectangle 49"/>
            <p:cNvSpPr>
              <a:spLocks noChangeArrowheads="1"/>
            </p:cNvSpPr>
            <p:nvPr/>
          </p:nvSpPr>
          <p:spPr bwMode="auto">
            <a:xfrm>
              <a:off x="1938" y="3648"/>
              <a:ext cx="1392" cy="1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Row subscript</a:t>
              </a:r>
            </a:p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Times New Roman" pitchFamily="18" charset="0"/>
              </a:endParaRPr>
            </a:p>
          </p:txBody>
        </p:sp>
        <p:sp>
          <p:nvSpPr>
            <p:cNvPr id="23561" name="Rectangle 50"/>
            <p:cNvSpPr>
              <a:spLocks noChangeArrowheads="1"/>
            </p:cNvSpPr>
            <p:nvPr/>
          </p:nvSpPr>
          <p:spPr bwMode="auto">
            <a:xfrm>
              <a:off x="1506" y="3456"/>
              <a:ext cx="860" cy="1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Array name</a:t>
              </a:r>
            </a:p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Times New Roman" pitchFamily="18" charset="0"/>
              </a:endParaRPr>
            </a:p>
          </p:txBody>
        </p:sp>
        <p:sp>
          <p:nvSpPr>
            <p:cNvPr id="23562" name="Rectangle 51"/>
            <p:cNvSpPr>
              <a:spLocks noChangeArrowheads="1"/>
            </p:cNvSpPr>
            <p:nvPr/>
          </p:nvSpPr>
          <p:spPr bwMode="auto">
            <a:xfrm>
              <a:off x="3315" y="3282"/>
              <a:ext cx="1599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Column subscript</a:t>
              </a:r>
            </a:p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Times New Roman" pitchFamily="18" charset="0"/>
              </a:endParaRPr>
            </a:p>
          </p:txBody>
        </p:sp>
        <p:sp>
          <p:nvSpPr>
            <p:cNvPr id="23563" name="Freeform 52"/>
            <p:cNvSpPr>
              <a:spLocks/>
            </p:cNvSpPr>
            <p:nvPr/>
          </p:nvSpPr>
          <p:spPr bwMode="auto">
            <a:xfrm>
              <a:off x="2274" y="3072"/>
              <a:ext cx="48" cy="43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4"/>
                  </a:lnTo>
                </a:path>
              </a:pathLst>
            </a:custGeom>
            <a:solidFill>
              <a:srgbClr val="FFFFFF"/>
            </a:solidFill>
            <a:ln w="324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3564" name="Freeform 53"/>
            <p:cNvSpPr>
              <a:spLocks/>
            </p:cNvSpPr>
            <p:nvPr/>
          </p:nvSpPr>
          <p:spPr bwMode="auto">
            <a:xfrm flipH="1">
              <a:off x="2419" y="3072"/>
              <a:ext cx="47" cy="5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77"/>
                  </a:lnTo>
                </a:path>
              </a:pathLst>
            </a:custGeom>
            <a:solidFill>
              <a:srgbClr val="FFFFFF"/>
            </a:solidFill>
            <a:ln w="324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3565" name="Freeform 54"/>
            <p:cNvSpPr>
              <a:spLocks/>
            </p:cNvSpPr>
            <p:nvPr/>
          </p:nvSpPr>
          <p:spPr bwMode="auto">
            <a:xfrm>
              <a:off x="2803" y="3072"/>
              <a:ext cx="47" cy="28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62"/>
                  </a:lnTo>
                </a:path>
              </a:pathLst>
            </a:custGeom>
            <a:solidFill>
              <a:srgbClr val="FFFFFF"/>
            </a:solidFill>
            <a:ln w="324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3566" name="Freeform 55"/>
            <p:cNvSpPr>
              <a:spLocks noChangeArrowheads="1"/>
            </p:cNvSpPr>
            <p:nvPr/>
          </p:nvSpPr>
          <p:spPr bwMode="auto">
            <a:xfrm flipV="1">
              <a:off x="2802" y="3312"/>
              <a:ext cx="480" cy="4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25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2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Two Dimensional Array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03251F-2922-4154-92B7-4DF7878F608F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Initialization: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		using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rmo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(row major order)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b[2][2] = {1, 2, 3, 4 };</a:t>
            </a: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b[2][2] = { { 1, 2 }, { 3, 4 } };</a:t>
            </a: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1600" dirty="0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b[2][2] = { { 1 }, { 3, 4 } }; </a:t>
            </a: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1600" dirty="0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x[3][4] = {1, 2, 3, 4, 5, 6, 7, 8, 9, 10, 11, 12};</a:t>
            </a: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x[3][4] = { {1, 2, 3, 4},</a:t>
            </a:r>
          </a:p>
          <a:p>
            <a:pPr marL="341313" indent="-341313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		   {5, 6, 7, 8},</a:t>
            </a:r>
          </a:p>
          <a:p>
            <a:pPr marL="341313" indent="-341313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		   {9, 10, 11, 12}</a:t>
            </a:r>
          </a:p>
          <a:p>
            <a:pPr marL="341313" indent="-341313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		 };</a:t>
            </a:r>
          </a:p>
          <a:p>
            <a:pPr marL="341313" indent="-341313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600" dirty="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4582" name="Group 4"/>
          <p:cNvGrpSpPr>
            <a:grpSpLocks/>
          </p:cNvGrpSpPr>
          <p:nvPr/>
        </p:nvGrpSpPr>
        <p:grpSpPr bwMode="auto">
          <a:xfrm>
            <a:off x="7620000" y="3048000"/>
            <a:ext cx="914400" cy="638175"/>
            <a:chOff x="4128" y="1632"/>
            <a:chExt cx="576" cy="402"/>
          </a:xfrm>
        </p:grpSpPr>
        <p:sp>
          <p:nvSpPr>
            <p:cNvPr id="24589" name="Text Box 5"/>
            <p:cNvSpPr txBox="1">
              <a:spLocks noChangeArrowheads="1"/>
            </p:cNvSpPr>
            <p:nvPr/>
          </p:nvSpPr>
          <p:spPr bwMode="auto">
            <a:xfrm>
              <a:off x="4128" y="1632"/>
              <a:ext cx="576" cy="40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57200" eaLnBrk="0" hangingPunct="0">
                <a:spcBef>
                  <a:spcPts val="8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400" b="1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1    2</a:t>
              </a:r>
            </a:p>
            <a:p>
              <a:pPr defTabSz="457200" eaLnBrk="0" hangingPunct="0">
                <a:spcBef>
                  <a:spcPts val="8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400" b="1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3    4</a:t>
              </a:r>
            </a:p>
          </p:txBody>
        </p:sp>
        <p:sp>
          <p:nvSpPr>
            <p:cNvPr id="24590" name="Line 6"/>
            <p:cNvSpPr>
              <a:spLocks noChangeShapeType="1"/>
            </p:cNvSpPr>
            <p:nvPr/>
          </p:nvSpPr>
          <p:spPr bwMode="auto">
            <a:xfrm>
              <a:off x="4416" y="1632"/>
              <a:ext cx="1" cy="38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91" name="Line 7"/>
            <p:cNvSpPr>
              <a:spLocks noChangeShapeType="1"/>
            </p:cNvSpPr>
            <p:nvPr/>
          </p:nvSpPr>
          <p:spPr bwMode="auto">
            <a:xfrm>
              <a:off x="4128" y="1824"/>
              <a:ext cx="57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4583" name="Group 8"/>
          <p:cNvGrpSpPr>
            <a:grpSpLocks/>
          </p:cNvGrpSpPr>
          <p:nvPr/>
        </p:nvGrpSpPr>
        <p:grpSpPr bwMode="auto">
          <a:xfrm>
            <a:off x="7620000" y="3733800"/>
            <a:ext cx="914400" cy="638175"/>
            <a:chOff x="4128" y="2160"/>
            <a:chExt cx="576" cy="402"/>
          </a:xfrm>
        </p:grpSpPr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4128" y="2160"/>
              <a:ext cx="576" cy="40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57200" eaLnBrk="0" hangingPunct="0">
                <a:spcBef>
                  <a:spcPts val="8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400" b="1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1    0</a:t>
              </a:r>
            </a:p>
            <a:p>
              <a:pPr defTabSz="457200" eaLnBrk="0" hangingPunct="0">
                <a:spcBef>
                  <a:spcPts val="8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400" b="1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3    4</a:t>
              </a:r>
            </a:p>
          </p:txBody>
        </p:sp>
        <p:sp>
          <p:nvSpPr>
            <p:cNvPr id="24587" name="Line 10"/>
            <p:cNvSpPr>
              <a:spLocks noChangeShapeType="1"/>
            </p:cNvSpPr>
            <p:nvPr/>
          </p:nvSpPr>
          <p:spPr bwMode="auto">
            <a:xfrm>
              <a:off x="4416" y="2160"/>
              <a:ext cx="1" cy="38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88" name="Line 11"/>
            <p:cNvSpPr>
              <a:spLocks noChangeShapeType="1"/>
            </p:cNvSpPr>
            <p:nvPr/>
          </p:nvSpPr>
          <p:spPr bwMode="auto">
            <a:xfrm>
              <a:off x="4128" y="2352"/>
              <a:ext cx="57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4584" name="AutoShape 12"/>
          <p:cNvSpPr>
            <a:spLocks/>
          </p:cNvSpPr>
          <p:nvPr/>
        </p:nvSpPr>
        <p:spPr bwMode="auto">
          <a:xfrm>
            <a:off x="6400800" y="3124200"/>
            <a:ext cx="76200" cy="5334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4585" name="AutoShape 13"/>
          <p:cNvSpPr>
            <a:spLocks noChangeArrowheads="1"/>
          </p:cNvSpPr>
          <p:nvPr/>
        </p:nvSpPr>
        <p:spPr bwMode="auto">
          <a:xfrm>
            <a:off x="6629400" y="3200400"/>
            <a:ext cx="838200" cy="304800"/>
          </a:xfrm>
          <a:prstGeom prst="rightArrow">
            <a:avLst>
              <a:gd name="adj1" fmla="val 50000"/>
              <a:gd name="adj2" fmla="val 91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Two Dimensional Array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B959CD-D217-4ED2-8251-17764CEC268A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848600" cy="3721596"/>
          </a:xfrm>
        </p:spPr>
        <p:txBody>
          <a:bodyPr/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 Array 2D: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	</a:t>
            </a:r>
            <a:endParaRPr lang="en-US" sz="16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914400" y="2286000"/>
            <a:ext cx="8077200" cy="30495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/* Printing out array 2-D */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#include 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main() 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int two_dim[3][5] = {1, 2, 3, 4, 5,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		      10, 20, 30, 40, 50,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		      100, 200, 300, 400, 500};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int i, j;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for (i=0; i&lt;3; i++){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	for (j=0; j&lt;5; j++) printf("%6d", two_dim[i][j]);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	printf("\n");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914400" y="5334000"/>
            <a:ext cx="2895600" cy="12017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Output: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1 2 3 4 5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10 20 30 40 50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100 200 300 400 500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Three Dimensional Array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FD19B3-2108-402E-9170-F83A06DD97F4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Syntax 3D Array :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b="1" i="1" smtClean="0">
                <a:latin typeface="Tahoma" pitchFamily="34" charset="0"/>
                <a:cs typeface="Tahoma" pitchFamily="34" charset="0"/>
              </a:rPr>
              <a:t>		type 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name_array[row][col][depth]</a:t>
            </a:r>
            <a:r>
              <a:rPr lang="id-ID" sz="2000" b="1" i="1" smtClean="0">
                <a:latin typeface="Tahoma" pitchFamily="34" charset="0"/>
                <a:cs typeface="Tahoma" pitchFamily="34" charset="0"/>
              </a:rPr>
              <a:t>;</a:t>
            </a:r>
          </a:p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smtClean="0">
                <a:latin typeface="Courier New" pitchFamily="49" charset="0"/>
              </a:rPr>
              <a:t>	int x[3][2][4] = {{{1,2,3,4}, {5,6,7,8}},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smtClean="0">
                <a:latin typeface="Courier New" pitchFamily="49" charset="0"/>
              </a:rPr>
              <a:t>                          {{11,12,13,14}, {15,16,17,18}},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smtClean="0">
                <a:latin typeface="Courier New" pitchFamily="49" charset="0"/>
              </a:rPr>
              <a:t>                          {{21,22,23,24}, {25,26,27,28}}</a:t>
            </a:r>
            <a:endParaRPr lang="en-US" sz="1600" smtClean="0">
              <a:latin typeface="Courier New" pitchFamily="49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>
                <a:latin typeface="Courier New" pitchFamily="49" charset="0"/>
              </a:rPr>
              <a:t>			     </a:t>
            </a:r>
            <a:r>
              <a:rPr lang="id-ID" sz="1600" smtClean="0">
                <a:latin typeface="Courier New" pitchFamily="49" charset="0"/>
              </a:rPr>
              <a:t>};   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smtClean="0">
                <a:latin typeface="Courier New" pitchFamily="49" charset="0"/>
              </a:rPr>
              <a:t> 	void main() {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smtClean="0">
                <a:latin typeface="Courier New" pitchFamily="49" charset="0"/>
              </a:rPr>
              <a:t>   </a:t>
            </a:r>
            <a:r>
              <a:rPr lang="en-US" sz="1600" smtClean="0">
                <a:latin typeface="Courier New" pitchFamily="49" charset="0"/>
              </a:rPr>
              <a:t>	int </a:t>
            </a:r>
            <a:r>
              <a:rPr lang="id-ID" sz="1600" smtClean="0">
                <a:latin typeface="Courier New" pitchFamily="49" charset="0"/>
              </a:rPr>
              <a:t>x[4][3][5] = {{{1, 2, 3}, {0, 4, 3, 4}, {1, 2}},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smtClean="0">
                <a:latin typeface="Courier New" pitchFamily="49" charset="0"/>
              </a:rPr>
              <a:t>				</a:t>
            </a:r>
            <a:r>
              <a:rPr lang="en-US" sz="1600" smtClean="0">
                <a:latin typeface="Courier New" pitchFamily="49" charset="0"/>
              </a:rPr>
              <a:t>   </a:t>
            </a:r>
            <a:r>
              <a:rPr lang="id-ID" sz="1600" smtClean="0">
                <a:latin typeface="Courier New" pitchFamily="49" charset="0"/>
              </a:rPr>
              <a:t>{{9, 7, 5}, {5, 7, 2}, {9}},        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smtClean="0">
                <a:latin typeface="Courier New" pitchFamily="49" charset="0"/>
              </a:rPr>
              <a:t>				</a:t>
            </a:r>
            <a:r>
              <a:rPr lang="en-US" sz="1600" smtClean="0">
                <a:latin typeface="Courier New" pitchFamily="49" charset="0"/>
              </a:rPr>
              <a:t>   </a:t>
            </a:r>
            <a:r>
              <a:rPr lang="id-ID" sz="1600" smtClean="0">
                <a:latin typeface="Courier New" pitchFamily="49" charset="0"/>
              </a:rPr>
              <a:t>{{3, 3, 5}, {2, 8, 9, 9}, {1, 2, 1}},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smtClean="0">
                <a:latin typeface="Courier New" pitchFamily="49" charset="0"/>
              </a:rPr>
              <a:t>				</a:t>
            </a:r>
            <a:r>
              <a:rPr lang="en-US" sz="1600" smtClean="0">
                <a:latin typeface="Courier New" pitchFamily="49" charset="0"/>
              </a:rPr>
              <a:t>   </a:t>
            </a:r>
            <a:r>
              <a:rPr lang="id-ID" sz="1600" smtClean="0">
                <a:latin typeface="Courier New" pitchFamily="49" charset="0"/>
              </a:rPr>
              <a:t>{{0}, {1}, {0, 1, 9}}</a:t>
            </a:r>
            <a:endParaRPr lang="en-US" sz="1600" smtClean="0">
              <a:latin typeface="Courier New" pitchFamily="49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>
                <a:latin typeface="Courier New" pitchFamily="49" charset="0"/>
              </a:rPr>
              <a:t>				  </a:t>
            </a:r>
            <a:r>
              <a:rPr lang="id-ID" sz="1600" smtClean="0">
                <a:latin typeface="Courier New" pitchFamily="49" charset="0"/>
              </a:rPr>
              <a:t>};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smtClean="0">
                <a:latin typeface="Courier New" pitchFamily="49" charset="0"/>
              </a:rPr>
              <a:t>   	printf(“%5d”, x[2][1][3]);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smtClean="0">
                <a:latin typeface="Courier New" pitchFamily="49" charset="0"/>
              </a:rPr>
              <a:t>	}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B86EDA-663F-4339-BEA2-162E84EC3746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defTabSz="457200">
              <a:lnSpc>
                <a:spcPct val="90000"/>
              </a:lnSpc>
              <a:spcBef>
                <a:spcPct val="0"/>
              </a:spcBef>
              <a:buFontTx/>
              <a:buAutoNum type="arabicPeriod"/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Create a program to get 10 integer values from keyboard and store in an array. Find out:</a:t>
            </a:r>
          </a:p>
          <a:p>
            <a:pPr marL="542925" lvl="1" indent="0" defTabSz="457200">
              <a:lnSpc>
                <a:spcPct val="90000"/>
              </a:lnSpc>
              <a:spcBef>
                <a:spcPts val="500"/>
              </a:spcBef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 Max value inside the array</a:t>
            </a:r>
          </a:p>
          <a:p>
            <a:pPr marL="542925" lvl="1" indent="0" defTabSz="457200">
              <a:lnSpc>
                <a:spcPct val="90000"/>
              </a:lnSpc>
              <a:spcBef>
                <a:spcPts val="500"/>
              </a:spcBef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 Min value inside the array </a:t>
            </a:r>
          </a:p>
          <a:p>
            <a:pPr marL="542925" lvl="1" indent="0" defTabSz="457200">
              <a:lnSpc>
                <a:spcPct val="90000"/>
              </a:lnSpc>
              <a:spcBef>
                <a:spcPts val="500"/>
              </a:spcBef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 Calculate average value of the array</a:t>
            </a:r>
          </a:p>
          <a:p>
            <a:pPr marL="542925" lvl="1" indent="0" defTabSz="457200">
              <a:lnSpc>
                <a:spcPct val="90000"/>
              </a:lnSpc>
              <a:spcBef>
                <a:spcPts val="500"/>
              </a:spcBef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 Show the result to the monitor</a:t>
            </a:r>
          </a:p>
          <a:p>
            <a:pPr marL="457200" indent="-457200" defTabSz="457200">
              <a:lnSpc>
                <a:spcPct val="90000"/>
              </a:lnSpc>
              <a:spcBef>
                <a:spcPts val="600"/>
              </a:spcBef>
              <a:buFontTx/>
              <a:buAutoNum type="arabicPeriod" startAt="2"/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Create a program in C to:</a:t>
            </a:r>
          </a:p>
          <a:p>
            <a:pPr marL="542925" lvl="1" indent="0" defTabSz="457200">
              <a:lnSpc>
                <a:spcPct val="90000"/>
              </a:lnSpc>
              <a:spcBef>
                <a:spcPts val="500"/>
              </a:spcBef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 Get a string from keyboard</a:t>
            </a:r>
          </a:p>
          <a:p>
            <a:pPr marL="542925" lvl="1" indent="0" defTabSz="457200">
              <a:lnSpc>
                <a:spcPct val="90000"/>
              </a:lnSpc>
              <a:spcBef>
                <a:spcPts val="500"/>
              </a:spcBef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 Rotate those characters </a:t>
            </a:r>
          </a:p>
          <a:p>
            <a:pPr marL="542925" lvl="1" indent="0" defTabSz="457200">
              <a:lnSpc>
                <a:spcPct val="90000"/>
              </a:lnSpc>
              <a:spcBef>
                <a:spcPts val="500"/>
              </a:spcBef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 Display the result</a:t>
            </a:r>
          </a:p>
          <a:p>
            <a:pPr marL="457200" indent="-457200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Example:  	input : KASUR</a:t>
            </a:r>
          </a:p>
          <a:p>
            <a:pPr marL="457200" indent="-457200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		rotated : RUSAK</a:t>
            </a: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984B2C-7DEE-4710-A59A-4CD37D93ABF9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3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Create a program of matrix addition. Use 2D array!</a:t>
            </a:r>
          </a:p>
          <a:p>
            <a:pPr marL="609600" indent="-609600"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AutoNum type="arabicPeriod" startAt="4"/>
            </a:pP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Create a program of matrix multiplication. Use 2D array!</a:t>
            </a:r>
          </a:p>
          <a:p>
            <a:pPr marL="609600" indent="-609600">
              <a:buFontTx/>
              <a:buNone/>
            </a:pPr>
            <a:endParaRPr lang="en-US" sz="2000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AutoNum type="arabicPeriod"/>
            </a:pP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0549" y="4648200"/>
            <a:ext cx="4267200" cy="1247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687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1008" y="2715382"/>
            <a:ext cx="4267200" cy="1247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45F910-BC5A-4C1C-B998-2EFCD5D4EB16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defTabSz="457200">
              <a:buFontTx/>
              <a:buAutoNum type="arabicPeriod" startAt="5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 smtClean="0"/>
              <a:t>Given the following Arrays:</a:t>
            </a:r>
          </a:p>
          <a:p>
            <a:pPr marL="457200" indent="-457200" defTabSz="457200">
              <a:spcBef>
                <a:spcPts val="700"/>
              </a:spcBef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 sz="2000" smtClean="0">
                <a:latin typeface="Courier New" pitchFamily="49" charset="0"/>
                <a:cs typeface="Courier New" pitchFamily="49" charset="0"/>
              </a:rPr>
              <a:t>int A[3][4]={1, 3, 2, 4, 5, 7, 6, 8, 9,11, 12 };</a:t>
            </a:r>
          </a:p>
          <a:p>
            <a:pPr marL="457200" indent="-457200" defTabSz="457200">
              <a:spcBef>
                <a:spcPts val="700"/>
              </a:spcBef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 sz="2000" smtClean="0">
                <a:latin typeface="Courier New" pitchFamily="49" charset="0"/>
                <a:cs typeface="Courier New" pitchFamily="49" charset="0"/>
              </a:rPr>
              <a:t>int B[3][3]={{1, 2}, {3, 4, 5} ,{ 7 }};</a:t>
            </a:r>
          </a:p>
          <a:p>
            <a:pPr marL="457200" indent="-457200" defTabSz="457200">
              <a:spcBef>
                <a:spcPts val="700"/>
              </a:spcBef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 smtClean="0"/>
              <a:t>What are the values of:</a:t>
            </a:r>
          </a:p>
          <a:p>
            <a:pPr marL="989013" lvl="1" indent="-531813" defTabSz="457200">
              <a:buFont typeface="Interstate"/>
              <a:buAutoNum type="alphaLcPeriod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 smtClean="0"/>
              <a:t>A[1][1] = ?</a:t>
            </a:r>
          </a:p>
          <a:p>
            <a:pPr marL="989013" lvl="1" indent="-531813" defTabSz="457200">
              <a:buFont typeface="Interstate"/>
              <a:buAutoNum type="alphaLcPeriod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 smtClean="0"/>
              <a:t>B[2][2] = ?</a:t>
            </a:r>
          </a:p>
          <a:p>
            <a:pPr marL="989013" lvl="1" indent="-531813" defTabSz="457200">
              <a:buFont typeface="Interstate"/>
              <a:buAutoNum type="alphaLcPeriod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 smtClean="0"/>
              <a:t>A[2][3] = ?</a:t>
            </a:r>
          </a:p>
          <a:p>
            <a:pPr marL="989013" lvl="1" indent="-531813" defTabSz="457200">
              <a:buFont typeface="Interstate"/>
              <a:buAutoNum type="alphaLcPeriod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 smtClean="0"/>
              <a:t>B[0][1] = ?</a:t>
            </a:r>
          </a:p>
          <a:p>
            <a:pPr marL="989013" lvl="1" indent="-531813" defTabSz="457200">
              <a:buFont typeface="Interstate"/>
              <a:buAutoNum type="alphaLcPeriod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 smtClean="0"/>
              <a:t>A[0][2] = ?</a:t>
            </a:r>
          </a:p>
          <a:p>
            <a:pPr marL="457200" indent="-457200" defTabSz="457200">
              <a:buFontTx/>
              <a:buAutoNum type="arabicPeriod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BAB55E-F16A-4244-A9A3-FB39DD2B7963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Pointer is a variable that store the address of another variable</a:t>
            </a:r>
          </a:p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Pointer to pointer is a variable that saves another address of a pointer</a:t>
            </a:r>
          </a:p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Data saved in a certain structure to be accessed as a group or individually. Some variables saved using the same name distinguish by their index which called as an array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9932D7-3DC7-4ED1-B529-EDEDA32829A9}" type="slidenum">
              <a:rPr lang="id-ID">
                <a:latin typeface="Tahoma" pitchFamily="34" charset="0"/>
                <a:cs typeface="Tahoma" pitchFamily="34" charset="0"/>
              </a:rPr>
              <a:pPr/>
              <a:t>29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Paul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 &amp; Harvey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. (2016). C how to program : with an introduction to C++. 08. Pearson  Education. Hoboken. ISBN: 9780133976892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.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Chapter 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6 &amp; 7 </a:t>
            </a: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C Programming – Pointers: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3"/>
              </a:rPr>
              <a:t>http://www.exforsys.com/tutorials/c-language/c-pointers.html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Storing Similar Data Items: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4"/>
              </a:rPr>
              <a:t>http://aelinik.free.fr/c/ch12.htm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F9E8D7-3FF4-40A8-9245-298D14702D06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Pointers and Arrays: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Pointer Definition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Pointer Concept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Pointer to Pointer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Array Definition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Array Initialization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Pointer Constant &amp; Pointer Variable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Accessing Array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2 and 3 Dimensional Array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Program Examples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Exercise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Review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2DF286-C326-4344-9D4F-39A7DC9BAF0F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Pointer Definition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0A7BED-7BA6-495D-A376-7B8AEFFB9040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Pointer is a variable that store the address of another variable</a:t>
            </a:r>
          </a:p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Syntax :</a:t>
            </a:r>
          </a:p>
          <a:p>
            <a:pPr marL="457200" indent="-457200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	&lt;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type&gt; *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ptr_name;</a:t>
            </a:r>
          </a:p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Two operators mostly used in pointer : * (content of) and &amp; (address of)</a:t>
            </a:r>
          </a:p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Example: </a:t>
            </a:r>
          </a:p>
          <a:p>
            <a:pPr marL="838200" lvl="1" indent="-381000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Initialize an integer pointer into a data variable: </a:t>
            </a:r>
          </a:p>
          <a:p>
            <a:pPr marL="1238250" lvl="2" indent="-381000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i, *ptr;</a:t>
            </a:r>
          </a:p>
          <a:p>
            <a:pPr marL="1238250" lvl="2" indent="-381000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ptr = &amp;i;</a:t>
            </a:r>
          </a:p>
          <a:p>
            <a:pPr marL="838200" lvl="1" indent="-381000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To assign a new value to the variable pointed by the pointer:</a:t>
            </a:r>
          </a:p>
          <a:p>
            <a:pPr marL="838200" lvl="1" indent="-381000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*ptr = 5;  /</a:t>
            </a:r>
            <a:r>
              <a:rPr lang="id-ID" smtClean="0">
                <a:latin typeface="Tahoma" pitchFamily="34" charset="0"/>
                <a:cs typeface="Tahoma" pitchFamily="34" charset="0"/>
              </a:rPr>
              <a:t>* means i=5 */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Pointer Concept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F963B9-7B42-491F-91D2-8B4CD6868B14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057400"/>
            <a:ext cx="4191000" cy="2333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17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4038600"/>
            <a:ext cx="42672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Pointer to Pointer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4B2C1D-D080-474E-9B99-59B0AC0F95E0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Pointer to pointer is a variable that saves another address of a pointer</a:t>
            </a:r>
          </a:p>
          <a:p>
            <a:pPr marL="341313" indent="-341313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341313" indent="-341313" defTabSz="457200">
              <a:lnSpc>
                <a:spcPct val="90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		&lt;</a:t>
            </a:r>
            <a:r>
              <a:rPr lang="en-US" i="1" smtClean="0">
                <a:latin typeface="Tahoma" pitchFamily="34" charset="0"/>
                <a:cs typeface="Tahoma" pitchFamily="34" charset="0"/>
              </a:rPr>
              <a:t>type&gt; </a:t>
            </a:r>
            <a:r>
              <a:rPr lang="id-ID" i="1" smtClean="0">
                <a:latin typeface="Tahoma" pitchFamily="34" charset="0"/>
                <a:cs typeface="Tahoma" pitchFamily="34" charset="0"/>
              </a:rPr>
              <a:t>**ptr_ptr ;</a:t>
            </a:r>
          </a:p>
          <a:p>
            <a:pPr marL="341313" indent="-341313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i, *ptr, **ptr_ptr;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ptr = &amp;i;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ptr_ptr = &amp;ptr;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	To assign new value to i: 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b="1" smtClean="0">
                <a:latin typeface="Courier New" pitchFamily="49" charset="0"/>
                <a:cs typeface="Tahoma" pitchFamily="34" charset="0"/>
              </a:rPr>
              <a:t>*ptr = 5;		</a:t>
            </a:r>
            <a:r>
              <a:rPr lang="id-ID" smtClean="0">
                <a:latin typeface="Courier New" pitchFamily="49" charset="0"/>
                <a:cs typeface="Tahoma" pitchFamily="34" charset="0"/>
              </a:rPr>
              <a:t>// means i=5 ;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b="1" smtClean="0">
                <a:latin typeface="Courier New" pitchFamily="49" charset="0"/>
                <a:cs typeface="Tahoma" pitchFamily="34" charset="0"/>
              </a:rPr>
              <a:t>	**ptr_ptr = 9</a:t>
            </a:r>
            <a:r>
              <a:rPr lang="id-ID" smtClean="0">
                <a:latin typeface="Courier New" pitchFamily="49" charset="0"/>
                <a:cs typeface="Tahoma" pitchFamily="34" charset="0"/>
              </a:rPr>
              <a:t>; 	// means i=9; or *ptr=9;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Pointer to Pointer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64538-87A6-4137-8170-F2A47CB03938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5" y="2097087"/>
            <a:ext cx="39624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0125" y="3697287"/>
            <a:ext cx="4181475" cy="2779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Definition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64B648-C173-4387-80DB-219B47463CC2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Data saved in a certain structure to be accessed as a group or individually. Some variables saved using the same name distinguish by their index.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b="1" i="1" u="sng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Array characteristics:</a:t>
            </a:r>
          </a:p>
          <a:p>
            <a:pPr marL="741363" lvl="1" indent="-284163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Homogenous</a:t>
            </a:r>
          </a:p>
          <a:p>
            <a:pPr marL="741363" lvl="1" indent="-284163" defTabSz="457200">
              <a:lnSpc>
                <a:spcPct val="90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	All elements have similar data type</a:t>
            </a:r>
          </a:p>
          <a:p>
            <a:pPr marL="741363" lvl="1" indent="-284163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Random Access</a:t>
            </a:r>
          </a:p>
          <a:p>
            <a:pPr marL="741363" lvl="1" indent="-284163" defTabSz="457200">
              <a:lnSpc>
                <a:spcPct val="90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	Each element can be reached individually, does not have to be sequential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Definition</a:t>
            </a:r>
            <a:br>
              <a:rPr lang="en-US" b="1" smtClean="0">
                <a:latin typeface="Tahoma" pitchFamily="34" charset="0"/>
                <a:cs typeface="Tahoma" pitchFamily="34" charset="0"/>
              </a:rPr>
            </a:br>
            <a:r>
              <a:rPr lang="en-US" sz="1800" b="1" smtClean="0">
                <a:latin typeface="Tahoma" pitchFamily="34" charset="0"/>
                <a:cs typeface="Tahoma" pitchFamily="34" charset="0"/>
              </a:rPr>
              <a:t>(One Dimensional Array)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5BFB0C-09A4-4087-8EEF-56B1574D61CB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i="1" smtClean="0">
                <a:latin typeface="Tahoma" pitchFamily="34" charset="0"/>
                <a:cs typeface="Tahoma" pitchFamily="34" charset="0"/>
              </a:rPr>
              <a:t>		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type </a:t>
            </a:r>
            <a:r>
              <a:rPr lang="id-ID" i="1" smtClean="0">
                <a:latin typeface="Tahoma" pitchFamily="34" charset="0"/>
                <a:cs typeface="Tahoma" pitchFamily="34" charset="0"/>
              </a:rPr>
              <a:t>array_value [value_dim]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;</a:t>
            </a: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		</a:t>
            </a:r>
            <a:r>
              <a:rPr lang="id-ID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A[10];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The definition consists of 4 components: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Type specified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Identifier (name of the array)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Operator index ([  ])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Dimensional value inside operator [ ]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>214685917</Filename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56AC5A13-676F-4C4F-BA8A-31EAF4DA5293}"/>
</file>

<file path=customXml/itemProps2.xml><?xml version="1.0" encoding="utf-8"?>
<ds:datastoreItem xmlns:ds="http://schemas.openxmlformats.org/officeDocument/2006/customXml" ds:itemID="{C5FF384D-1850-4705-AECD-D126D1FCE2DF}"/>
</file>

<file path=customXml/itemProps3.xml><?xml version="1.0" encoding="utf-8"?>
<ds:datastoreItem xmlns:ds="http://schemas.openxmlformats.org/officeDocument/2006/customXml" ds:itemID="{FEF9EEFF-A247-4C62-80DC-7F9873012F81}"/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1200</TotalTime>
  <Words>1112</Words>
  <Application>Microsoft Office PowerPoint</Application>
  <PresentationFormat>On-screen Show (4:3)</PresentationFormat>
  <Paragraphs>421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 Unicode MS</vt:lpstr>
      <vt:lpstr>ＭＳ Ｐゴシック</vt:lpstr>
      <vt:lpstr>Arial</vt:lpstr>
      <vt:lpstr>Calibri</vt:lpstr>
      <vt:lpstr>Courier New</vt:lpstr>
      <vt:lpstr>Interstate</vt:lpstr>
      <vt:lpstr>Open Sans</vt:lpstr>
      <vt:lpstr>Tahoma</vt:lpstr>
      <vt:lpstr>Times New Roman</vt:lpstr>
      <vt:lpstr>Wingdings</vt:lpstr>
      <vt:lpstr>TemplateBM</vt:lpstr>
      <vt:lpstr>Pointers and Arrays</vt:lpstr>
      <vt:lpstr>Learning Outcomes</vt:lpstr>
      <vt:lpstr>Sub Topics</vt:lpstr>
      <vt:lpstr>Pointer Definition</vt:lpstr>
      <vt:lpstr>Pointer Concept</vt:lpstr>
      <vt:lpstr>Pointer to Pointer</vt:lpstr>
      <vt:lpstr>Pointer to Pointer</vt:lpstr>
      <vt:lpstr>Array Definition</vt:lpstr>
      <vt:lpstr>Array Definition (One Dimensional Array)</vt:lpstr>
      <vt:lpstr>Array Definition</vt:lpstr>
      <vt:lpstr>Array Initialization</vt:lpstr>
      <vt:lpstr>Array Initialization</vt:lpstr>
      <vt:lpstr>Accessing Arrays</vt:lpstr>
      <vt:lpstr>Assigning Values</vt:lpstr>
      <vt:lpstr>Pointer Constant &amp; Pointer Variable</vt:lpstr>
      <vt:lpstr>Pointer Constant &amp; Pointer Variable</vt:lpstr>
      <vt:lpstr>Pointer Constant &amp; Pointer Variable</vt:lpstr>
      <vt:lpstr>Accessing Arrays</vt:lpstr>
      <vt:lpstr>Array: Program Examples</vt:lpstr>
      <vt:lpstr>One Dimensional Array</vt:lpstr>
      <vt:lpstr>Two Dimensional Array</vt:lpstr>
      <vt:lpstr>Two Dimensional Array</vt:lpstr>
      <vt:lpstr>Two Dimensional Array</vt:lpstr>
      <vt:lpstr>Three Dimensional Array</vt:lpstr>
      <vt:lpstr>Exercise </vt:lpstr>
      <vt:lpstr>Exercise </vt:lpstr>
      <vt:lpstr>Exercise </vt:lpstr>
      <vt:lpstr>Summary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BINUS</cp:lastModifiedBy>
  <cp:revision>110</cp:revision>
  <dcterms:created xsi:type="dcterms:W3CDTF">2009-07-15T08:07:45Z</dcterms:created>
  <dcterms:modified xsi:type="dcterms:W3CDTF">2019-04-22T05:07:28Z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  <property fmtid="{D5CDD505-2E9C-101B-9397-08002B2CF9AE}" pid="3" name="WorkflowChangePath">
    <vt:lpwstr>65b8325e-c55c-4fda-9cfb-ffa2264e0bed,3;</vt:lpwstr>
  </property>
</Properties>
</file>