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2"/>
  </p:notesMasterIdLst>
  <p:handoutMasterIdLst>
    <p:handoutMasterId r:id="rId23"/>
  </p:handoutMasterIdLst>
  <p:sldIdLst>
    <p:sldId id="341" r:id="rId2"/>
    <p:sldId id="267" r:id="rId3"/>
    <p:sldId id="359" r:id="rId4"/>
    <p:sldId id="343" r:id="rId5"/>
    <p:sldId id="344" r:id="rId6"/>
    <p:sldId id="345" r:id="rId7"/>
    <p:sldId id="360" r:id="rId8"/>
    <p:sldId id="361" r:id="rId9"/>
    <p:sldId id="362" r:id="rId10"/>
    <p:sldId id="363" r:id="rId11"/>
    <p:sldId id="364" r:id="rId12"/>
    <p:sldId id="365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4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1" autoAdjust="0"/>
    <p:restoredTop sz="94660"/>
  </p:normalViewPr>
  <p:slideViewPr>
    <p:cSldViewPr>
      <p:cViewPr varScale="1">
        <p:scale>
          <a:sx n="67" d="100"/>
          <a:sy n="67" d="100"/>
        </p:scale>
        <p:origin x="11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CFDE0501-260B-4C91-A359-20D744E62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4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364333CB-184C-477C-AD03-FF5B968E5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21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E99A67-E9EC-4200-890C-80F5CE9A20C9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67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77381B-C87A-439D-AA03-4C08DE9B01B2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03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 smtClean="0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C55858-2932-4D77-9B1A-B8383574C19C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500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4D6E8-EC62-4919-A764-1F2B368590E5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5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B6F0E3-C9E3-4DA4-B10D-0D3BF0EB8330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9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E3318D82-6A2A-4E6C-A852-602746EDF62B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814392B9-00E7-4A35-9A24-111FCB03DE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52C941FA-9C0C-457B-98C9-547474CD54C4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9D470C04-B933-4BAC-AF4E-0C0B6D791B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736FF2-F838-4BB4-897A-ED895E6B7AE2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4C4494-5F80-4706-A323-E7584963AD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D316E-4D37-4406-AC79-55A70828E6E9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33D4BA-14C4-4C40-84B6-67D0CF5FC2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A4374E-68D6-4D81-BB29-89379F254086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9458D9-C33C-4F07-B1A7-FF0AC7058A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7235E-B841-41C3-A683-C6383384165B}" type="datetime1">
              <a:rPr lang="en-US"/>
              <a:pPr>
                <a:defRPr/>
              </a:pPr>
              <a:t>4/22/2019</a:t>
            </a:fld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0AB951-E9EE-4460-A6A1-73278981E9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06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C941FA-9C0C-457B-98C9-547474CD54C4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470C04-B933-4BAC-AF4E-0C0B6D791B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forsys.com/tutorials/c-language/c-pointer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elinik.free.fr/c/ch12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2800" dirty="0"/>
              <a:t>C Characters and Strings</a:t>
            </a:r>
            <a:endParaRPr lang="en-US" sz="28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Char vs String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70C04-B933-4BAC-AF4E-0C0B6D791B1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Character in c written between </a:t>
            </a:r>
            <a:r>
              <a:rPr lang="id-ID" altLang="en-US" i="1" dirty="0">
                <a:latin typeface="Tahoma" panose="020B0604030504040204" pitchFamily="34" charset="0"/>
                <a:cs typeface="Tahoma" panose="020B0604030504040204" pitchFamily="34" charset="0"/>
              </a:rPr>
              <a:t>single quote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. Each uses one byte of computer memory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id-ID" alt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char ch=</a:t>
            </a:r>
            <a:r>
              <a:rPr lang="id-ID" altLang="en-US" sz="16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’A’;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char ch=65;     //Ascii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char ch=0x41; //Ascii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en-US" sz="16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String written in between </a:t>
            </a:r>
            <a:r>
              <a:rPr lang="id-ID" altLang="en-US" i="1" dirty="0">
                <a:latin typeface="Tahoma" panose="020B0604030504040204" pitchFamily="34" charset="0"/>
                <a:cs typeface="Tahoma" panose="020B0604030504040204" pitchFamily="34" charset="0"/>
              </a:rPr>
              <a:t>double quote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5022378"/>
            <a:ext cx="374332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AutoShape 5"/>
          <p:cNvSpPr>
            <a:spLocks/>
          </p:cNvSpPr>
          <p:nvPr/>
        </p:nvSpPr>
        <p:spPr bwMode="auto">
          <a:xfrm>
            <a:off x="4267200" y="3310743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419600" y="3691743"/>
            <a:ext cx="914400" cy="3714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8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Similar</a:t>
            </a:r>
          </a:p>
        </p:txBody>
      </p:sp>
    </p:spTree>
    <p:extLst>
      <p:ext uri="{BB962C8B-B14F-4D97-AF65-F5344CB8AC3E}">
        <p14:creationId xmlns:p14="http://schemas.microsoft.com/office/powerpoint/2010/main" val="95412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98535"/>
            <a:ext cx="7067128" cy="1143000"/>
          </a:xfrm>
        </p:spPr>
        <p:txBody>
          <a:bodyPr/>
          <a:lstStyle/>
          <a:p>
            <a:r>
              <a:rPr lang="en-US" dirty="0"/>
              <a:t>String-Conversion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B951-E9EE-4460-A6A1-73278981E9B8}" type="slidenum">
              <a:rPr lang="en-US" altLang="en-US" smtClean="0"/>
              <a:pPr/>
              <a:t>11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89930"/>
              </p:ext>
            </p:extLst>
          </p:nvPr>
        </p:nvGraphicFramePr>
        <p:xfrm>
          <a:off x="1143000" y="2444896"/>
          <a:ext cx="7315200" cy="4008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431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Function Prototype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Function Description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4" marB="45724"/>
                </a:tc>
              </a:tr>
              <a:tr h="508040"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double 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atof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const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char *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nPtr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);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Converts the string </a:t>
                      </a:r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nPtr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to double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4" marB="45724"/>
                </a:tc>
              </a:tr>
              <a:tr h="508040"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atoi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const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char *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nPtr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);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Converts the string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nPtr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to 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4" marB="45724"/>
                </a:tc>
              </a:tr>
              <a:tr h="64013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long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atol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const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char *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nPtr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);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Converts the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string 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nPtr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to long 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4" marB="45724"/>
                </a:tc>
              </a:tr>
              <a:tr h="64013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double </a:t>
                      </a:r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strtod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const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char *</a:t>
                      </a:r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nPtr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char **</a:t>
                      </a:r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endPtr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);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Converts the string </a:t>
                      </a:r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nPtr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to double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4" marB="45724"/>
                </a:tc>
              </a:tr>
              <a:tr h="64013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long </a:t>
                      </a:r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strtol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const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char *</a:t>
                      </a:r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nPtr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char **</a:t>
                      </a:r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endPtr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</a:t>
                      </a:r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base); 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Converts the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string 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nPtr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to long</a:t>
                      </a:r>
                      <a:endParaRPr lang="en-US" sz="18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4" marB="45724"/>
                </a:tc>
              </a:tr>
              <a:tr h="640130"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unsigned long 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strtoul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(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const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char *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nPtr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char **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endPtr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base);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Converts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the string 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nPtr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to unsigned long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4" marB="45724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71128" y="1777346"/>
            <a:ext cx="762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String-conversion functions below are from general utilities library &lt;</a:t>
            </a:r>
            <a:r>
              <a:rPr lang="en-US" alt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stdlib.h</a:t>
            </a: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8536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defTabSz="457200">
              <a:lnSpc>
                <a:spcPct val="8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In Standard Library Function (header file </a:t>
            </a:r>
            <a:r>
              <a:rPr lang="id-ID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string.h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 provides functions to manipulate </a:t>
            </a:r>
            <a:r>
              <a:rPr lang="id-ID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string:</a:t>
            </a:r>
          </a:p>
          <a:p>
            <a:pPr marL="357188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strlen() </a:t>
            </a:r>
            <a:r>
              <a:rPr lang="id-ID" altLang="en-US" sz="18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id-ID" altLang="en-US" sz="1800" b="1" dirty="0" smtClean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id-ID" altLang="en-US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Return </a:t>
            </a:r>
            <a:r>
              <a:rPr lang="id-ID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a value of string length; excluded null char</a:t>
            </a:r>
          </a:p>
          <a:p>
            <a:pPr marL="357188" lvl="1" indent="-2714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18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strcpy(s1,s2</a:t>
            </a:r>
            <a:r>
              <a:rPr lang="id-ID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id-ID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id-ID" altLang="en-US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Copy </a:t>
            </a:r>
            <a:r>
              <a:rPr lang="id-ID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s2 to </a:t>
            </a:r>
            <a:r>
              <a:rPr lang="id-ID" altLang="en-US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s1</a:t>
            </a:r>
          </a:p>
          <a:p>
            <a:pPr marL="357188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strncpy(s1,s2,n)</a:t>
            </a:r>
            <a:r>
              <a:rPr lang="id-ID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id-ID" altLang="en-US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Copy </a:t>
            </a:r>
            <a:r>
              <a:rPr lang="id-ID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first n characters of s2 to s1</a:t>
            </a:r>
          </a:p>
          <a:p>
            <a:pPr marL="357188" lvl="1" indent="-2714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strcat(s1,s2)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id-ID" altLang="en-US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Adding </a:t>
            </a:r>
            <a:r>
              <a:rPr lang="id-ID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string s2 to the end of string s1</a:t>
            </a:r>
          </a:p>
          <a:p>
            <a:pPr marL="357188" lvl="1" indent="-271463" defTabSz="457200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strncat(s1,s2,n)</a:t>
            </a:r>
            <a:r>
              <a:rPr lang="id-ID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id-ID" altLang="en-US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Adding </a:t>
            </a:r>
            <a:r>
              <a:rPr lang="id-ID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n characters of string s2 to the end of string s1</a:t>
            </a:r>
          </a:p>
          <a:p>
            <a:pPr marL="357188" lvl="1" indent="-2714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strcmp(s1,s2)</a:t>
            </a:r>
          </a:p>
          <a:p>
            <a:pPr marL="341313" indent="-341313" defTabSz="457200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id-ID" altLang="en-US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Comparing </a:t>
            </a:r>
            <a:r>
              <a:rPr lang="id-ID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the value of string s1 and s2, if similar returning 0</a:t>
            </a:r>
          </a:p>
          <a:p>
            <a:pPr marL="357188" lvl="1" indent="-2714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etc.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B951-E9EE-4460-A6A1-73278981E9B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81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874998"/>
            <a:ext cx="6837114" cy="79208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Program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Examples </a:t>
            </a:r>
            <a:endParaRPr lang="id-ID" altLang="en-US" b="1" dirty="0" smtClean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AE39EC-361A-481B-92B4-03480A30C1F2}" type="slidenum">
              <a:rPr lang="id-ID" altLang="en-US" sz="1400">
                <a:latin typeface="Tahoma" panose="020B0604030504040204" pitchFamily="34" charset="0"/>
                <a:cs typeface="Tahoma" panose="020B0604030504040204" pitchFamily="34" charset="0"/>
              </a:rPr>
              <a:pPr eaLnBrk="1" hangingPunct="1"/>
              <a:t>13</a:t>
            </a:fld>
            <a:endParaRPr lang="id-ID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866775" y="1667086"/>
            <a:ext cx="7848600" cy="3721596"/>
          </a:xfrm>
        </p:spPr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Example: (String Manipulation)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*consider each of the statements for string functions are done separately</a:t>
            </a:r>
            <a:endParaRPr lang="id-ID" altLang="en-US" sz="20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219200" y="2663973"/>
            <a:ext cx="6629400" cy="39719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char s1[ ] = “abcdef”;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char s2[ ] = “xyz”;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id-ID" altLang="en-US" sz="1400" dirty="0">
              <a:solidFill>
                <a:srgbClr val="000000"/>
              </a:solidFill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strlen(“nana”); 		// 4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strcmp(“nana”, “nana”)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;</a:t>
            </a: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// result 0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strcpy(s1,s2);		// s1 = “xyz”, s2 = “xyz”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strncpy(s1,s2,2);	 	// s1 = “xycdef”, s2 = “xyz”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strncpy(s1,s2,4);		// if n&gt;=strlen(s2) similar with 				//  strcpy()   s1 = “xyz”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strcat(s1,s2);	 	// s1=“abcdefxyz”, s2=“xyz”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strncat(s1,s2,2);	 	// s1=“abcdefxy”, s2=“xyz”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id-ID" altLang="en-US" sz="1400" dirty="0">
              <a:solidFill>
                <a:srgbClr val="000000"/>
              </a:solidFill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s1 = “Happy”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;</a:t>
            </a:r>
            <a:endParaRPr lang="id-ID" altLang="en-US" sz="1400" dirty="0">
              <a:solidFill>
                <a:srgbClr val="000000"/>
              </a:solidFill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s2 = “New Year”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;</a:t>
            </a:r>
            <a:endParaRPr lang="id-ID" altLang="en-US" sz="1400" dirty="0">
              <a:solidFill>
                <a:srgbClr val="000000"/>
              </a:solidFill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id-ID" altLang="en-US" sz="1400" dirty="0">
              <a:solidFill>
                <a:srgbClr val="000000"/>
              </a:solidFill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strcat( s1, s2 )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;</a:t>
            </a: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	// s1= “Happy New Year”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strncat( s3, s1, 6 )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;</a:t>
            </a: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// s1= “Happy”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strcat( s3, s1 )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;</a:t>
            </a: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// s1= “Happy Happy New Year”</a:t>
            </a:r>
          </a:p>
        </p:txBody>
      </p:sp>
    </p:spTree>
    <p:extLst>
      <p:ext uri="{BB962C8B-B14F-4D97-AF65-F5344CB8AC3E}">
        <p14:creationId xmlns:p14="http://schemas.microsoft.com/office/powerpoint/2010/main" val="38594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874998"/>
            <a:ext cx="6837114" cy="792088"/>
          </a:xfrm>
        </p:spPr>
        <p:txBody>
          <a:bodyPr/>
          <a:lstStyle/>
          <a:p>
            <a:r>
              <a:rPr lang="en-US" alt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Program Examples</a:t>
            </a:r>
            <a:endParaRPr lang="id-ID" altLang="en-US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D971B7-683A-433A-B4D9-60A974289A5B}" type="slidenum">
              <a:rPr lang="id-ID" altLang="en-US" sz="1400">
                <a:latin typeface="Tahoma" panose="020B0604030504040204" pitchFamily="34" charset="0"/>
                <a:cs typeface="Tahoma" panose="020B0604030504040204" pitchFamily="34" charset="0"/>
              </a:rPr>
              <a:pPr eaLnBrk="1" hangingPunct="1"/>
              <a:t>14</a:t>
            </a:fld>
            <a:endParaRPr lang="id-ID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847725" y="1699214"/>
            <a:ext cx="7848600" cy="3721596"/>
          </a:xfrm>
        </p:spPr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Example: (Copy String)</a:t>
            </a:r>
            <a:endParaRPr lang="id-ID" altLang="en-US" sz="20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295400" y="2133600"/>
            <a:ext cx="6705600" cy="41878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/* Copy string */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#include &lt;stdio.h&gt;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#include &lt;string.h&gt;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void main() {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char str1[] = "Copy a string.";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char str2[15];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char str3[15];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int  i;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id-ID" altLang="en-US" sz="1400" dirty="0">
              <a:solidFill>
                <a:srgbClr val="000000"/>
              </a:solidFill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strcpy(str2, str1); 	// with strcpy()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id-ID" altLang="en-US" sz="1400" dirty="0">
              <a:solidFill>
                <a:srgbClr val="000000"/>
              </a:solidFill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for (i=0; str1[i]; i++) 	// without strcpy()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	str3[i] = str1[i];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str3[i] = `\0';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</a:t>
            </a: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/* print out str2 and str3 */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printf("The content of str2: %s\n", str2);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printf("The content of str3: %s\n", str3);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d-ID" alt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1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smtClean="0">
                <a:latin typeface="Tahoma" panose="020B0604030504040204" pitchFamily="34" charset="0"/>
                <a:cs typeface="Tahoma" panose="020B0604030504040204" pitchFamily="34" charset="0"/>
              </a:rPr>
              <a:t>Exercise 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6964EA-1A9C-440A-8155-B1D59ED98030}" type="slidenum">
              <a:rPr lang="en-US" altLang="en-US" sz="1400">
                <a:latin typeface="Tahoma" panose="020B0604030504040204" pitchFamily="34" charset="0"/>
                <a:cs typeface="Tahoma" panose="020B0604030504040204" pitchFamily="34" charset="0"/>
              </a:rPr>
              <a:pPr eaLnBrk="1" hangingPunct="1"/>
              <a:t>15</a:t>
            </a:fld>
            <a:endParaRPr lang="en-US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  Create a program in C to: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Get a string from keyboard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Rotate those characters 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Display the result</a:t>
            </a:r>
          </a:p>
          <a:p>
            <a:pPr marL="363538" indent="-363538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Example:  	input : KASUR</a:t>
            </a:r>
          </a:p>
          <a:p>
            <a:pPr marL="363538" indent="-363538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	rotated : RUSAK</a:t>
            </a:r>
            <a:endParaRPr lang="id-ID" sz="2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2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smtClean="0">
                <a:latin typeface="Tahoma" panose="020B0604030504040204" pitchFamily="34" charset="0"/>
                <a:cs typeface="Tahoma" panose="020B0604030504040204" pitchFamily="34" charset="0"/>
              </a:rPr>
              <a:t>Exercise 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28C94C-5E70-4018-B23A-9E2BD03B19DE}" type="slidenum">
              <a:rPr lang="en-US" altLang="en-US" sz="1400">
                <a:latin typeface="Tahoma" panose="020B0604030504040204" pitchFamily="34" charset="0"/>
                <a:cs typeface="Tahoma" panose="020B0604030504040204" pitchFamily="34" charset="0"/>
              </a:rPr>
              <a:pPr eaLnBrk="1" hangingPunct="1"/>
              <a:t>16</a:t>
            </a:fld>
            <a:endParaRPr lang="en-US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8013" indent="-608013" defTabSz="457200">
              <a:lnSpc>
                <a:spcPct val="90000"/>
              </a:lnSpc>
              <a:buFont typeface="+mj-lt"/>
              <a:buAutoNum type="arabicPeriod" startAt="2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Given the following statements:</a:t>
            </a:r>
          </a:p>
          <a:p>
            <a:pPr marL="608013" indent="-6080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char </a:t>
            </a:r>
            <a:r>
              <a:rPr lang="id-ID" sz="2000" dirty="0" smtClean="0">
                <a:solidFill>
                  <a:srgbClr val="333399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str</a:t>
            </a: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[] = ”</a:t>
            </a:r>
            <a:r>
              <a:rPr lang="en-US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Welcome to </a:t>
            </a: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Binus”;</a:t>
            </a:r>
          </a:p>
          <a:p>
            <a:pPr marL="608013" indent="-6080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char *</a:t>
            </a:r>
            <a:r>
              <a:rPr lang="id-ID" sz="2000" dirty="0" smtClean="0">
                <a:solidFill>
                  <a:srgbClr val="333399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str</a:t>
            </a: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= ”</a:t>
            </a:r>
            <a:r>
              <a:rPr lang="en-US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Welcome to </a:t>
            </a: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Binus”;</a:t>
            </a:r>
          </a:p>
          <a:p>
            <a:pPr marL="608013" indent="-6080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Compare and contrast the two </a:t>
            </a: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str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identifier described above!</a:t>
            </a:r>
          </a:p>
          <a:p>
            <a:pPr marL="608013" indent="-608013" defTabSz="457200">
              <a:lnSpc>
                <a:spcPct val="9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endParaRPr lang="id-ID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8013" indent="-608013" defTabSz="457200">
              <a:lnSpc>
                <a:spcPct val="90000"/>
              </a:lnSpc>
              <a:buFont typeface="+mj-lt"/>
              <a:buAutoNum type="arabicPeriod" startAt="3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Given the following statements:</a:t>
            </a:r>
          </a:p>
          <a:p>
            <a:pPr marL="608013" indent="-6080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char *</a:t>
            </a:r>
            <a:r>
              <a:rPr lang="id-ID" sz="2000" dirty="0" smtClean="0">
                <a:solidFill>
                  <a:srgbClr val="333399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name</a:t>
            </a: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[] = {”Ali”,”Ani”,”Tono”};</a:t>
            </a:r>
          </a:p>
          <a:p>
            <a:pPr marL="608013" indent="-6080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char </a:t>
            </a:r>
            <a:r>
              <a:rPr lang="id-ID" sz="2000" dirty="0" smtClean="0">
                <a:solidFill>
                  <a:srgbClr val="333399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name</a:t>
            </a: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[][10] = {”Ali”,”Ani”,”Tono”};</a:t>
            </a:r>
          </a:p>
          <a:p>
            <a:pPr marL="608013" indent="-6080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id-ID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Compare and contrast the two name identifiers above !</a:t>
            </a:r>
          </a:p>
          <a:p>
            <a:pPr marL="608013" indent="-608013" defTabSz="457200">
              <a:lnSpc>
                <a:spcPct val="90000"/>
              </a:lnSpc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endParaRPr lang="id-ID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>
              <a:buFontTx/>
              <a:buAutoNum type="arabicPeriod"/>
              <a:defRPr/>
            </a:pPr>
            <a:endParaRPr lang="id-ID" sz="2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smtClean="0">
                <a:latin typeface="Tahoma" panose="020B0604030504040204" pitchFamily="34" charset="0"/>
                <a:cs typeface="Tahoma" panose="020B0604030504040204" pitchFamily="34" charset="0"/>
              </a:rPr>
              <a:t>Exercise 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924B99-B447-49A5-AD3B-8E53E8AA1FCB}" type="slidenum">
              <a:rPr lang="en-US" altLang="en-US" sz="1400">
                <a:latin typeface="Tahoma" panose="020B0604030504040204" pitchFamily="34" charset="0"/>
                <a:cs typeface="Tahoma" panose="020B0604030504040204" pitchFamily="34" charset="0"/>
              </a:rPr>
              <a:pPr eaLnBrk="1" hangingPunct="1"/>
              <a:t>17</a:t>
            </a:fld>
            <a:endParaRPr lang="en-US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+mj-lt"/>
              <a:buAutoNum type="arabicPeriod" startAt="4"/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Create a program to convert all characters in even position to be uppercase, while the rest is remain unchanged</a:t>
            </a:r>
          </a:p>
          <a:p>
            <a:pPr marL="0" indent="0">
              <a:buFontTx/>
              <a:buNone/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Example :</a:t>
            </a:r>
          </a:p>
          <a:p>
            <a:pPr marL="1009650" lvl="1" indent="-609600"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Happy Birthday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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HaPpY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BiRtHdAy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marL="1009650" lvl="1" indent="-609600"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Good Morning 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GoOd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MOrNiNg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marL="1009650" lvl="1" indent="-609600"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ood night 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gOoD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NiGhT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marL="0" indent="0">
              <a:buFontTx/>
              <a:buNone/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</a:t>
            </a:r>
            <a:endParaRPr lang="id-ID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smtClean="0">
                <a:latin typeface="Tahoma" panose="020B0604030504040204" pitchFamily="34" charset="0"/>
                <a:cs typeface="Tahoma" panose="020B0604030504040204" pitchFamily="34" charset="0"/>
              </a:rPr>
              <a:t>Exercise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Interstate"/>
              <a:buAutoNum type="arabicPeriod" startAt="5"/>
            </a:pPr>
            <a:r>
              <a:rPr lang="en-US" altLang="en-US" smtClean="0"/>
              <a:t>Find out what are these functions in &lt;string.h&gt; for and how to use them?</a:t>
            </a:r>
          </a:p>
          <a:p>
            <a:pPr marL="857250" lvl="1" indent="-457200"/>
            <a:r>
              <a:rPr lang="en-US" altLang="en-US" smtClean="0"/>
              <a:t>strchr(const char*, int);</a:t>
            </a:r>
          </a:p>
          <a:p>
            <a:pPr marL="857250" lvl="1" indent="-457200"/>
            <a:r>
              <a:rPr lang="en-US" altLang="en-US" smtClean="0"/>
              <a:t>strrchr(const char*,int);</a:t>
            </a:r>
          </a:p>
          <a:p>
            <a:pPr marL="857250" lvl="1" indent="-457200"/>
            <a:r>
              <a:rPr lang="en-US" altLang="en-US" smtClean="0"/>
              <a:t>strstr(const char*, const char*);</a:t>
            </a:r>
          </a:p>
          <a:p>
            <a:pPr marL="857250" lvl="1" indent="-457200"/>
            <a:r>
              <a:rPr lang="en-US" altLang="en-US" smtClean="0"/>
              <a:t>strtok(char*, const char*);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74BD50-F1CA-4E51-A741-35A0FDE9DCDE}" type="slidenum">
              <a:rPr lang="en-US" altLang="en-US" sz="1400">
                <a:latin typeface="Interstate"/>
              </a:rPr>
              <a:pPr eaLnBrk="1" hangingPunct="1"/>
              <a:t>18</a:t>
            </a:fld>
            <a:endParaRPr lang="en-US" altLang="en-US" sz="1400">
              <a:latin typeface="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2914827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9932D7-3DC7-4ED1-B529-EDEDA32829A9}" type="slidenum">
              <a:rPr lang="id-ID">
                <a:latin typeface="Tahoma" pitchFamily="34" charset="0"/>
                <a:cs typeface="Tahoma" pitchFamily="34" charset="0"/>
              </a:rPr>
              <a:pPr/>
              <a:t>19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.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6 &amp; 7 </a:t>
            </a: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C Programming – Pointers: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3"/>
              </a:rPr>
              <a:t>http://www.exforsys.com/tutorials/c-language/c-pointers.html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Storing Similar Data Items: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4"/>
              </a:rPr>
              <a:t>http://aelinik.free.fr/c/ch12.htm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4694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B2376C-8E73-478D-AB5B-93F0B7A31921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At the end of this session, student will be able to:</a:t>
            </a:r>
          </a:p>
          <a:p>
            <a:pPr marL="341313" indent="-341313"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Explain the concept of C Characters and String concept</a:t>
            </a:r>
          </a:p>
          <a:p>
            <a:pPr marL="341313" indent="-341313" defTabSz="457200"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	(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LO2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LO3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2DF286-C326-4344-9D4F-39A7DC9BAF0F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Sub Topics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70C04-B933-4BAC-AF4E-0C0B6D791B1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C Characters and Strings:</a:t>
            </a: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AU" altLang="en-US" dirty="0">
                <a:latin typeface="Tahoma" panose="020B0604030504040204" pitchFamily="34" charset="0"/>
                <a:cs typeface="Tahoma" panose="020B0604030504040204" pitchFamily="34" charset="0"/>
              </a:rPr>
              <a:t>Character-Handling Library</a:t>
            </a: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AU" altLang="en-US" dirty="0">
                <a:latin typeface="Tahoma" panose="020B0604030504040204" pitchFamily="34" charset="0"/>
                <a:cs typeface="Tahoma" panose="020B0604030504040204" pitchFamily="34" charset="0"/>
              </a:rPr>
              <a:t>Strings Definition and Concept</a:t>
            </a:r>
          </a:p>
          <a:p>
            <a:r>
              <a:rPr lang="en-AU" altLang="en-US" dirty="0">
                <a:latin typeface="Tahoma" panose="020B0604030504040204" pitchFamily="34" charset="0"/>
                <a:cs typeface="Tahoma" panose="020B0604030504040204" pitchFamily="34" charset="0"/>
              </a:rPr>
              <a:t>String-Conversion Functions</a:t>
            </a: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AU" altLang="en-US" dirty="0">
                <a:latin typeface="Tahoma" panose="020B0604030504040204" pitchFamily="34" charset="0"/>
                <a:cs typeface="Tahoma" panose="020B0604030504040204" pitchFamily="34" charset="0"/>
              </a:rPr>
              <a:t>String Manipulations</a:t>
            </a:r>
          </a:p>
          <a:p>
            <a:r>
              <a:rPr lang="en-AU" altLang="en-US" dirty="0">
                <a:latin typeface="Tahoma" panose="020B0604030504040204" pitchFamily="34" charset="0"/>
                <a:cs typeface="Tahoma" panose="020B0604030504040204" pitchFamily="34" charset="0"/>
              </a:rPr>
              <a:t>Program Examples</a:t>
            </a: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5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43000" y="1455093"/>
            <a:ext cx="7067128" cy="1143000"/>
          </a:xfrm>
        </p:spPr>
        <p:txBody>
          <a:bodyPr/>
          <a:lstStyle/>
          <a:p>
            <a:r>
              <a:rPr lang="en-US" altLang="en-US" sz="28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Character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143000" y="2598093"/>
            <a:ext cx="7067128" cy="3489251"/>
          </a:xfrm>
        </p:spPr>
        <p:txBody>
          <a:bodyPr/>
          <a:lstStyle/>
          <a:p>
            <a:r>
              <a:rPr lang="en-US" altLang="en-US" dirty="0" smtClean="0"/>
              <a:t>A program may contain </a:t>
            </a:r>
            <a:r>
              <a:rPr lang="en-US" altLang="en-US" b="1" dirty="0" smtClean="0"/>
              <a:t>character constants</a:t>
            </a:r>
          </a:p>
          <a:p>
            <a:r>
              <a:rPr lang="en-US" altLang="en-US" dirty="0" smtClean="0"/>
              <a:t>A character constant is an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value represented as a character in a single quotes.</a:t>
            </a:r>
          </a:p>
          <a:p>
            <a:r>
              <a:rPr lang="en-US" altLang="en-US" dirty="0" smtClean="0"/>
              <a:t>Example : ‘z’ represents the integer value of z, and ‘\n’ the integer value of newline (122 and 10 in ASCII)</a:t>
            </a:r>
          </a:p>
          <a:p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7A36B2-8DC4-4D9A-B4BA-FA8A59CCA619}" type="slidenum">
              <a:rPr lang="en-US" altLang="en-US" sz="1400">
                <a:latin typeface="Interstate"/>
              </a:rPr>
              <a:pPr eaLnBrk="1" hangingPunct="1"/>
              <a:t>4</a:t>
            </a:fld>
            <a:endParaRPr lang="en-US" altLang="en-US" sz="1400">
              <a:latin typeface="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135116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smtClean="0">
                <a:latin typeface="Tahoma" panose="020B0604030504040204" pitchFamily="34" charset="0"/>
                <a:cs typeface="Tahoma" panose="020B0604030504040204" pitchFamily="34" charset="0"/>
              </a:rPr>
              <a:t>Character-Handling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26022"/>
            <a:ext cx="8229600" cy="13430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Character-Handling Library : &lt;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ctype.h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</a:t>
            </a:r>
          </a:p>
          <a:p>
            <a:pPr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Consists of several functions to handle manipulation of character</a:t>
            </a:r>
          </a:p>
          <a:p>
            <a:pPr>
              <a:defRPr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Tx/>
              <a:buNone/>
              <a:defRPr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27B24F-E1E7-4F1D-B0C7-E18E25B436E5}" type="slidenum">
              <a:rPr lang="en-US" altLang="en-US" sz="1400">
                <a:latin typeface="Interstate"/>
              </a:rPr>
              <a:pPr eaLnBrk="1" hangingPunct="1"/>
              <a:t>5</a:t>
            </a:fld>
            <a:endParaRPr lang="en-US" altLang="en-US" sz="1400">
              <a:latin typeface="Interstate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97147"/>
              </p:ext>
            </p:extLst>
          </p:nvPr>
        </p:nvGraphicFramePr>
        <p:xfrm>
          <a:off x="971550" y="3323935"/>
          <a:ext cx="7696200" cy="30322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  <a:gridCol w="5334000"/>
              </a:tblGrid>
              <a:tr h="38132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Prototype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Functio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 Description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07" marB="45707"/>
                </a:tc>
              </a:tr>
              <a:tr h="658181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isdigit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(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c);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Returns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 true value if c is a digit and 0 (false) otherwise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07" marB="45707"/>
                </a:tc>
              </a:tr>
              <a:tr h="712594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isalpha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c);</a:t>
                      </a: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Returns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 true value if c is a letter and 0 (false) otherwise</a:t>
                      </a:r>
                      <a:endParaRPr lang="en-US" sz="18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07" marB="45707"/>
                </a:tc>
              </a:tr>
              <a:tr h="640012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isxdigit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c);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Returns a true value if c is a hexadecimal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digit character and 0 otherwise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07" marB="45707"/>
                </a:tc>
              </a:tr>
              <a:tr h="640012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isalnum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c);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Returns a true value if c is a digit or a letter and 0 otherwise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07" marB="457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43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smtClean="0">
                <a:latin typeface="Tahoma" panose="020B0604030504040204" pitchFamily="34" charset="0"/>
                <a:cs typeface="Tahoma" panose="020B0604030504040204" pitchFamily="34" charset="0"/>
              </a:rPr>
              <a:t>Character-Handling Library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28775"/>
          <a:ext cx="8229600" cy="46688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  <a:gridCol w="5867400"/>
              </a:tblGrid>
              <a:tr h="37086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Prototype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Function Description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3" marB="45723"/>
                </a:tc>
              </a:tr>
              <a:tr h="640124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islower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c);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Returns a true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value if c is a lowercase letter and 0 otherwise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3" marB="45723"/>
                </a:tc>
              </a:tr>
              <a:tr h="640124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isupper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c);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Returns a true value if c is an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uppercase letter and 0 otherwise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3" marB="45723"/>
                </a:tc>
              </a:tr>
              <a:tr h="914462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tolower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c);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If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 is an uppercase letter, 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tolower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returns c as a lowercase letter. Otherwise, 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tolower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returns the argument unchanged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3" marB="45723"/>
                </a:tc>
              </a:tr>
              <a:tr h="914462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toupper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c);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If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 is a lowercase letter, 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toupper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returns c as an uppercase letter. Otherwise, </a:t>
                      </a:r>
                      <a:r>
                        <a:rPr lang="en-US" sz="1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toupper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returns the argument unchanged</a:t>
                      </a:r>
                      <a:endParaRPr lang="en-US" sz="18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3" marB="45723"/>
                </a:tc>
              </a:tr>
              <a:tr h="1188801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isspace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c);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Returns a true value if c is a white-space</a:t>
                      </a:r>
                      <a:r>
                        <a:rPr lang="en-US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character – newline (‘\n’), space (‘ ‘), form feed (‘\f’), carriage return (‘\r’), horizontal tab (‘\t’), or vertical tab (‘\v’) – and 0 otherwise</a:t>
                      </a:r>
                      <a:endParaRPr lang="en-US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45723" marB="45723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3F8EF0-3069-4AF4-B671-82E10F43ACE6}" type="slidenum">
              <a:rPr lang="en-US" altLang="en-US" sz="1400">
                <a:latin typeface="Interstate"/>
              </a:rPr>
              <a:pPr eaLnBrk="1" hangingPunct="1"/>
              <a:t>6</a:t>
            </a:fld>
            <a:endParaRPr lang="en-US" altLang="en-US" sz="1400">
              <a:latin typeface="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20762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Array of Character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70C04-B933-4BAC-AF4E-0C0B6D791B1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Array of Character(s) : 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Array filled with character/s</a:t>
            </a:r>
          </a:p>
          <a:p>
            <a:pPr marL="341313" indent="-341313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Syntax: 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b="1" i="1" dirty="0">
                <a:latin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id-ID" altLang="en-US" i="1" dirty="0">
                <a:latin typeface="Tahoma" panose="020B0604030504040204" pitchFamily="34" charset="0"/>
                <a:cs typeface="Tahoma" panose="020B0604030504040204" pitchFamily="34" charset="0"/>
              </a:rPr>
              <a:t>char array_name[value_dim];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en-US" b="1" i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Example: </a:t>
            </a:r>
          </a:p>
          <a:p>
            <a:pPr marL="1141413" lvl="2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char name[40];</a:t>
            </a:r>
          </a:p>
          <a:p>
            <a:pPr marL="1141413" lvl="2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char ss[20]={‘B’,’I’,’N’,’U’,’S’};		//20 elements</a:t>
            </a:r>
          </a:p>
          <a:p>
            <a:pPr marL="1141413" lvl="2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char ss[ ]= {‘B’,’I’,’N’,’U’,’S’};		// 5 elements</a:t>
            </a:r>
          </a:p>
          <a:p>
            <a:pPr marL="341313" indent="-341313" defTabSz="457200">
              <a:spcBef>
                <a:spcPts val="6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8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String Definition and Concept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70C04-B933-4BAC-AF4E-0C0B6D791B1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String is an </a:t>
            </a:r>
            <a:r>
              <a:rPr lang="en-US" altLang="en-US" b="1" i="1" dirty="0">
                <a:latin typeface="Tahoma" panose="020B0604030504040204" pitchFamily="34" charset="0"/>
                <a:cs typeface="Tahoma" panose="020B0604030504040204" pitchFamily="34" charset="0"/>
              </a:rPr>
              <a:t>array of character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that ended with </a:t>
            </a:r>
            <a:r>
              <a:rPr lang="en-US" altLang="en-US" b="1" i="1" dirty="0">
                <a:latin typeface="Tahoma" panose="020B0604030504040204" pitchFamily="34" charset="0"/>
                <a:cs typeface="Tahoma" panose="020B0604030504040204" pitchFamily="34" charset="0"/>
              </a:rPr>
              <a:t>null character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( ‘\0’ or in ASCII = 0)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buClr>
                <a:srgbClr val="3333FF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dirty="0">
                <a:solidFill>
                  <a:srgbClr val="3333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String constant</a:t>
            </a: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or </a:t>
            </a:r>
            <a:r>
              <a:rPr lang="en-US" altLang="en-US" b="1" dirty="0">
                <a:solidFill>
                  <a:srgbClr val="3333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string literal</a:t>
            </a: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is some characters written between double quote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Example: </a:t>
            </a: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”Welcome to </a:t>
            </a:r>
            <a:r>
              <a:rPr lang="id-ID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Binus”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String constant type is pointer constant, thus can be assigned to an </a:t>
            </a: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array of character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Example :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char name[40] = ”Amir”;  //ok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name = ”Amir”;   // error name is a constant pointer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Name[40]= “Amir”;  //error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9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String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70C04-B933-4BAC-AF4E-0C0B6D791B1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 Constant String can be linked at compile-time: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”Hello,” ” world”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	Similar to: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Tahoma" panose="020B0604030504040204" pitchFamily="34" charset="0"/>
              </a:rPr>
              <a:t>”Hello, world”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Example string initialization: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i="1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Tahoma" panose="020B0604030504040204" pitchFamily="34" charset="0"/>
              </a:rPr>
              <a:t>char s[ ] = ”</a:t>
            </a:r>
            <a:r>
              <a:rPr lang="id-ID" altLang="en-US" dirty="0">
                <a:latin typeface="Courier New" panose="02070309020205020404" pitchFamily="49" charset="0"/>
                <a:cs typeface="Tahoma" panose="020B0604030504040204" pitchFamily="34" charset="0"/>
              </a:rPr>
              <a:t>BiNus”; </a:t>
            </a: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		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dirty="0">
                <a:latin typeface="Tahoma" panose="020B0604030504040204" pitchFamily="34" charset="0"/>
                <a:cs typeface="Tahoma" panose="020B0604030504040204" pitchFamily="34" charset="0"/>
              </a:rPr>
              <a:t>	Similar to 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id-ID" altLang="en-US" dirty="0">
                <a:latin typeface="Courier New" panose="02070309020205020404" pitchFamily="49" charset="0"/>
                <a:cs typeface="Tahoma" panose="020B0604030504040204" pitchFamily="34" charset="0"/>
              </a:rPr>
              <a:t>char s[ ] = {’B’,’i’,’N’,’u’,’s’,’\0’}; 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b="1" i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i="1" dirty="0">
                <a:latin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as a data type does not known in C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1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214688755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6C6925E2-9414-478D-9722-68EB5C98325A}"/>
</file>

<file path=customXml/itemProps2.xml><?xml version="1.0" encoding="utf-8"?>
<ds:datastoreItem xmlns:ds="http://schemas.openxmlformats.org/officeDocument/2006/customXml" ds:itemID="{AB90FA89-7A14-436E-AA0F-FC2F880A1358}"/>
</file>

<file path=customXml/itemProps3.xml><?xml version="1.0" encoding="utf-8"?>
<ds:datastoreItem xmlns:ds="http://schemas.openxmlformats.org/officeDocument/2006/customXml" ds:itemID="{584E01D7-87B3-4BB7-95A9-9449F7ED330B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1303</TotalTime>
  <Words>862</Words>
  <Application>Microsoft Office PowerPoint</Application>
  <PresentationFormat>On-screen Show (4:3)</PresentationFormat>
  <Paragraphs>230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 Unicode MS</vt:lpstr>
      <vt:lpstr>MS PGothic</vt:lpstr>
      <vt:lpstr>Arial</vt:lpstr>
      <vt:lpstr>Calibri</vt:lpstr>
      <vt:lpstr>Courier New</vt:lpstr>
      <vt:lpstr>Interstate</vt:lpstr>
      <vt:lpstr>Open Sans</vt:lpstr>
      <vt:lpstr>Tahoma</vt:lpstr>
      <vt:lpstr>Times New Roman</vt:lpstr>
      <vt:lpstr>Wingdings</vt:lpstr>
      <vt:lpstr>TemplateBM</vt:lpstr>
      <vt:lpstr>C Characters and Strings</vt:lpstr>
      <vt:lpstr>Learning Outcomes</vt:lpstr>
      <vt:lpstr>Sub Topics</vt:lpstr>
      <vt:lpstr>Character</vt:lpstr>
      <vt:lpstr>Character-Handling Library</vt:lpstr>
      <vt:lpstr>Character-Handling Library</vt:lpstr>
      <vt:lpstr>Array of Character</vt:lpstr>
      <vt:lpstr>String Definition and Concept</vt:lpstr>
      <vt:lpstr>String</vt:lpstr>
      <vt:lpstr>Char vs String</vt:lpstr>
      <vt:lpstr>String-Conversion Functions</vt:lpstr>
      <vt:lpstr>String Manipulation</vt:lpstr>
      <vt:lpstr>Program Examples </vt:lpstr>
      <vt:lpstr>Program Examples</vt:lpstr>
      <vt:lpstr>Exercise </vt:lpstr>
      <vt:lpstr>Exercise </vt:lpstr>
      <vt:lpstr>Exercise </vt:lpstr>
      <vt:lpstr>Exercise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BINUS</cp:lastModifiedBy>
  <cp:revision>117</cp:revision>
  <dcterms:created xsi:type="dcterms:W3CDTF">2009-07-15T08:07:45Z</dcterms:created>
  <dcterms:modified xsi:type="dcterms:W3CDTF">2019-04-22T07:02:46Z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65b8325e-c55c-4fda-9cfb-ffa2264e0bed,2;</vt:lpwstr>
  </property>
</Properties>
</file>