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8" r:id="rId3"/>
    <p:sldId id="259" r:id="rId4"/>
    <p:sldId id="257"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van Roger V Fernando" initials="IRVF" lastIdx="1" clrIdx="0">
    <p:extLst>
      <p:ext uri="{19B8F6BF-5375-455C-9EA6-DF929625EA0E}">
        <p15:presenceInfo xmlns:p15="http://schemas.microsoft.com/office/powerpoint/2012/main" userId="eaf561e91f4d5c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21T22:12:46.130"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CF70DD-54E3-437B-8BD9-C1BEA6280EBA}"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BD5E0D0-B383-4C7C-AE3D-64123A3424DE}" type="slidenum">
              <a:rPr lang="en-US" smtClean="0"/>
              <a:t>‹#›</a:t>
            </a:fld>
            <a:endParaRPr lang="en-US"/>
          </a:p>
        </p:txBody>
      </p:sp>
    </p:spTree>
    <p:extLst>
      <p:ext uri="{BB962C8B-B14F-4D97-AF65-F5344CB8AC3E}">
        <p14:creationId xmlns:p14="http://schemas.microsoft.com/office/powerpoint/2010/main" val="347726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F70DD-54E3-437B-8BD9-C1BEA6280EBA}"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D5E0D0-B383-4C7C-AE3D-64123A3424DE}" type="slidenum">
              <a:rPr lang="en-US" smtClean="0"/>
              <a:t>‹#›</a:t>
            </a:fld>
            <a:endParaRPr lang="en-US"/>
          </a:p>
        </p:txBody>
      </p:sp>
    </p:spTree>
    <p:extLst>
      <p:ext uri="{BB962C8B-B14F-4D97-AF65-F5344CB8AC3E}">
        <p14:creationId xmlns:p14="http://schemas.microsoft.com/office/powerpoint/2010/main" val="3360368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F70DD-54E3-437B-8BD9-C1BEA6280EBA}"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D5E0D0-B383-4C7C-AE3D-64123A3424D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19822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CF70DD-54E3-437B-8BD9-C1BEA6280EBA}"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D5E0D0-B383-4C7C-AE3D-64123A3424DE}" type="slidenum">
              <a:rPr lang="en-US" smtClean="0"/>
              <a:t>‹#›</a:t>
            </a:fld>
            <a:endParaRPr lang="en-US"/>
          </a:p>
        </p:txBody>
      </p:sp>
    </p:spTree>
    <p:extLst>
      <p:ext uri="{BB962C8B-B14F-4D97-AF65-F5344CB8AC3E}">
        <p14:creationId xmlns:p14="http://schemas.microsoft.com/office/powerpoint/2010/main" val="1814868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CF70DD-54E3-437B-8BD9-C1BEA6280EBA}"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D5E0D0-B383-4C7C-AE3D-64123A3424D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65659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CF70DD-54E3-437B-8BD9-C1BEA6280EBA}"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D5E0D0-B383-4C7C-AE3D-64123A3424DE}" type="slidenum">
              <a:rPr lang="en-US" smtClean="0"/>
              <a:t>‹#›</a:t>
            </a:fld>
            <a:endParaRPr lang="en-US"/>
          </a:p>
        </p:txBody>
      </p:sp>
    </p:spTree>
    <p:extLst>
      <p:ext uri="{BB962C8B-B14F-4D97-AF65-F5344CB8AC3E}">
        <p14:creationId xmlns:p14="http://schemas.microsoft.com/office/powerpoint/2010/main" val="263854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F70DD-54E3-437B-8BD9-C1BEA6280EBA}"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D5E0D0-B383-4C7C-AE3D-64123A3424DE}" type="slidenum">
              <a:rPr lang="en-US" smtClean="0"/>
              <a:t>‹#›</a:t>
            </a:fld>
            <a:endParaRPr lang="en-US"/>
          </a:p>
        </p:txBody>
      </p:sp>
    </p:spTree>
    <p:extLst>
      <p:ext uri="{BB962C8B-B14F-4D97-AF65-F5344CB8AC3E}">
        <p14:creationId xmlns:p14="http://schemas.microsoft.com/office/powerpoint/2010/main" val="1067683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F70DD-54E3-437B-8BD9-C1BEA6280EBA}"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D5E0D0-B383-4C7C-AE3D-64123A3424DE}" type="slidenum">
              <a:rPr lang="en-US" smtClean="0"/>
              <a:t>‹#›</a:t>
            </a:fld>
            <a:endParaRPr lang="en-US"/>
          </a:p>
        </p:txBody>
      </p:sp>
    </p:spTree>
    <p:extLst>
      <p:ext uri="{BB962C8B-B14F-4D97-AF65-F5344CB8AC3E}">
        <p14:creationId xmlns:p14="http://schemas.microsoft.com/office/powerpoint/2010/main" val="367595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F70DD-54E3-437B-8BD9-C1BEA6280EBA}"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D5E0D0-B383-4C7C-AE3D-64123A3424DE}" type="slidenum">
              <a:rPr lang="en-US" smtClean="0"/>
              <a:t>‹#›</a:t>
            </a:fld>
            <a:endParaRPr lang="en-US"/>
          </a:p>
        </p:txBody>
      </p:sp>
    </p:spTree>
    <p:extLst>
      <p:ext uri="{BB962C8B-B14F-4D97-AF65-F5344CB8AC3E}">
        <p14:creationId xmlns:p14="http://schemas.microsoft.com/office/powerpoint/2010/main" val="757980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F70DD-54E3-437B-8BD9-C1BEA6280EBA}"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D5E0D0-B383-4C7C-AE3D-64123A3424DE}" type="slidenum">
              <a:rPr lang="en-US" smtClean="0"/>
              <a:t>‹#›</a:t>
            </a:fld>
            <a:endParaRPr lang="en-US"/>
          </a:p>
        </p:txBody>
      </p:sp>
    </p:spTree>
    <p:extLst>
      <p:ext uri="{BB962C8B-B14F-4D97-AF65-F5344CB8AC3E}">
        <p14:creationId xmlns:p14="http://schemas.microsoft.com/office/powerpoint/2010/main" val="148822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CF70DD-54E3-437B-8BD9-C1BEA6280EBA}"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BD5E0D0-B383-4C7C-AE3D-64123A3424DE}" type="slidenum">
              <a:rPr lang="en-US" smtClean="0"/>
              <a:t>‹#›</a:t>
            </a:fld>
            <a:endParaRPr lang="en-US"/>
          </a:p>
        </p:txBody>
      </p:sp>
    </p:spTree>
    <p:extLst>
      <p:ext uri="{BB962C8B-B14F-4D97-AF65-F5344CB8AC3E}">
        <p14:creationId xmlns:p14="http://schemas.microsoft.com/office/powerpoint/2010/main" val="2860210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CF70DD-54E3-437B-8BD9-C1BEA6280EBA}" type="datetimeFigureOut">
              <a:rPr lang="en-US" smtClean="0"/>
              <a:t>4/22/2019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BD5E0D0-B383-4C7C-AE3D-64123A3424DE}" type="slidenum">
              <a:rPr lang="en-US" smtClean="0"/>
              <a:t>‹#›</a:t>
            </a:fld>
            <a:endParaRPr lang="en-US"/>
          </a:p>
        </p:txBody>
      </p:sp>
    </p:spTree>
    <p:extLst>
      <p:ext uri="{BB962C8B-B14F-4D97-AF65-F5344CB8AC3E}">
        <p14:creationId xmlns:p14="http://schemas.microsoft.com/office/powerpoint/2010/main" val="106387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CF70DD-54E3-437B-8BD9-C1BEA6280EBA}" type="datetimeFigureOut">
              <a:rPr lang="en-US" smtClean="0"/>
              <a:t>4/22/2019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BD5E0D0-B383-4C7C-AE3D-64123A3424DE}" type="slidenum">
              <a:rPr lang="en-US" smtClean="0"/>
              <a:t>‹#›</a:t>
            </a:fld>
            <a:endParaRPr lang="en-US"/>
          </a:p>
        </p:txBody>
      </p:sp>
    </p:spTree>
    <p:extLst>
      <p:ext uri="{BB962C8B-B14F-4D97-AF65-F5344CB8AC3E}">
        <p14:creationId xmlns:p14="http://schemas.microsoft.com/office/powerpoint/2010/main" val="550919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F70DD-54E3-437B-8BD9-C1BEA6280EBA}" type="datetimeFigureOut">
              <a:rPr lang="en-US" smtClean="0"/>
              <a:t>4/22/2019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BD5E0D0-B383-4C7C-AE3D-64123A3424DE}" type="slidenum">
              <a:rPr lang="en-US" smtClean="0"/>
              <a:t>‹#›</a:t>
            </a:fld>
            <a:endParaRPr lang="en-US"/>
          </a:p>
        </p:txBody>
      </p:sp>
    </p:spTree>
    <p:extLst>
      <p:ext uri="{BB962C8B-B14F-4D97-AF65-F5344CB8AC3E}">
        <p14:creationId xmlns:p14="http://schemas.microsoft.com/office/powerpoint/2010/main" val="376023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F70DD-54E3-437B-8BD9-C1BEA6280EBA}"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BD5E0D0-B383-4C7C-AE3D-64123A3424DE}" type="slidenum">
              <a:rPr lang="en-US" smtClean="0"/>
              <a:t>‹#›</a:t>
            </a:fld>
            <a:endParaRPr lang="en-US"/>
          </a:p>
        </p:txBody>
      </p:sp>
    </p:spTree>
    <p:extLst>
      <p:ext uri="{BB962C8B-B14F-4D97-AF65-F5344CB8AC3E}">
        <p14:creationId xmlns:p14="http://schemas.microsoft.com/office/powerpoint/2010/main" val="3933324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F70DD-54E3-437B-8BD9-C1BEA6280EBA}"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D5E0D0-B383-4C7C-AE3D-64123A3424DE}" type="slidenum">
              <a:rPr lang="en-US" smtClean="0"/>
              <a:t>‹#›</a:t>
            </a:fld>
            <a:endParaRPr lang="en-US"/>
          </a:p>
        </p:txBody>
      </p:sp>
    </p:spTree>
    <p:extLst>
      <p:ext uri="{BB962C8B-B14F-4D97-AF65-F5344CB8AC3E}">
        <p14:creationId xmlns:p14="http://schemas.microsoft.com/office/powerpoint/2010/main" val="394098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2CF70DD-54E3-437B-8BD9-C1BEA6280EBA}" type="datetimeFigureOut">
              <a:rPr lang="en-US" smtClean="0"/>
              <a:t>4/22/2019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BD5E0D0-B383-4C7C-AE3D-64123A3424DE}" type="slidenum">
              <a:rPr lang="en-US" smtClean="0"/>
              <a:t>‹#›</a:t>
            </a:fld>
            <a:endParaRPr lang="en-US"/>
          </a:p>
        </p:txBody>
      </p:sp>
    </p:spTree>
    <p:extLst>
      <p:ext uri="{BB962C8B-B14F-4D97-AF65-F5344CB8AC3E}">
        <p14:creationId xmlns:p14="http://schemas.microsoft.com/office/powerpoint/2010/main" val="50830020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2387600"/>
          </a:xfrm>
        </p:spPr>
        <p:txBody>
          <a:bodyPr/>
          <a:lstStyle/>
          <a:p>
            <a:r>
              <a:rPr lang="en-US" dirty="0"/>
              <a:t>VEHICLE RENTAL SYSTEM</a:t>
            </a:r>
          </a:p>
        </p:txBody>
      </p:sp>
      <p:sp>
        <p:nvSpPr>
          <p:cNvPr id="3" name="Subtitle 2"/>
          <p:cNvSpPr>
            <a:spLocks noGrp="1"/>
          </p:cNvSpPr>
          <p:nvPr>
            <p:ph type="subTitle" idx="1"/>
          </p:nvPr>
        </p:nvSpPr>
        <p:spPr>
          <a:xfrm>
            <a:off x="2334884" y="2387600"/>
            <a:ext cx="9144000" cy="1655762"/>
          </a:xfrm>
        </p:spPr>
        <p:txBody>
          <a:bodyPr>
            <a:normAutofit/>
          </a:bodyPr>
          <a:lstStyle/>
          <a:p>
            <a:pPr algn="l"/>
            <a:r>
              <a:rPr lang="en-US" sz="2400" dirty="0"/>
              <a:t>BY : Ivan Fernando, </a:t>
            </a:r>
            <a:r>
              <a:rPr lang="en-US" sz="2400" dirty="0" err="1"/>
              <a:t>Ayesh</a:t>
            </a:r>
            <a:r>
              <a:rPr lang="en-US" sz="2400" dirty="0"/>
              <a:t> Reddy, Varun Sai, Aditya Sukumar</a:t>
            </a:r>
          </a:p>
        </p:txBody>
      </p:sp>
    </p:spTree>
    <p:extLst>
      <p:ext uri="{BB962C8B-B14F-4D97-AF65-F5344CB8AC3E}">
        <p14:creationId xmlns:p14="http://schemas.microsoft.com/office/powerpoint/2010/main" val="3656724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88B186-1277-48F1-890E-FE1D6916A1E4}"/>
              </a:ext>
            </a:extLst>
          </p:cNvPr>
          <p:cNvSpPr/>
          <p:nvPr/>
        </p:nvSpPr>
        <p:spPr>
          <a:xfrm>
            <a:off x="381000" y="1299686"/>
            <a:ext cx="11430000" cy="646331"/>
          </a:xfrm>
          <a:prstGeom prst="rect">
            <a:avLst/>
          </a:prstGeom>
        </p:spPr>
        <p:txBody>
          <a:bodyPr wrap="square">
            <a:spAutoFit/>
          </a:bodyPr>
          <a:lstStyle/>
          <a:p>
            <a:r>
              <a:rPr lang="en-US" dirty="0"/>
              <a:t>INSERT [</a:t>
            </a:r>
            <a:r>
              <a:rPr lang="en-US" dirty="0" err="1"/>
              <a:t>dbo</a:t>
            </a:r>
            <a:r>
              <a:rPr lang="en-US" dirty="0"/>
              <a:t>].[</a:t>
            </a:r>
            <a:r>
              <a:rPr lang="en-US" dirty="0" err="1"/>
              <a:t>VehiclePool</a:t>
            </a:r>
            <a:r>
              <a:rPr lang="en-US" dirty="0"/>
              <a:t>] ([</a:t>
            </a:r>
            <a:r>
              <a:rPr lang="en-US" dirty="0" err="1"/>
              <a:t>VehiclePoolID</a:t>
            </a:r>
            <a:r>
              <a:rPr lang="en-US" dirty="0"/>
              <a:t>], [Availability], [</a:t>
            </a:r>
            <a:r>
              <a:rPr lang="en-US" dirty="0" err="1"/>
              <a:t>LocationID</a:t>
            </a:r>
            <a:r>
              <a:rPr lang="en-US" dirty="0"/>
              <a:t>], [Amount], [</a:t>
            </a:r>
            <a:r>
              <a:rPr lang="en-US" dirty="0" err="1"/>
              <a:t>VehicleID</a:t>
            </a:r>
            <a:r>
              <a:rPr lang="en-US" dirty="0"/>
              <a:t>], [From], [To]) VALUES (1, 1, 9, 3400, 9, CAST(N'1972-04-03T10:42:19.190' AS </a:t>
            </a:r>
            <a:r>
              <a:rPr lang="en-US" dirty="0" err="1"/>
              <a:t>DateTime</a:t>
            </a:r>
            <a:r>
              <a:rPr lang="en-US" dirty="0"/>
              <a:t>), CAST(N'2000-12-26T09:40:48.720' AS </a:t>
            </a:r>
            <a:r>
              <a:rPr lang="en-US" dirty="0" err="1"/>
              <a:t>DateTime</a:t>
            </a:r>
            <a:r>
              <a:rPr lang="en-US" dirty="0"/>
              <a:t>))</a:t>
            </a:r>
          </a:p>
        </p:txBody>
      </p:sp>
      <p:sp>
        <p:nvSpPr>
          <p:cNvPr id="3" name="Rectangle 2">
            <a:extLst>
              <a:ext uri="{FF2B5EF4-FFF2-40B4-BE49-F238E27FC236}">
                <a16:creationId xmlns:a16="http://schemas.microsoft.com/office/drawing/2014/main" id="{945D99D0-B431-4ADD-ABFB-45CC843F7740}"/>
              </a:ext>
            </a:extLst>
          </p:cNvPr>
          <p:cNvSpPr/>
          <p:nvPr/>
        </p:nvSpPr>
        <p:spPr>
          <a:xfrm>
            <a:off x="381000" y="1946017"/>
            <a:ext cx="11506200" cy="923330"/>
          </a:xfrm>
          <a:prstGeom prst="rect">
            <a:avLst/>
          </a:prstGeom>
        </p:spPr>
        <p:txBody>
          <a:bodyPr wrap="square">
            <a:spAutoFit/>
          </a:bodyPr>
          <a:lstStyle/>
          <a:p>
            <a:r>
              <a:rPr lang="en-US" dirty="0"/>
              <a:t>INSERT [</a:t>
            </a:r>
            <a:r>
              <a:rPr lang="en-US" dirty="0" err="1"/>
              <a:t>dbo</a:t>
            </a:r>
            <a:r>
              <a:rPr lang="en-US" dirty="0"/>
              <a:t>].[Business] ([</a:t>
            </a:r>
            <a:r>
              <a:rPr lang="en-US" dirty="0" err="1"/>
              <a:t>BusinessID</a:t>
            </a:r>
            <a:r>
              <a:rPr lang="en-US" dirty="0"/>
              <a:t>], [</a:t>
            </a:r>
            <a:r>
              <a:rPr lang="en-US" dirty="0" err="1"/>
              <a:t>BusinessName</a:t>
            </a:r>
            <a:r>
              <a:rPr lang="en-US" dirty="0"/>
              <a:t>], [Individual], [</a:t>
            </a:r>
            <a:r>
              <a:rPr lang="en-US" dirty="0" err="1"/>
              <a:t>BusinessLicenseNo</a:t>
            </a:r>
            <a:r>
              <a:rPr lang="en-US" dirty="0"/>
              <a:t>]) VALUES (1, </a:t>
            </a:r>
            <a:r>
              <a:rPr lang="en-US" dirty="0" err="1"/>
              <a:t>N'Thrubanower</a:t>
            </a:r>
            <a:r>
              <a:rPr lang="en-US" dirty="0"/>
              <a:t> Holdings Corp.', N'36170', N'MEB7XVEPKBPLIMX0M7GC1MJPPBI2VDP1ETNZ4KI1JLD9Z4LIAO37BV6ZUMIMDCU7MN6PZYV1OFSF89')</a:t>
            </a:r>
          </a:p>
        </p:txBody>
      </p:sp>
      <p:sp>
        <p:nvSpPr>
          <p:cNvPr id="4" name="Rectangle 3">
            <a:extLst>
              <a:ext uri="{FF2B5EF4-FFF2-40B4-BE49-F238E27FC236}">
                <a16:creationId xmlns:a16="http://schemas.microsoft.com/office/drawing/2014/main" id="{4BC57878-FC53-41C1-B663-340A42EBC0F2}"/>
              </a:ext>
            </a:extLst>
          </p:cNvPr>
          <p:cNvSpPr/>
          <p:nvPr/>
        </p:nvSpPr>
        <p:spPr>
          <a:xfrm>
            <a:off x="381000" y="2834492"/>
            <a:ext cx="11363325" cy="2308324"/>
          </a:xfrm>
          <a:prstGeom prst="rect">
            <a:avLst/>
          </a:prstGeom>
        </p:spPr>
        <p:txBody>
          <a:bodyPr wrap="square">
            <a:spAutoFit/>
          </a:bodyPr>
          <a:lstStyle/>
          <a:p>
            <a:r>
              <a:rPr lang="en-US" dirty="0"/>
              <a:t>INSERT [</a:t>
            </a:r>
            <a:r>
              <a:rPr lang="en-US" dirty="0" err="1"/>
              <a:t>dbo</a:t>
            </a:r>
            <a:r>
              <a:rPr lang="en-US" dirty="0"/>
              <a:t>].[</a:t>
            </a:r>
            <a:r>
              <a:rPr lang="en-US" dirty="0" err="1"/>
              <a:t>UserAuthentication</a:t>
            </a:r>
            <a:r>
              <a:rPr lang="en-US" dirty="0"/>
              <a:t>] ([username], [</a:t>
            </a:r>
            <a:r>
              <a:rPr lang="en-US" dirty="0" err="1"/>
              <a:t>LastLogin</a:t>
            </a:r>
            <a:r>
              <a:rPr lang="en-US" dirty="0"/>
              <a:t>], [Token], [</a:t>
            </a:r>
            <a:r>
              <a:rPr lang="en-US" dirty="0" err="1"/>
              <a:t>UserID</a:t>
            </a:r>
            <a:r>
              <a:rPr lang="en-US" dirty="0"/>
              <a:t>], [password]) VALUES (</a:t>
            </a:r>
            <a:r>
              <a:rPr lang="en-US" dirty="0" err="1"/>
              <a:t>N'Andrea</a:t>
            </a:r>
            <a:r>
              <a:rPr lang="en-US" dirty="0"/>
              <a:t>', CAST(N'1999-08-09T21:02:24.5578108' AS DateTime2), N'GK7NWPFRMAZGNVVMWNKQT0RTM16D9CZMFH075OTDOX6Q39YR8AB9OZKGSD0UI2IAAD06UOH8T72VT0QC3F4Z1QYGXJERNZUMEWFP8RWKT2GHXONSMNQ3XJ8KFK8B9PLUCFGXK13BIJ6YAGI9WM5Z8ROVNVAOIL', 1, 0x030620C8709919BC4236F2030B07358007D52A814D16EC49413C6AABA15FF145E3E8E6B82F7ED522096D0C139F842FED95C33B537DD678EC1AD786332F6D1AE345AD2023217C5089FF0777E009D8A9BC0C7C16DE239DC80D70F99E57F7A2F39B5229CEF2640CCC1972B253755E97E2412EC927B2573BBFA7E413B327DDF9915D13DC8DE00AB65800AFFD6B714952AED8165C292D7B41441769270D5159A43B7920F661820A01)</a:t>
            </a:r>
          </a:p>
        </p:txBody>
      </p:sp>
      <p:sp>
        <p:nvSpPr>
          <p:cNvPr id="5" name="Rectangle 4">
            <a:extLst>
              <a:ext uri="{FF2B5EF4-FFF2-40B4-BE49-F238E27FC236}">
                <a16:creationId xmlns:a16="http://schemas.microsoft.com/office/drawing/2014/main" id="{2586ADBF-FD10-49C2-A1ED-1285A6387BB6}"/>
              </a:ext>
            </a:extLst>
          </p:cNvPr>
          <p:cNvSpPr/>
          <p:nvPr/>
        </p:nvSpPr>
        <p:spPr>
          <a:xfrm>
            <a:off x="447675" y="5142816"/>
            <a:ext cx="11220450" cy="923330"/>
          </a:xfrm>
          <a:prstGeom prst="rect">
            <a:avLst/>
          </a:prstGeom>
        </p:spPr>
        <p:txBody>
          <a:bodyPr wrap="square">
            <a:spAutoFit/>
          </a:bodyPr>
          <a:lstStyle/>
          <a:p>
            <a:r>
              <a:rPr lang="en-US" dirty="0"/>
              <a:t>INSERT [</a:t>
            </a:r>
            <a:r>
              <a:rPr lang="en-US" dirty="0" err="1"/>
              <a:t>dbo</a:t>
            </a:r>
            <a:r>
              <a:rPr lang="en-US" dirty="0"/>
              <a:t>].[Users] ([</a:t>
            </a:r>
            <a:r>
              <a:rPr lang="en-US" dirty="0" err="1"/>
              <a:t>UserID</a:t>
            </a:r>
            <a:r>
              <a:rPr lang="en-US" dirty="0"/>
              <a:t>], [FirstName], [</a:t>
            </a:r>
            <a:r>
              <a:rPr lang="en-US" dirty="0" err="1"/>
              <a:t>LastName</a:t>
            </a:r>
            <a:r>
              <a:rPr lang="en-US" dirty="0"/>
              <a:t>], [Birthdate], [Gender], [</a:t>
            </a:r>
            <a:r>
              <a:rPr lang="en-US" dirty="0" err="1"/>
              <a:t>PhoneNumber</a:t>
            </a:r>
            <a:r>
              <a:rPr lang="en-US" dirty="0"/>
              <a:t>], [SSN], [Type]) VALUES (1, NULL, </a:t>
            </a:r>
            <a:r>
              <a:rPr lang="en-US" dirty="0" err="1"/>
              <a:t>N'Benson</a:t>
            </a:r>
            <a:r>
              <a:rPr lang="en-US" dirty="0"/>
              <a:t>', CAST(N'2000-01-25T01:15:12.6098444' AS DateTime2), </a:t>
            </a:r>
            <a:r>
              <a:rPr lang="en-US" dirty="0" err="1"/>
              <a:t>N'Male</a:t>
            </a:r>
            <a:r>
              <a:rPr lang="en-US" dirty="0"/>
              <a:t>', N'844-868-74', N'41-13-420', </a:t>
            </a:r>
            <a:r>
              <a:rPr lang="en-US" dirty="0" err="1"/>
              <a:t>N'Admin</a:t>
            </a:r>
            <a:r>
              <a:rPr lang="en-US" dirty="0"/>
              <a:t>')</a:t>
            </a:r>
          </a:p>
        </p:txBody>
      </p:sp>
    </p:spTree>
    <p:extLst>
      <p:ext uri="{BB962C8B-B14F-4D97-AF65-F5344CB8AC3E}">
        <p14:creationId xmlns:p14="http://schemas.microsoft.com/office/powerpoint/2010/main" val="2793582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EAC99F-01C9-4EF9-A057-F37B385CA072}"/>
              </a:ext>
            </a:extLst>
          </p:cNvPr>
          <p:cNvSpPr txBox="1"/>
          <p:nvPr/>
        </p:nvSpPr>
        <p:spPr>
          <a:xfrm>
            <a:off x="3333751" y="1752600"/>
            <a:ext cx="6257924" cy="1200329"/>
          </a:xfrm>
          <a:prstGeom prst="rect">
            <a:avLst/>
          </a:prstGeom>
          <a:noFill/>
        </p:spPr>
        <p:txBody>
          <a:bodyPr wrap="square" rtlCol="0">
            <a:spAutoFit/>
          </a:bodyPr>
          <a:lstStyle/>
          <a:p>
            <a:pPr algn="ctr"/>
            <a:r>
              <a:rPr lang="en-US" sz="7200" b="1" dirty="0"/>
              <a:t>THANK YOU</a:t>
            </a:r>
          </a:p>
        </p:txBody>
      </p:sp>
    </p:spTree>
    <p:extLst>
      <p:ext uri="{BB962C8B-B14F-4D97-AF65-F5344CB8AC3E}">
        <p14:creationId xmlns:p14="http://schemas.microsoft.com/office/powerpoint/2010/main" val="136271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2451189" y="2032384"/>
            <a:ext cx="8915400" cy="3777622"/>
          </a:xfrm>
        </p:spPr>
        <p:txBody>
          <a:bodyPr>
            <a:normAutofit fontScale="92500" lnSpcReduction="20000"/>
          </a:bodyPr>
          <a:lstStyle/>
          <a:p>
            <a:r>
              <a:rPr lang="en-US" sz="2400" dirty="0"/>
              <a:t>Our company is a peer to peer car sharing company. The company allows private car owners or businesses to rent out their vehicles via an online and mobile interface</a:t>
            </a:r>
          </a:p>
          <a:p>
            <a:r>
              <a:rPr lang="en-US" sz="2400" dirty="0"/>
              <a:t>Unlike traditional car-rental services, cars are not owned and maintained by the company but a platform is offered by which car owners can rent their cars to end users.</a:t>
            </a:r>
          </a:p>
          <a:p>
            <a:r>
              <a:rPr lang="en-US" sz="2400" dirty="0"/>
              <a:t>Our goal is to minimize costs and run a inventory light business that leverages technology to create value for customers</a:t>
            </a:r>
          </a:p>
          <a:p>
            <a:r>
              <a:rPr lang="en-US" sz="2400" dirty="0"/>
              <a:t>From the database point of view, our goal is to be able to efficiently collect and store inflowing data from our defined entities in addition to, being able to retrieve data quickly with the best performance</a:t>
            </a:r>
          </a:p>
          <a:p>
            <a:endParaRPr lang="en-US" dirty="0"/>
          </a:p>
        </p:txBody>
      </p:sp>
    </p:spTree>
    <p:extLst>
      <p:ext uri="{BB962C8B-B14F-4D97-AF65-F5344CB8AC3E}">
        <p14:creationId xmlns:p14="http://schemas.microsoft.com/office/powerpoint/2010/main" val="391321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Design – Design Considerations and Approach</a:t>
            </a:r>
          </a:p>
        </p:txBody>
      </p:sp>
      <p:pic>
        <p:nvPicPr>
          <p:cNvPr id="5" name="Picture 4"/>
          <p:cNvPicPr>
            <a:picLocks noChangeAspect="1"/>
          </p:cNvPicPr>
          <p:nvPr/>
        </p:nvPicPr>
        <p:blipFill>
          <a:blip r:embed="rId2"/>
          <a:stretch>
            <a:fillRect/>
          </a:stretch>
        </p:blipFill>
        <p:spPr>
          <a:xfrm>
            <a:off x="2235200" y="1737360"/>
            <a:ext cx="9269412" cy="4978399"/>
          </a:xfrm>
          <a:prstGeom prst="rect">
            <a:avLst/>
          </a:prstGeom>
        </p:spPr>
      </p:pic>
    </p:spTree>
    <p:extLst>
      <p:ext uri="{BB962C8B-B14F-4D97-AF65-F5344CB8AC3E}">
        <p14:creationId xmlns:p14="http://schemas.microsoft.com/office/powerpoint/2010/main" val="3225097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3425" y="1317993"/>
            <a:ext cx="11287125" cy="5359032"/>
          </a:xfrm>
          <a:prstGeom prst="rect">
            <a:avLst/>
          </a:prstGeom>
        </p:spPr>
      </p:pic>
      <p:sp>
        <p:nvSpPr>
          <p:cNvPr id="3" name="TextBox 2"/>
          <p:cNvSpPr txBox="1"/>
          <p:nvPr/>
        </p:nvSpPr>
        <p:spPr>
          <a:xfrm>
            <a:off x="2344947" y="575638"/>
            <a:ext cx="7151298" cy="923330"/>
          </a:xfrm>
          <a:prstGeom prst="rect">
            <a:avLst/>
          </a:prstGeom>
          <a:noFill/>
        </p:spPr>
        <p:txBody>
          <a:bodyPr wrap="square" rtlCol="0">
            <a:spAutoFit/>
          </a:bodyPr>
          <a:lstStyle/>
          <a:p>
            <a:r>
              <a:rPr lang="en-US" sz="3600" dirty="0">
                <a:solidFill>
                  <a:schemeClr val="accent2">
                    <a:lumMod val="75000"/>
                  </a:schemeClr>
                </a:solidFill>
                <a:latin typeface="+mj-lt"/>
                <a:ea typeface="+mj-ea"/>
                <a:cs typeface="+mj-cs"/>
              </a:rPr>
              <a:t>ERD</a:t>
            </a:r>
            <a:r>
              <a:rPr lang="en-US" sz="3600" dirty="0"/>
              <a:t> </a:t>
            </a:r>
            <a:r>
              <a:rPr lang="en-US" sz="3600" dirty="0">
                <a:solidFill>
                  <a:schemeClr val="accent2">
                    <a:lumMod val="75000"/>
                  </a:schemeClr>
                </a:solidFill>
                <a:latin typeface="+mj-lt"/>
                <a:ea typeface="+mj-ea"/>
                <a:cs typeface="+mj-cs"/>
              </a:rPr>
              <a:t>Diagram</a:t>
            </a:r>
          </a:p>
          <a:p>
            <a:endParaRPr lang="en-US" dirty="0"/>
          </a:p>
        </p:txBody>
      </p:sp>
    </p:spTree>
    <p:extLst>
      <p:ext uri="{BB962C8B-B14F-4D97-AF65-F5344CB8AC3E}">
        <p14:creationId xmlns:p14="http://schemas.microsoft.com/office/powerpoint/2010/main" val="464858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Objects</a:t>
            </a:r>
          </a:p>
        </p:txBody>
      </p:sp>
      <p:sp>
        <p:nvSpPr>
          <p:cNvPr id="4" name="Content Placeholder 3"/>
          <p:cNvSpPr>
            <a:spLocks noGrp="1"/>
          </p:cNvSpPr>
          <p:nvPr>
            <p:ph idx="1"/>
          </p:nvPr>
        </p:nvSpPr>
        <p:spPr>
          <a:xfrm>
            <a:off x="2467292" y="1793240"/>
            <a:ext cx="8915400" cy="3777622"/>
          </a:xfrm>
        </p:spPr>
        <p:txBody>
          <a:bodyPr>
            <a:normAutofit fontScale="92500" lnSpcReduction="10000"/>
          </a:bodyPr>
          <a:lstStyle/>
          <a:p>
            <a:r>
              <a:rPr lang="en-US" sz="2200" b="1" u="sng" dirty="0"/>
              <a:t>Tables </a:t>
            </a:r>
            <a:r>
              <a:rPr lang="en-US" sz="2200" dirty="0"/>
              <a:t>: Admin,Bookings, Business, Customer, Insurance, Location, Payment Information, Payment Methods, Payment Type, Promotions, Transactions, User Authentication, Users, Vehicle Category, Vehicle Pool, Vehicles</a:t>
            </a:r>
          </a:p>
          <a:p>
            <a:r>
              <a:rPr lang="en-US" sz="2200" b="1" u="sng" dirty="0"/>
              <a:t>Stored Procedures  </a:t>
            </a:r>
            <a:r>
              <a:rPr lang="en-US" sz="2200" dirty="0"/>
              <a:t>: Authenticate User, Cancel Booking, Create Booking, Create Business, Create Location, Create Payment Method by User ID, Create Payment Type, Create Promotion, Create User, Create Vehicle, Create Vehicle Pool, Get Booking By User Id, Insert Location, Insert Vehicle Category, Register User, Remove Payment Method, Remove Vehicle, Update User</a:t>
            </a:r>
          </a:p>
          <a:p>
            <a:r>
              <a:rPr lang="en-US" sz="2200" b="1" u="sng" dirty="0"/>
              <a:t>Views </a:t>
            </a:r>
            <a:r>
              <a:rPr lang="en-US" sz="2200" dirty="0"/>
              <a:t>– Total No. of Bookings, Daily/Weekly/Monthly, Total Cancellations, Top Businesses, Top Users, Top Vehicles</a:t>
            </a:r>
          </a:p>
          <a:p>
            <a:r>
              <a:rPr lang="en-US" sz="2200" b="1" u="sng" dirty="0"/>
              <a:t>Functions </a:t>
            </a:r>
            <a:r>
              <a:rPr lang="en-US" sz="2200" dirty="0"/>
              <a:t>– Add Vehicle Seat Property, Decrypt Password, Encrypt Password, Get State By City</a:t>
            </a:r>
          </a:p>
          <a:p>
            <a:pPr marL="0" indent="0">
              <a:buNone/>
            </a:pPr>
            <a:endParaRPr lang="en-US" dirty="0"/>
          </a:p>
        </p:txBody>
      </p:sp>
    </p:spTree>
    <p:extLst>
      <p:ext uri="{BB962C8B-B14F-4D97-AF65-F5344CB8AC3E}">
        <p14:creationId xmlns:p14="http://schemas.microsoft.com/office/powerpoint/2010/main" val="2170231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 (Using Tableau)	</a:t>
            </a:r>
          </a:p>
        </p:txBody>
      </p:sp>
      <p:pic>
        <p:nvPicPr>
          <p:cNvPr id="6" name="Content Placeholder 5"/>
          <p:cNvPicPr>
            <a:picLocks noGrp="1" noChangeAspect="1"/>
          </p:cNvPicPr>
          <p:nvPr>
            <p:ph idx="1"/>
          </p:nvPr>
        </p:nvPicPr>
        <p:blipFill>
          <a:blip r:embed="rId2"/>
          <a:stretch>
            <a:fillRect/>
          </a:stretch>
        </p:blipFill>
        <p:spPr>
          <a:xfrm>
            <a:off x="182880" y="1264554"/>
            <a:ext cx="5923280" cy="543088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360" y="1264554"/>
            <a:ext cx="5882640" cy="5430886"/>
          </a:xfrm>
          <a:prstGeom prst="rect">
            <a:avLst/>
          </a:prstGeom>
        </p:spPr>
      </p:pic>
    </p:spTree>
    <p:extLst>
      <p:ext uri="{BB962C8B-B14F-4D97-AF65-F5344CB8AC3E}">
        <p14:creationId xmlns:p14="http://schemas.microsoft.com/office/powerpoint/2010/main" val="118619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360" y="1198880"/>
            <a:ext cx="10048240" cy="5455920"/>
          </a:xfrm>
          <a:prstGeom prst="rect">
            <a:avLst/>
          </a:prstGeom>
        </p:spPr>
      </p:pic>
    </p:spTree>
    <p:extLst>
      <p:ext uri="{BB962C8B-B14F-4D97-AF65-F5344CB8AC3E}">
        <p14:creationId xmlns:p14="http://schemas.microsoft.com/office/powerpoint/2010/main" val="219085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A13807-5C67-4AF8-A315-DF34D0F3332C}"/>
              </a:ext>
            </a:extLst>
          </p:cNvPr>
          <p:cNvSpPr/>
          <p:nvPr/>
        </p:nvSpPr>
        <p:spPr>
          <a:xfrm>
            <a:off x="828675" y="1460838"/>
            <a:ext cx="10868025" cy="923330"/>
          </a:xfrm>
          <a:prstGeom prst="rect">
            <a:avLst/>
          </a:prstGeom>
        </p:spPr>
        <p:txBody>
          <a:bodyPr wrap="square">
            <a:spAutoFit/>
          </a:bodyPr>
          <a:lstStyle/>
          <a:p>
            <a:r>
              <a:rPr lang="en-US" dirty="0"/>
              <a:t>INSERT [</a:t>
            </a:r>
            <a:r>
              <a:rPr lang="en-US" dirty="0" err="1"/>
              <a:t>dbo</a:t>
            </a:r>
            <a:r>
              <a:rPr lang="en-US" dirty="0"/>
              <a:t>].[Customer] ([</a:t>
            </a:r>
            <a:r>
              <a:rPr lang="en-US" dirty="0" err="1"/>
              <a:t>LicenceNumber</a:t>
            </a:r>
            <a:r>
              <a:rPr lang="en-US" dirty="0"/>
              <a:t>], [</a:t>
            </a:r>
            <a:r>
              <a:rPr lang="en-US" dirty="0" err="1"/>
              <a:t>ExpiryDate</a:t>
            </a:r>
            <a:r>
              <a:rPr lang="en-US" dirty="0"/>
              <a:t>], [EIN], [Designation], [</a:t>
            </a:r>
            <a:r>
              <a:rPr lang="en-US" dirty="0" err="1"/>
              <a:t>WorkEmail</a:t>
            </a:r>
            <a:r>
              <a:rPr lang="en-US" dirty="0"/>
              <a:t>], [Fax], [</a:t>
            </a:r>
            <a:r>
              <a:rPr lang="en-US" dirty="0" err="1"/>
              <a:t>UserID</a:t>
            </a:r>
            <a:r>
              <a:rPr lang="en-US" dirty="0"/>
              <a:t>], [</a:t>
            </a:r>
            <a:r>
              <a:rPr lang="en-US" dirty="0" err="1"/>
              <a:t>BusinessID</a:t>
            </a:r>
            <a:r>
              <a:rPr lang="en-US" dirty="0"/>
              <a:t>]) VALUES (1, CAST(N'1960-08-28T18:55:52.4698381' AS DateTime2), N'SGO2X8MAT0DUQPT1V', </a:t>
            </a:r>
            <a:r>
              <a:rPr lang="en-US" dirty="0" err="1"/>
              <a:t>N'Technical</a:t>
            </a:r>
            <a:r>
              <a:rPr lang="en-US" dirty="0"/>
              <a:t>', N'jwczr5@yftbaw.org', N'653-5167927', 1, 1)</a:t>
            </a:r>
          </a:p>
        </p:txBody>
      </p:sp>
      <p:sp>
        <p:nvSpPr>
          <p:cNvPr id="5" name="Rectangle 4">
            <a:extLst>
              <a:ext uri="{FF2B5EF4-FFF2-40B4-BE49-F238E27FC236}">
                <a16:creationId xmlns:a16="http://schemas.microsoft.com/office/drawing/2014/main" id="{12C15D04-F4E8-4345-8AFE-F5916CDEA24F}"/>
              </a:ext>
            </a:extLst>
          </p:cNvPr>
          <p:cNvSpPr/>
          <p:nvPr/>
        </p:nvSpPr>
        <p:spPr>
          <a:xfrm>
            <a:off x="800099" y="2666821"/>
            <a:ext cx="10868025" cy="646331"/>
          </a:xfrm>
          <a:prstGeom prst="rect">
            <a:avLst/>
          </a:prstGeom>
        </p:spPr>
        <p:txBody>
          <a:bodyPr wrap="square">
            <a:spAutoFit/>
          </a:bodyPr>
          <a:lstStyle/>
          <a:p>
            <a:r>
              <a:rPr lang="en-US" dirty="0"/>
              <a:t>INSERT [</a:t>
            </a:r>
            <a:r>
              <a:rPr lang="en-US" dirty="0" err="1"/>
              <a:t>dbo</a:t>
            </a:r>
            <a:r>
              <a:rPr lang="en-US" dirty="0"/>
              <a:t>].[Admin] ([Role], [</a:t>
            </a:r>
            <a:r>
              <a:rPr lang="en-US" dirty="0" err="1"/>
              <a:t>WorkEmail</a:t>
            </a:r>
            <a:r>
              <a:rPr lang="en-US" dirty="0"/>
              <a:t>], [EIN], [</a:t>
            </a:r>
            <a:r>
              <a:rPr lang="en-US" dirty="0" err="1"/>
              <a:t>UserID</a:t>
            </a:r>
            <a:r>
              <a:rPr lang="en-US" dirty="0"/>
              <a:t>]) VALUES (</a:t>
            </a:r>
            <a:r>
              <a:rPr lang="en-US" dirty="0" err="1"/>
              <a:t>N'Finance</a:t>
            </a:r>
            <a:r>
              <a:rPr lang="en-US" dirty="0"/>
              <a:t>', N'cmurljy0@zrrhpssy.djuduh.net', N'E5Z3BSG80R1', 1)</a:t>
            </a:r>
          </a:p>
        </p:txBody>
      </p:sp>
      <p:sp>
        <p:nvSpPr>
          <p:cNvPr id="6" name="Rectangle 5">
            <a:extLst>
              <a:ext uri="{FF2B5EF4-FFF2-40B4-BE49-F238E27FC236}">
                <a16:creationId xmlns:a16="http://schemas.microsoft.com/office/drawing/2014/main" id="{85905A1E-494E-42A1-99A7-DA695B643132}"/>
              </a:ext>
            </a:extLst>
          </p:cNvPr>
          <p:cNvSpPr/>
          <p:nvPr/>
        </p:nvSpPr>
        <p:spPr>
          <a:xfrm>
            <a:off x="800100" y="3469749"/>
            <a:ext cx="10591800" cy="923330"/>
          </a:xfrm>
          <a:prstGeom prst="rect">
            <a:avLst/>
          </a:prstGeom>
        </p:spPr>
        <p:txBody>
          <a:bodyPr wrap="square">
            <a:spAutoFit/>
          </a:bodyPr>
          <a:lstStyle/>
          <a:p>
            <a:r>
              <a:rPr lang="en-US" dirty="0"/>
              <a:t>INSERT [</a:t>
            </a:r>
            <a:r>
              <a:rPr lang="en-US" dirty="0" err="1"/>
              <a:t>dbo</a:t>
            </a:r>
            <a:r>
              <a:rPr lang="en-US" dirty="0"/>
              <a:t>].[Promotions] ([</a:t>
            </a:r>
            <a:r>
              <a:rPr lang="en-US" dirty="0" err="1"/>
              <a:t>PromotionID</a:t>
            </a:r>
            <a:r>
              <a:rPr lang="en-US" dirty="0"/>
              <a:t>], [</a:t>
            </a:r>
            <a:r>
              <a:rPr lang="en-US" dirty="0" err="1"/>
              <a:t>PromotionName</a:t>
            </a:r>
            <a:r>
              <a:rPr lang="en-US" dirty="0"/>
              <a:t>], [From], [To], [Discount], [</a:t>
            </a:r>
            <a:r>
              <a:rPr lang="en-US" dirty="0" err="1"/>
              <a:t>UserID</a:t>
            </a:r>
            <a:r>
              <a:rPr lang="en-US" dirty="0"/>
              <a:t>]) VALUES (1, </a:t>
            </a:r>
            <a:r>
              <a:rPr lang="en-US" dirty="0" err="1"/>
              <a:t>N'Black</a:t>
            </a:r>
            <a:r>
              <a:rPr lang="en-US" dirty="0"/>
              <a:t> Friday', CAST(N'1977-05-09T07:29:16.0563362' AS DateTime2), CAST(N'2006-01-31T06:27:45.5768548' AS DateTime2), 5, 9)</a:t>
            </a:r>
          </a:p>
        </p:txBody>
      </p:sp>
      <p:sp>
        <p:nvSpPr>
          <p:cNvPr id="7" name="Rectangle 6">
            <a:extLst>
              <a:ext uri="{FF2B5EF4-FFF2-40B4-BE49-F238E27FC236}">
                <a16:creationId xmlns:a16="http://schemas.microsoft.com/office/drawing/2014/main" id="{F362C18F-F8AB-4853-87DE-8EDFED344FC7}"/>
              </a:ext>
            </a:extLst>
          </p:cNvPr>
          <p:cNvSpPr/>
          <p:nvPr/>
        </p:nvSpPr>
        <p:spPr>
          <a:xfrm>
            <a:off x="800099" y="4544022"/>
            <a:ext cx="10753725" cy="369332"/>
          </a:xfrm>
          <a:prstGeom prst="rect">
            <a:avLst/>
          </a:prstGeom>
        </p:spPr>
        <p:txBody>
          <a:bodyPr wrap="square">
            <a:spAutoFit/>
          </a:bodyPr>
          <a:lstStyle/>
          <a:p>
            <a:r>
              <a:rPr lang="en-US" dirty="0"/>
              <a:t>INSERT [</a:t>
            </a:r>
            <a:r>
              <a:rPr lang="en-US" dirty="0" err="1"/>
              <a:t>dbo</a:t>
            </a:r>
            <a:r>
              <a:rPr lang="en-US" dirty="0"/>
              <a:t>].[Insurance] ([</a:t>
            </a:r>
            <a:r>
              <a:rPr lang="en-US" dirty="0" err="1"/>
              <a:t>InsuranceID</a:t>
            </a:r>
            <a:r>
              <a:rPr lang="en-US" dirty="0"/>
              <a:t>], [</a:t>
            </a:r>
            <a:r>
              <a:rPr lang="en-US" dirty="0" err="1"/>
              <a:t>InsuranceName</a:t>
            </a:r>
            <a:r>
              <a:rPr lang="en-US" dirty="0"/>
              <a:t>], [</a:t>
            </a:r>
            <a:r>
              <a:rPr lang="en-US" dirty="0" err="1"/>
              <a:t>UserID</a:t>
            </a:r>
            <a:r>
              <a:rPr lang="en-US" dirty="0"/>
              <a:t>]) VALUES (1, </a:t>
            </a:r>
            <a:r>
              <a:rPr lang="en-US" dirty="0" err="1"/>
              <a:t>N'Geico</a:t>
            </a:r>
            <a:r>
              <a:rPr lang="en-US" dirty="0"/>
              <a:t>', 1)</a:t>
            </a:r>
          </a:p>
        </p:txBody>
      </p:sp>
      <p:sp>
        <p:nvSpPr>
          <p:cNvPr id="8" name="Rectangle 7">
            <a:extLst>
              <a:ext uri="{FF2B5EF4-FFF2-40B4-BE49-F238E27FC236}">
                <a16:creationId xmlns:a16="http://schemas.microsoft.com/office/drawing/2014/main" id="{55ACD93E-731A-494D-BCB9-28D400CDAEF1}"/>
              </a:ext>
            </a:extLst>
          </p:cNvPr>
          <p:cNvSpPr/>
          <p:nvPr/>
        </p:nvSpPr>
        <p:spPr>
          <a:xfrm>
            <a:off x="742949" y="5139631"/>
            <a:ext cx="10868024" cy="1200329"/>
          </a:xfrm>
          <a:prstGeom prst="rect">
            <a:avLst/>
          </a:prstGeom>
        </p:spPr>
        <p:txBody>
          <a:bodyPr wrap="square">
            <a:spAutoFit/>
          </a:bodyPr>
          <a:lstStyle/>
          <a:p>
            <a:r>
              <a:rPr lang="en-US" dirty="0"/>
              <a:t>INSERT [</a:t>
            </a:r>
            <a:r>
              <a:rPr lang="en-US" dirty="0" err="1"/>
              <a:t>dbo</a:t>
            </a:r>
            <a:r>
              <a:rPr lang="en-US" dirty="0"/>
              <a:t>].[Bookings] ([</a:t>
            </a:r>
            <a:r>
              <a:rPr lang="en-US" dirty="0" err="1"/>
              <a:t>BookingID</a:t>
            </a:r>
            <a:r>
              <a:rPr lang="en-US" dirty="0"/>
              <a:t>], [</a:t>
            </a:r>
            <a:r>
              <a:rPr lang="en-US" dirty="0" err="1"/>
              <a:t>CreatedDate</a:t>
            </a:r>
            <a:r>
              <a:rPr lang="en-US" dirty="0"/>
              <a:t>], [</a:t>
            </a:r>
            <a:r>
              <a:rPr lang="en-US" dirty="0" err="1"/>
              <a:t>UserID</a:t>
            </a:r>
            <a:r>
              <a:rPr lang="en-US" dirty="0"/>
              <a:t>], [</a:t>
            </a:r>
            <a:r>
              <a:rPr lang="en-US" dirty="0" err="1"/>
              <a:t>VehiclePoolID</a:t>
            </a:r>
            <a:r>
              <a:rPr lang="en-US" dirty="0"/>
              <a:t>], [</a:t>
            </a:r>
            <a:r>
              <a:rPr lang="en-US" dirty="0" err="1"/>
              <a:t>InsuranceID</a:t>
            </a:r>
            <a:r>
              <a:rPr lang="en-US" dirty="0"/>
              <a:t>], [</a:t>
            </a:r>
            <a:r>
              <a:rPr lang="en-US" dirty="0" err="1"/>
              <a:t>CancelBookingID</a:t>
            </a:r>
            <a:r>
              <a:rPr lang="en-US" dirty="0"/>
              <a:t>], [</a:t>
            </a:r>
            <a:r>
              <a:rPr lang="en-US" dirty="0" err="1"/>
              <a:t>PromotionID</a:t>
            </a:r>
            <a:r>
              <a:rPr lang="en-US" dirty="0"/>
              <a:t>], [From], [To]) VALUES (1, CAST(N'1964-09-02T06:24:14.4478449' AS DateTime2), 9, 1, 8, NULL, 1, CAST(N'1972-01-27T00:15:11.5709562' AS DateTime2), CAST(N'2000-10-19T23:13:41.0914748' AS DateTime2))</a:t>
            </a:r>
          </a:p>
        </p:txBody>
      </p:sp>
    </p:spTree>
    <p:extLst>
      <p:ext uri="{BB962C8B-B14F-4D97-AF65-F5344CB8AC3E}">
        <p14:creationId xmlns:p14="http://schemas.microsoft.com/office/powerpoint/2010/main" val="2281740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BA82203-AFF6-44CA-8DFF-895F1CD740AC}"/>
              </a:ext>
            </a:extLst>
          </p:cNvPr>
          <p:cNvSpPr/>
          <p:nvPr/>
        </p:nvSpPr>
        <p:spPr>
          <a:xfrm>
            <a:off x="371475" y="1300460"/>
            <a:ext cx="11449050" cy="646331"/>
          </a:xfrm>
          <a:prstGeom prst="rect">
            <a:avLst/>
          </a:prstGeom>
        </p:spPr>
        <p:txBody>
          <a:bodyPr wrap="square">
            <a:spAutoFit/>
          </a:bodyPr>
          <a:lstStyle/>
          <a:p>
            <a:r>
              <a:rPr lang="en-US" dirty="0"/>
              <a:t>INSERT [</a:t>
            </a:r>
            <a:r>
              <a:rPr lang="en-US" dirty="0" err="1"/>
              <a:t>dbo</a:t>
            </a:r>
            <a:r>
              <a:rPr lang="en-US" dirty="0"/>
              <a:t>].[Transactions] ([</a:t>
            </a:r>
            <a:r>
              <a:rPr lang="en-US" dirty="0" err="1"/>
              <a:t>TransactionID</a:t>
            </a:r>
            <a:r>
              <a:rPr lang="en-US" dirty="0"/>
              <a:t>], [</a:t>
            </a:r>
            <a:r>
              <a:rPr lang="en-US" dirty="0" err="1"/>
              <a:t>CreatedDate</a:t>
            </a:r>
            <a:r>
              <a:rPr lang="en-US" dirty="0"/>
              <a:t>], [</a:t>
            </a:r>
            <a:r>
              <a:rPr lang="en-US" dirty="0" err="1"/>
              <a:t>BookingID</a:t>
            </a:r>
            <a:r>
              <a:rPr lang="en-US" dirty="0"/>
              <a:t>], [Amount]) VALUES (1, CAST(N'2001-08-11T14:46:35.5468142' AS DateTime2), 3, 1861)</a:t>
            </a:r>
          </a:p>
        </p:txBody>
      </p:sp>
      <p:sp>
        <p:nvSpPr>
          <p:cNvPr id="4" name="Rectangle 3">
            <a:extLst>
              <a:ext uri="{FF2B5EF4-FFF2-40B4-BE49-F238E27FC236}">
                <a16:creationId xmlns:a16="http://schemas.microsoft.com/office/drawing/2014/main" id="{61A82969-23FD-4EA5-AF12-A648ECE9EC20}"/>
              </a:ext>
            </a:extLst>
          </p:cNvPr>
          <p:cNvSpPr/>
          <p:nvPr/>
        </p:nvSpPr>
        <p:spPr>
          <a:xfrm>
            <a:off x="371475" y="2009001"/>
            <a:ext cx="11534775" cy="646331"/>
          </a:xfrm>
          <a:prstGeom prst="rect">
            <a:avLst/>
          </a:prstGeom>
        </p:spPr>
        <p:txBody>
          <a:bodyPr wrap="square">
            <a:spAutoFit/>
          </a:bodyPr>
          <a:lstStyle/>
          <a:p>
            <a:r>
              <a:rPr lang="en-US" dirty="0"/>
              <a:t>INSERT [</a:t>
            </a:r>
            <a:r>
              <a:rPr lang="en-US" dirty="0" err="1"/>
              <a:t>dbo</a:t>
            </a:r>
            <a:r>
              <a:rPr lang="en-US" dirty="0"/>
              <a:t>].[</a:t>
            </a:r>
            <a:r>
              <a:rPr lang="en-US" dirty="0" err="1"/>
              <a:t>PaymentType</a:t>
            </a:r>
            <a:r>
              <a:rPr lang="en-US" dirty="0"/>
              <a:t>] ([</a:t>
            </a:r>
            <a:r>
              <a:rPr lang="en-US" dirty="0" err="1"/>
              <a:t>PaymentTypeID</a:t>
            </a:r>
            <a:r>
              <a:rPr lang="en-US" dirty="0"/>
              <a:t>], [</a:t>
            </a:r>
            <a:r>
              <a:rPr lang="en-US" dirty="0" err="1"/>
              <a:t>PaymentName</a:t>
            </a:r>
            <a:r>
              <a:rPr lang="en-US" dirty="0"/>
              <a:t>], [</a:t>
            </a:r>
            <a:r>
              <a:rPr lang="en-US" dirty="0" err="1"/>
              <a:t>CreatedOn</a:t>
            </a:r>
            <a:r>
              <a:rPr lang="en-US" dirty="0"/>
              <a:t>], [</a:t>
            </a:r>
            <a:r>
              <a:rPr lang="en-US" dirty="0" err="1"/>
              <a:t>UserID</a:t>
            </a:r>
            <a:r>
              <a:rPr lang="en-US" dirty="0"/>
              <a:t>]) VALUES (1, N'AMEX', CAST(N'1979-05-12T01:13:27.0453396' AS DateTime2), 1)</a:t>
            </a:r>
          </a:p>
        </p:txBody>
      </p:sp>
      <p:sp>
        <p:nvSpPr>
          <p:cNvPr id="5" name="Rectangle 4">
            <a:extLst>
              <a:ext uri="{FF2B5EF4-FFF2-40B4-BE49-F238E27FC236}">
                <a16:creationId xmlns:a16="http://schemas.microsoft.com/office/drawing/2014/main" id="{E1BAC98A-9F6A-4E19-849C-377EC994E8DC}"/>
              </a:ext>
            </a:extLst>
          </p:cNvPr>
          <p:cNvSpPr/>
          <p:nvPr/>
        </p:nvSpPr>
        <p:spPr>
          <a:xfrm>
            <a:off x="371475" y="2690336"/>
            <a:ext cx="11534775" cy="923330"/>
          </a:xfrm>
          <a:prstGeom prst="rect">
            <a:avLst/>
          </a:prstGeom>
        </p:spPr>
        <p:txBody>
          <a:bodyPr wrap="square">
            <a:spAutoFit/>
          </a:bodyPr>
          <a:lstStyle/>
          <a:p>
            <a:r>
              <a:rPr lang="en-US" dirty="0"/>
              <a:t>INSERT [</a:t>
            </a:r>
            <a:r>
              <a:rPr lang="en-US" dirty="0" err="1"/>
              <a:t>dbo</a:t>
            </a:r>
            <a:r>
              <a:rPr lang="en-US" dirty="0"/>
              <a:t>].[</a:t>
            </a:r>
            <a:r>
              <a:rPr lang="en-US" dirty="0" err="1"/>
              <a:t>PaymentMethods</a:t>
            </a:r>
            <a:r>
              <a:rPr lang="en-US" dirty="0"/>
              <a:t>] ([</a:t>
            </a:r>
            <a:r>
              <a:rPr lang="en-US" dirty="0" err="1"/>
              <a:t>PaymentMethodID</a:t>
            </a:r>
            <a:r>
              <a:rPr lang="en-US" dirty="0"/>
              <a:t>], [</a:t>
            </a:r>
            <a:r>
              <a:rPr lang="en-US" dirty="0" err="1"/>
              <a:t>CardNumber</a:t>
            </a:r>
            <a:r>
              <a:rPr lang="en-US" dirty="0"/>
              <a:t>], [</a:t>
            </a:r>
            <a:r>
              <a:rPr lang="en-US" dirty="0" err="1"/>
              <a:t>ExpiryDate</a:t>
            </a:r>
            <a:r>
              <a:rPr lang="en-US" dirty="0"/>
              <a:t>], [</a:t>
            </a:r>
            <a:r>
              <a:rPr lang="en-US" dirty="0" err="1"/>
              <a:t>AccountNumber</a:t>
            </a:r>
            <a:r>
              <a:rPr lang="en-US" dirty="0"/>
              <a:t>], [</a:t>
            </a:r>
            <a:r>
              <a:rPr lang="en-US" dirty="0" err="1"/>
              <a:t>RoutingNumber</a:t>
            </a:r>
            <a:r>
              <a:rPr lang="en-US" dirty="0"/>
              <a:t>], [</a:t>
            </a:r>
            <a:r>
              <a:rPr lang="en-US" dirty="0" err="1"/>
              <a:t>UserID</a:t>
            </a:r>
            <a:r>
              <a:rPr lang="en-US" dirty="0"/>
              <a:t>], [</a:t>
            </a:r>
            <a:r>
              <a:rPr lang="en-US" dirty="0" err="1"/>
              <a:t>PaymentTypeID</a:t>
            </a:r>
            <a:r>
              <a:rPr lang="en-US" dirty="0"/>
              <a:t>]) VALUES (1, 198823, CAST(N'2015-09-03T18:02:27.4248995' AS DateTime2), 232878609, 36184350, 9, 9)</a:t>
            </a:r>
          </a:p>
        </p:txBody>
      </p:sp>
      <p:sp>
        <p:nvSpPr>
          <p:cNvPr id="6" name="Rectangle 5">
            <a:extLst>
              <a:ext uri="{FF2B5EF4-FFF2-40B4-BE49-F238E27FC236}">
                <a16:creationId xmlns:a16="http://schemas.microsoft.com/office/drawing/2014/main" id="{53E8792C-CDB5-429F-A438-3639A0ECEDE2}"/>
              </a:ext>
            </a:extLst>
          </p:cNvPr>
          <p:cNvSpPr/>
          <p:nvPr/>
        </p:nvSpPr>
        <p:spPr>
          <a:xfrm>
            <a:off x="371474" y="3613666"/>
            <a:ext cx="11344275" cy="646331"/>
          </a:xfrm>
          <a:prstGeom prst="rect">
            <a:avLst/>
          </a:prstGeom>
        </p:spPr>
        <p:txBody>
          <a:bodyPr wrap="square">
            <a:spAutoFit/>
          </a:bodyPr>
          <a:lstStyle/>
          <a:p>
            <a:r>
              <a:rPr lang="en-US" dirty="0"/>
              <a:t>INSERT [</a:t>
            </a:r>
            <a:r>
              <a:rPr lang="en-US" dirty="0" err="1"/>
              <a:t>dbo</a:t>
            </a:r>
            <a:r>
              <a:rPr lang="en-US" dirty="0"/>
              <a:t>].[</a:t>
            </a:r>
            <a:r>
              <a:rPr lang="en-US" dirty="0" err="1"/>
              <a:t>Payment_Info</a:t>
            </a:r>
            <a:r>
              <a:rPr lang="en-US" dirty="0"/>
              <a:t>] ([</a:t>
            </a:r>
            <a:r>
              <a:rPr lang="en-US" dirty="0" err="1"/>
              <a:t>PaymentID</a:t>
            </a:r>
            <a:r>
              <a:rPr lang="en-US" dirty="0"/>
              <a:t>], [</a:t>
            </a:r>
            <a:r>
              <a:rPr lang="en-US" dirty="0" err="1"/>
              <a:t>Payment_Method</a:t>
            </a:r>
            <a:r>
              <a:rPr lang="en-US" dirty="0"/>
              <a:t>], [Amount], [</a:t>
            </a:r>
            <a:r>
              <a:rPr lang="en-US" dirty="0" err="1"/>
              <a:t>CreatedOn</a:t>
            </a:r>
            <a:r>
              <a:rPr lang="en-US" dirty="0"/>
              <a:t>], [</a:t>
            </a:r>
            <a:r>
              <a:rPr lang="en-US" dirty="0" err="1"/>
              <a:t>PaymentMethodID</a:t>
            </a:r>
            <a:r>
              <a:rPr lang="en-US" dirty="0"/>
              <a:t>], [</a:t>
            </a:r>
            <a:r>
              <a:rPr lang="en-US" dirty="0" err="1"/>
              <a:t>TransactionID</a:t>
            </a:r>
            <a:r>
              <a:rPr lang="en-US" dirty="0"/>
              <a:t>]) VALUES (1, </a:t>
            </a:r>
            <a:r>
              <a:rPr lang="en-US" dirty="0" err="1"/>
              <a:t>N'AmEx</a:t>
            </a:r>
            <a:r>
              <a:rPr lang="en-US" dirty="0"/>
              <a:t>', 552.2243, CAST(N'1957-02-08T11:40:18.5438650' AS DateTime2), 1, 5)</a:t>
            </a:r>
          </a:p>
        </p:txBody>
      </p:sp>
      <p:sp>
        <p:nvSpPr>
          <p:cNvPr id="7" name="Rectangle 6">
            <a:extLst>
              <a:ext uri="{FF2B5EF4-FFF2-40B4-BE49-F238E27FC236}">
                <a16:creationId xmlns:a16="http://schemas.microsoft.com/office/drawing/2014/main" id="{D0D78720-09F8-4E71-A999-59D73E44752D}"/>
              </a:ext>
            </a:extLst>
          </p:cNvPr>
          <p:cNvSpPr/>
          <p:nvPr/>
        </p:nvSpPr>
        <p:spPr>
          <a:xfrm>
            <a:off x="438149" y="4387334"/>
            <a:ext cx="11210924" cy="369332"/>
          </a:xfrm>
          <a:prstGeom prst="rect">
            <a:avLst/>
          </a:prstGeom>
        </p:spPr>
        <p:txBody>
          <a:bodyPr wrap="square">
            <a:spAutoFit/>
          </a:bodyPr>
          <a:lstStyle/>
          <a:p>
            <a:r>
              <a:rPr lang="en-US" dirty="0"/>
              <a:t>INSERT [</a:t>
            </a:r>
            <a:r>
              <a:rPr lang="en-US" dirty="0" err="1"/>
              <a:t>dbo</a:t>
            </a:r>
            <a:r>
              <a:rPr lang="en-US" dirty="0"/>
              <a:t>].[</a:t>
            </a:r>
            <a:r>
              <a:rPr lang="en-US" dirty="0" err="1"/>
              <a:t>VehicleCategory</a:t>
            </a:r>
            <a:r>
              <a:rPr lang="en-US" dirty="0"/>
              <a:t>] ([</a:t>
            </a:r>
            <a:r>
              <a:rPr lang="en-US" dirty="0" err="1"/>
              <a:t>VehicleCategoryID</a:t>
            </a:r>
            <a:r>
              <a:rPr lang="en-US" dirty="0"/>
              <a:t>], [</a:t>
            </a:r>
            <a:r>
              <a:rPr lang="en-US" dirty="0" err="1"/>
              <a:t>VehicleCategoryName</a:t>
            </a:r>
            <a:r>
              <a:rPr lang="en-US" dirty="0"/>
              <a:t>], [</a:t>
            </a:r>
            <a:r>
              <a:rPr lang="en-US" dirty="0" err="1"/>
              <a:t>UserID</a:t>
            </a:r>
            <a:r>
              <a:rPr lang="en-US" dirty="0"/>
              <a:t>]) VALUES (1, </a:t>
            </a:r>
            <a:r>
              <a:rPr lang="en-US" dirty="0" err="1"/>
              <a:t>N'Compact</a:t>
            </a:r>
            <a:r>
              <a:rPr lang="en-US" dirty="0"/>
              <a:t>', 1)</a:t>
            </a:r>
          </a:p>
        </p:txBody>
      </p:sp>
      <p:sp>
        <p:nvSpPr>
          <p:cNvPr id="8" name="Rectangle 7">
            <a:extLst>
              <a:ext uri="{FF2B5EF4-FFF2-40B4-BE49-F238E27FC236}">
                <a16:creationId xmlns:a16="http://schemas.microsoft.com/office/drawing/2014/main" id="{B6520E40-D806-4BF1-8BED-C247F697B7CB}"/>
              </a:ext>
            </a:extLst>
          </p:cNvPr>
          <p:cNvSpPr/>
          <p:nvPr/>
        </p:nvSpPr>
        <p:spPr>
          <a:xfrm>
            <a:off x="438149" y="4818876"/>
            <a:ext cx="11115676" cy="646331"/>
          </a:xfrm>
          <a:prstGeom prst="rect">
            <a:avLst/>
          </a:prstGeom>
        </p:spPr>
        <p:txBody>
          <a:bodyPr wrap="square">
            <a:spAutoFit/>
          </a:bodyPr>
          <a:lstStyle/>
          <a:p>
            <a:r>
              <a:rPr lang="en-US" dirty="0"/>
              <a:t>INSERT [</a:t>
            </a:r>
            <a:r>
              <a:rPr lang="en-US" dirty="0" err="1"/>
              <a:t>dbo</a:t>
            </a:r>
            <a:r>
              <a:rPr lang="en-US" dirty="0"/>
              <a:t>].[Vehicles] ([</a:t>
            </a:r>
            <a:r>
              <a:rPr lang="en-US" dirty="0" err="1"/>
              <a:t>VehicleID</a:t>
            </a:r>
            <a:r>
              <a:rPr lang="en-US" dirty="0"/>
              <a:t>], [Make], [License], [Model], [</a:t>
            </a:r>
            <a:r>
              <a:rPr lang="en-US" dirty="0" err="1"/>
              <a:t>VehicleCategoryID</a:t>
            </a:r>
            <a:r>
              <a:rPr lang="en-US" dirty="0"/>
              <a:t>], [</a:t>
            </a:r>
            <a:r>
              <a:rPr lang="en-US" dirty="0" err="1"/>
              <a:t>BusinessID</a:t>
            </a:r>
            <a:r>
              <a:rPr lang="en-US" dirty="0"/>
              <a:t>]) VALUES (1, </a:t>
            </a:r>
            <a:r>
              <a:rPr lang="en-US" dirty="0" err="1"/>
              <a:t>N'Mercedez</a:t>
            </a:r>
            <a:r>
              <a:rPr lang="en-US" dirty="0"/>
              <a:t>-Benz', N'36493', N'M7', 9, 1)</a:t>
            </a:r>
          </a:p>
        </p:txBody>
      </p:sp>
      <p:sp>
        <p:nvSpPr>
          <p:cNvPr id="9" name="Rectangle 8">
            <a:extLst>
              <a:ext uri="{FF2B5EF4-FFF2-40B4-BE49-F238E27FC236}">
                <a16:creationId xmlns:a16="http://schemas.microsoft.com/office/drawing/2014/main" id="{EDF8A876-9F5B-4DD5-9EBB-39322DC628EB}"/>
              </a:ext>
            </a:extLst>
          </p:cNvPr>
          <p:cNvSpPr/>
          <p:nvPr/>
        </p:nvSpPr>
        <p:spPr>
          <a:xfrm>
            <a:off x="371474" y="5603706"/>
            <a:ext cx="11387137" cy="646331"/>
          </a:xfrm>
          <a:prstGeom prst="rect">
            <a:avLst/>
          </a:prstGeom>
        </p:spPr>
        <p:txBody>
          <a:bodyPr wrap="square">
            <a:spAutoFit/>
          </a:bodyPr>
          <a:lstStyle/>
          <a:p>
            <a:r>
              <a:rPr lang="en-US" dirty="0"/>
              <a:t>INSERT [</a:t>
            </a:r>
            <a:r>
              <a:rPr lang="en-US" dirty="0" err="1"/>
              <a:t>dbo</a:t>
            </a:r>
            <a:r>
              <a:rPr lang="en-US" dirty="0"/>
              <a:t>].[Location] ([</a:t>
            </a:r>
            <a:r>
              <a:rPr lang="en-US" dirty="0" err="1"/>
              <a:t>LocationID</a:t>
            </a:r>
            <a:r>
              <a:rPr lang="en-US" dirty="0"/>
              <a:t>], [Region], [</a:t>
            </a:r>
            <a:r>
              <a:rPr lang="en-US" dirty="0" err="1"/>
              <a:t>UserID</a:t>
            </a:r>
            <a:r>
              <a:rPr lang="en-US" dirty="0"/>
              <a:t>], [State]) VALUES (1, N'AR-HP                                                                           ', 1, N'CO-RA')</a:t>
            </a:r>
          </a:p>
        </p:txBody>
      </p:sp>
    </p:spTree>
    <p:extLst>
      <p:ext uri="{BB962C8B-B14F-4D97-AF65-F5344CB8AC3E}">
        <p14:creationId xmlns:p14="http://schemas.microsoft.com/office/powerpoint/2010/main" val="36994006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1348</TotalTime>
  <Words>958</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Constantia</vt:lpstr>
      <vt:lpstr>Franklin Gothic Book</vt:lpstr>
      <vt:lpstr>Wingdings 3</vt:lpstr>
      <vt:lpstr>Wisp</vt:lpstr>
      <vt:lpstr>VEHICLE RENTAL SYSTEM</vt:lpstr>
      <vt:lpstr>Objectives</vt:lpstr>
      <vt:lpstr>High Level Design – Design Considerations and Approach</vt:lpstr>
      <vt:lpstr>PowerPoint Presentation</vt:lpstr>
      <vt:lpstr>Database Objects</vt:lpstr>
      <vt:lpstr>REPORTS (Using Tableau)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RENTAL SYSTEM</dc:title>
  <dc:creator>Aditya Sukumar</dc:creator>
  <cp:lastModifiedBy>Ivan Roger V Fernando</cp:lastModifiedBy>
  <cp:revision>33</cp:revision>
  <dcterms:created xsi:type="dcterms:W3CDTF">2019-04-21T23:02:46Z</dcterms:created>
  <dcterms:modified xsi:type="dcterms:W3CDTF">2019-04-23T00:23:52Z</dcterms:modified>
</cp:coreProperties>
</file>