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84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008062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416" y="-90"/>
      </p:cViewPr>
      <p:guideLst>
        <p:guide orient="horz" pos="2381"/>
        <p:guide pos="31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520156" y="3443852"/>
            <a:ext cx="6804422" cy="2088183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520156" y="5515236"/>
            <a:ext cx="6804422" cy="1511935"/>
          </a:xfrm>
        </p:spPr>
        <p:txBody>
          <a:bodyPr/>
          <a:lstStyle>
            <a:lvl1pPr marL="0" indent="0" algn="l">
              <a:buNone/>
              <a:defRPr sz="2000" b="1">
                <a:solidFill>
                  <a:schemeClr val="tx2"/>
                </a:solidFill>
              </a:defRPr>
            </a:lvl1pPr>
            <a:lvl2pPr marL="503972" indent="0" algn="ctr">
              <a:buNone/>
            </a:lvl2pPr>
            <a:lvl3pPr marL="1007943" indent="0" algn="ctr">
              <a:buNone/>
            </a:lvl3pPr>
            <a:lvl4pPr marL="1511915" indent="0" algn="ctr">
              <a:buNone/>
            </a:lvl4pPr>
            <a:lvl5pPr marL="2015886" indent="0" algn="ctr">
              <a:buNone/>
            </a:lvl5pPr>
            <a:lvl6pPr marL="2519858" indent="0" algn="ctr">
              <a:buNone/>
            </a:lvl6pPr>
            <a:lvl7pPr marL="3023829" indent="0" algn="ctr">
              <a:buNone/>
            </a:lvl7pPr>
            <a:lvl8pPr marL="3527801" indent="0" algn="ctr">
              <a:buNone/>
            </a:lvl8pPr>
            <a:lvl9pPr marL="4031772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8560088" y="1294202"/>
            <a:ext cx="2519892" cy="420026"/>
          </a:xfrm>
        </p:spPr>
        <p:txBody>
          <a:bodyPr/>
          <a:lstStyle/>
          <a:p>
            <a:pPr eaLnBrk="1" latinLnBrk="0" hangingPunct="1"/>
            <a:fld id="{C3F416CD-67A3-4CF0-A210-F6AF31AC147F}" type="datetimeFigureOut">
              <a:rPr lang="en-US" smtClean="0"/>
              <a:pPr eaLnBrk="1" latinLnBrk="0" hangingPunct="1"/>
              <a:t>6/18/2015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802409" y="4609494"/>
            <a:ext cx="4031827" cy="423386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420026" y="0"/>
            <a:ext cx="672042" cy="7559675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304641" y="0"/>
            <a:ext cx="115385" cy="7559675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1092068" y="0"/>
            <a:ext cx="200501" cy="7559675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258226" y="0"/>
            <a:ext cx="253868" cy="7559675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17237" y="0"/>
            <a:ext cx="0" cy="7559675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0794" tIns="50397" rIns="100794" bIns="50397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1008063" y="0"/>
            <a:ext cx="0" cy="7559675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0794" tIns="50397" rIns="100794" bIns="50397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941599" y="0"/>
            <a:ext cx="0" cy="7559675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0794" tIns="50397" rIns="100794" bIns="50397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903501" y="0"/>
            <a:ext cx="0" cy="7559675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0794" tIns="50397" rIns="100794" bIns="50397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176073" y="0"/>
            <a:ext cx="0" cy="7559675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0794" tIns="50397" rIns="100794" bIns="50397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10047393" y="0"/>
            <a:ext cx="0" cy="7559675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0794" tIns="50397" rIns="100794" bIns="50397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344083" y="0"/>
            <a:ext cx="84005" cy="7559675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72041" y="3779837"/>
            <a:ext cx="1428089" cy="1427939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443779" y="5364693"/>
            <a:ext cx="707125" cy="707051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202840" y="6063428"/>
            <a:ext cx="151209" cy="151194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834674" y="6380366"/>
            <a:ext cx="302419" cy="302387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2100130" y="4955787"/>
            <a:ext cx="403225" cy="403183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461320" y="5432981"/>
            <a:ext cx="672042" cy="570474"/>
          </a:xfrm>
        </p:spPr>
        <p:txBody>
          <a:bodyPr/>
          <a:lstStyle/>
          <a:p>
            <a:pPr algn="r" eaLnBrk="1" latinLnBrk="0" hangingPunct="1"/>
            <a:fld id="{96652B35-718D-4E28-AFEB-B694A3B357E8}" type="slidenum">
              <a:rPr kumimoji="0" lang="en-US" smtClean="0"/>
              <a:pPr algn="r" eaLnBrk="1" latinLnBrk="0" hangingPunct="1"/>
              <a:t>‹#›</a:t>
            </a:fld>
            <a:endParaRPr kumimoji="0" lang="en-US" sz="2000" dirty="0">
              <a:solidFill>
                <a:schemeClr val="bg1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C3F416CD-67A3-4CF0-A210-F6AF31AC147F}" type="datetimeFigureOut">
              <a:rPr lang="en-US" smtClean="0"/>
              <a:pPr eaLnBrk="1" latinLnBrk="0" hangingPunct="1"/>
              <a:t>6/18/2015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8453" y="302739"/>
            <a:ext cx="1848115" cy="645022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4031" y="302738"/>
            <a:ext cx="6636411" cy="645022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C3F416CD-67A3-4CF0-A210-F6AF31AC147F}" type="datetimeFigureOut">
              <a:rPr lang="en-US" smtClean="0"/>
              <a:pPr eaLnBrk="1" latinLnBrk="0" hangingPunct="1"/>
              <a:t>6/18/2015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504031" y="1763924"/>
            <a:ext cx="8232510" cy="5372409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eaLnBrk="1" latinLnBrk="0" hangingPunct="1"/>
            <a:fld id="{C3F416CD-67A3-4CF0-A210-F6AF31AC147F}" type="datetimeFigureOut">
              <a:rPr lang="en-US" smtClean="0"/>
              <a:pPr eaLnBrk="1" latinLnBrk="0" hangingPunct="1"/>
              <a:t>6/18/2015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6652B35-718D-4E28-AFEB-B694A3B357E8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0156" y="3191863"/>
            <a:ext cx="6804422" cy="2263703"/>
          </a:xfrm>
        </p:spPr>
        <p:txBody>
          <a:bodyPr/>
          <a:lstStyle>
            <a:lvl1pPr algn="l">
              <a:buNone/>
              <a:defRPr sz="33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20156" y="5522763"/>
            <a:ext cx="6804422" cy="1511935"/>
          </a:xfrm>
        </p:spPr>
        <p:txBody>
          <a:bodyPr anchor="t"/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8558583" y="1290163"/>
            <a:ext cx="2519892" cy="420026"/>
          </a:xfrm>
        </p:spPr>
        <p:txBody>
          <a:bodyPr/>
          <a:lstStyle/>
          <a:p>
            <a:pPr eaLnBrk="1" latinLnBrk="0" hangingPunct="1"/>
            <a:fld id="{C3F416CD-67A3-4CF0-A210-F6AF31AC147F}" type="datetimeFigureOut">
              <a:rPr lang="en-US" smtClean="0"/>
              <a:pPr eaLnBrk="1" latinLnBrk="0" hangingPunct="1"/>
              <a:t>6/18/2015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802615" y="4606340"/>
            <a:ext cx="4031827" cy="423386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420026" y="0"/>
            <a:ext cx="672042" cy="7559675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04641" y="0"/>
            <a:ext cx="115385" cy="7559675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1092068" y="0"/>
            <a:ext cx="200501" cy="7559675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258226" y="0"/>
            <a:ext cx="253868" cy="7559675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17237" y="0"/>
            <a:ext cx="0" cy="7559675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0794" tIns="50397" rIns="100794" bIns="50397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1008063" y="0"/>
            <a:ext cx="0" cy="7559675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0794" tIns="50397" rIns="100794" bIns="50397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941599" y="0"/>
            <a:ext cx="0" cy="7559675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0794" tIns="50397" rIns="100794" bIns="50397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903501" y="0"/>
            <a:ext cx="0" cy="7559675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0794" tIns="50397" rIns="100794" bIns="50397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176073" y="0"/>
            <a:ext cx="0" cy="7559675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0794" tIns="50397" rIns="100794" bIns="50397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344083" y="0"/>
            <a:ext cx="84005" cy="7559675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72041" y="3779837"/>
            <a:ext cx="1428089" cy="1427939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460394" y="5364693"/>
            <a:ext cx="707125" cy="707051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202840" y="6063428"/>
            <a:ext cx="151209" cy="151194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834674" y="6383726"/>
            <a:ext cx="302419" cy="302387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2071511" y="4938247"/>
            <a:ext cx="403225" cy="403183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10029851" y="0"/>
            <a:ext cx="0" cy="7559675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0794" tIns="50397" rIns="100794" bIns="50397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477936" y="5432981"/>
            <a:ext cx="672042" cy="570474"/>
          </a:xfrm>
        </p:spPr>
        <p:txBody>
          <a:bodyPr/>
          <a:lstStyle/>
          <a:p>
            <a:fld id="{96652B35-718D-4E28-AFEB-B694A3B357E8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C3F416CD-67A3-4CF0-A210-F6AF31AC147F}" type="datetimeFigureOut">
              <a:rPr lang="en-US" smtClean="0"/>
              <a:pPr eaLnBrk="1" latinLnBrk="0" hangingPunct="1"/>
              <a:t>6/18/2015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504031" y="1763924"/>
            <a:ext cx="4032250" cy="5039783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707652" y="1763924"/>
            <a:ext cx="4032250" cy="5039783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31" y="300987"/>
            <a:ext cx="8316516" cy="1259946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eaLnBrk="1" latinLnBrk="0" hangingPunct="1"/>
            <a:fld id="{C3F416CD-67A3-4CF0-A210-F6AF31AC147F}" type="datetimeFigureOut">
              <a:rPr lang="en-US" smtClean="0"/>
              <a:pPr algn="l" eaLnBrk="1" latinLnBrk="0" hangingPunct="1"/>
              <a:t>6/18/2015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eaLnBrk="1" latinLnBrk="0" hangingPunct="1"/>
            <a:fld id="{96652B35-718D-4E28-AFEB-B694A3B357E8}" type="slidenum">
              <a:rPr kumimoji="0" lang="en-US" smtClean="0"/>
              <a:pPr algn="r" eaLnBrk="1" latinLnBrk="0" hangingPunct="1"/>
              <a:t>‹#›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504031" y="2603888"/>
            <a:ext cx="4032250" cy="4283816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19799" y="2603888"/>
            <a:ext cx="4032250" cy="4283816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504031" y="1730326"/>
            <a:ext cx="4032250" cy="725729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788297" y="1730326"/>
            <a:ext cx="4032250" cy="725729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eaLnBrk="1" latinLnBrk="0" hangingPunct="1"/>
            <a:fld id="{C3F416CD-67A3-4CF0-A210-F6AF31AC147F}" type="datetimeFigureOut">
              <a:rPr lang="en-US" smtClean="0"/>
              <a:pPr eaLnBrk="1" latinLnBrk="0" hangingPunct="1"/>
              <a:t>6/18/2015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6652B35-718D-4E28-AFEB-B694A3B357E8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C3F416CD-67A3-4CF0-A210-F6AF31AC147F}" type="datetimeFigureOut">
              <a:rPr lang="en-US" smtClean="0"/>
              <a:pPr eaLnBrk="1" latinLnBrk="0" hangingPunct="1"/>
              <a:t>6/18/2015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9660599" y="0"/>
            <a:ext cx="0" cy="7559675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0794" tIns="50397" rIns="100794" bIns="50397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717596" y="3527822"/>
            <a:ext cx="6954901" cy="504031"/>
          </a:xfrm>
        </p:spPr>
        <p:txBody>
          <a:bodyPr anchor="b"/>
          <a:lstStyle>
            <a:lvl1pPr algn="l">
              <a:buNone/>
              <a:defRPr sz="22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510066" y="302387"/>
            <a:ext cx="1683464" cy="5493364"/>
          </a:xfrm>
        </p:spPr>
        <p:txBody>
          <a:bodyPr/>
          <a:lstStyle>
            <a:lvl1pPr marL="0" indent="0">
              <a:spcBef>
                <a:spcPts val="441"/>
              </a:spcBef>
              <a:spcAft>
                <a:spcPts val="1102"/>
              </a:spcAft>
              <a:buNone/>
              <a:defRPr sz="1300"/>
            </a:lvl1pPr>
            <a:lvl2pPr>
              <a:buNone/>
              <a:defRPr sz="1300"/>
            </a:lvl2pPr>
            <a:lvl3pPr>
              <a:buNone/>
              <a:defRPr sz="11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888427" y="0"/>
            <a:ext cx="0" cy="7559675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0794" tIns="50397" rIns="100794" bIns="50397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826576" y="0"/>
            <a:ext cx="0" cy="7559675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0794" tIns="50397" rIns="100794" bIns="50397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9912615" y="0"/>
            <a:ext cx="0" cy="7559675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0794" tIns="50397" rIns="100794" bIns="50397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9744604" y="0"/>
            <a:ext cx="336021" cy="7559675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9828609" y="0"/>
            <a:ext cx="0" cy="7559675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0794" tIns="50397" rIns="100794" bIns="50397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991917" y="6299729"/>
            <a:ext cx="604838" cy="604774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36021" y="302387"/>
            <a:ext cx="6216385" cy="69750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eaLnBrk="1" latinLnBrk="0" hangingPunct="1"/>
            <a:fld id="{C3F416CD-67A3-4CF0-A210-F6AF31AC147F}" type="datetimeFigureOut">
              <a:rPr lang="en-US" smtClean="0"/>
              <a:pPr eaLnBrk="1" latinLnBrk="0" hangingPunct="1"/>
              <a:t>6/18/2015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6652B35-718D-4E28-AFEB-B694A3B357E8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9660599" y="0"/>
            <a:ext cx="0" cy="7559675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0794" tIns="50397" rIns="100794" bIns="50397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991917" y="6299729"/>
            <a:ext cx="604838" cy="604774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693654" y="3527822"/>
            <a:ext cx="6954901" cy="504031"/>
          </a:xfrm>
        </p:spPr>
        <p:txBody>
          <a:bodyPr anchor="b"/>
          <a:lstStyle>
            <a:lvl1pPr algn="l">
              <a:buNone/>
              <a:defRPr sz="22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804422" cy="7559675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5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58823" y="291888"/>
            <a:ext cx="1680104" cy="5463125"/>
          </a:xfrm>
        </p:spPr>
        <p:txBody>
          <a:bodyPr rot="0" spcFirstLastPara="0" vertOverflow="overflow" horzOverflow="overflow" vert="horz" wrap="square" lIns="100794" tIns="50397" rIns="100794" bIns="50397" numCol="1" spcCol="302383" rtlCol="0" fromWordArt="0" anchor="t" anchorCtr="0" forceAA="0" compatLnSpc="1">
            <a:normAutofit/>
          </a:bodyPr>
          <a:lstStyle>
            <a:lvl1pPr marL="0" indent="0">
              <a:spcBef>
                <a:spcPts val="110"/>
              </a:spcBef>
              <a:spcAft>
                <a:spcPts val="441"/>
              </a:spcAft>
              <a:buFontTx/>
              <a:buNone/>
              <a:defRPr sz="1300"/>
            </a:lvl1pPr>
            <a:lvl2pPr>
              <a:defRPr sz="13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9912615" y="0"/>
            <a:ext cx="0" cy="755967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0794" tIns="50397" rIns="100794" bIns="50397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744604" y="0"/>
            <a:ext cx="336021" cy="7559675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9828609" y="0"/>
            <a:ext cx="0" cy="7559675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0794" tIns="50397" rIns="100794" bIns="50397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888427" y="0"/>
            <a:ext cx="0" cy="7559675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0794" tIns="50397" rIns="100794" bIns="50397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826576" y="0"/>
            <a:ext cx="0" cy="7559675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0794" tIns="50397" rIns="100794" bIns="50397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eaLnBrk="1" latinLnBrk="0" hangingPunct="1"/>
            <a:fld id="{C3F416CD-67A3-4CF0-A210-F6AF31AC147F}" type="datetimeFigureOut">
              <a:rPr lang="en-US" smtClean="0"/>
              <a:pPr eaLnBrk="1" latinLnBrk="0" hangingPunct="1"/>
              <a:t>6/18/2015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6652B35-718D-4E28-AFEB-B694A3B357E8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9660599" y="0"/>
            <a:ext cx="0" cy="7559675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0794" tIns="50397" rIns="100794" bIns="50397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504031" y="302737"/>
            <a:ext cx="8232510" cy="1259946"/>
          </a:xfrm>
          <a:prstGeom prst="rect">
            <a:avLst/>
          </a:prstGeom>
        </p:spPr>
        <p:txBody>
          <a:bodyPr vert="horz" lIns="100794" tIns="50397" rIns="100794" bIns="50397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504031" y="1763924"/>
            <a:ext cx="8232510" cy="5372409"/>
          </a:xfrm>
          <a:prstGeom prst="rect">
            <a:avLst/>
          </a:prstGeom>
        </p:spPr>
        <p:txBody>
          <a:bodyPr vert="horz" lIns="100794" tIns="50397" rIns="100794" bIns="50397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8367035" y="1192518"/>
            <a:ext cx="2217505" cy="423386"/>
          </a:xfrm>
          <a:prstGeom prst="rect">
            <a:avLst/>
          </a:prstGeom>
        </p:spPr>
        <p:txBody>
          <a:bodyPr vert="horz" lIns="100794" tIns="50397" rIns="100794" bIns="50397" anchor="ctr" anchorCtr="0"/>
          <a:lstStyle>
            <a:lvl1pPr algn="r" eaLnBrk="1" latinLnBrk="0" hangingPunct="1">
              <a:defRPr kumimoji="0" sz="13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6/18/2015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7706380" y="4119594"/>
            <a:ext cx="3527848" cy="403225"/>
          </a:xfrm>
          <a:prstGeom prst="rect">
            <a:avLst/>
          </a:prstGeom>
        </p:spPr>
        <p:txBody>
          <a:bodyPr vert="horz" lIns="100794" tIns="50397" rIns="100794" bIns="50397" anchor="ctr" anchorCtr="0"/>
          <a:lstStyle>
            <a:lvl1pPr algn="l" eaLnBrk="1" latinLnBrk="0" hangingPunct="1">
              <a:defRPr kumimoji="0" sz="1300">
                <a:solidFill>
                  <a:schemeClr val="tx2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84005" y="0"/>
            <a:ext cx="0" cy="7559675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0794" tIns="50397" rIns="100794" bIns="50397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9912615" y="0"/>
            <a:ext cx="0" cy="7559675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0794" tIns="50397" rIns="100794" bIns="50397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9744604" y="0"/>
            <a:ext cx="336021" cy="7559675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9828609" y="0"/>
            <a:ext cx="0" cy="7559675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0794" tIns="50397" rIns="100794" bIns="50397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991917" y="6299729"/>
            <a:ext cx="604838" cy="604774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961675" y="6320728"/>
            <a:ext cx="672042" cy="574535"/>
          </a:xfrm>
          <a:prstGeom prst="rect">
            <a:avLst/>
          </a:prstGeom>
        </p:spPr>
        <p:txBody>
          <a:bodyPr vert="horz" lIns="100794" tIns="50397" rIns="100794" bIns="50397" anchor="ctr"/>
          <a:lstStyle>
            <a:lvl1pPr algn="ctr" eaLnBrk="1" latinLnBrk="0" hangingPunct="1">
              <a:defRPr kumimoji="0" sz="1500" b="1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 sz="15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4" r:id="rId1"/>
    <p:sldLayoutId id="2147483845" r:id="rId2"/>
    <p:sldLayoutId id="2147483846" r:id="rId3"/>
    <p:sldLayoutId id="2147483847" r:id="rId4"/>
    <p:sldLayoutId id="2147483848" r:id="rId5"/>
    <p:sldLayoutId id="2147483849" r:id="rId6"/>
    <p:sldLayoutId id="2147483850" r:id="rId7"/>
    <p:sldLayoutId id="2147483851" r:id="rId8"/>
    <p:sldLayoutId id="2147483852" r:id="rId9"/>
    <p:sldLayoutId id="2147483853" r:id="rId10"/>
    <p:sldLayoutId id="2147483854" r:id="rId11"/>
  </p:sldLayoutIdLst>
  <p:txStyles>
    <p:titleStyle>
      <a:lvl1pPr algn="l" rtl="0" eaLnBrk="1" latinLnBrk="0" hangingPunct="1">
        <a:spcBef>
          <a:spcPct val="0"/>
        </a:spcBef>
        <a:buNone/>
        <a:defRPr kumimoji="0" sz="33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02383" indent="-302383" algn="l" rtl="0" eaLnBrk="1" latinLnBrk="0" hangingPunct="1">
        <a:spcBef>
          <a:spcPts val="661"/>
        </a:spcBef>
        <a:buClr>
          <a:schemeClr val="accent1"/>
        </a:buClr>
        <a:buSzPct val="70000"/>
        <a:buFont typeface="Wingdings"/>
        <a:buChar char="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705560" indent="-302383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indent="-201589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10326" indent="-201589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12709" indent="-201589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915092" indent="-201589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217475" indent="-201589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5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519858" indent="-201589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5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822241" indent="-201589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5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525712" y="3170237"/>
            <a:ext cx="6804422" cy="2088183"/>
          </a:xfrm>
        </p:spPr>
        <p:txBody>
          <a:bodyPr/>
          <a:lstStyle/>
          <a:p>
            <a:r>
              <a:rPr lang="en-US" dirty="0" err="1"/>
              <a:t>Pendapatan</a:t>
            </a:r>
            <a:r>
              <a:rPr lang="en-US" dirty="0"/>
              <a:t> </a:t>
            </a:r>
            <a:r>
              <a:rPr lang="en-US" dirty="0" err="1" smtClean="0"/>
              <a:t>Nasional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Nama</a:t>
            </a:r>
            <a:r>
              <a:rPr lang="en-US" dirty="0"/>
              <a:t> : </a:t>
            </a:r>
            <a:r>
              <a:rPr lang="en-US" dirty="0" err="1"/>
              <a:t>Ivans</a:t>
            </a:r>
            <a:r>
              <a:rPr lang="en-US" dirty="0"/>
              <a:t> </a:t>
            </a:r>
            <a:r>
              <a:rPr lang="en-US" dirty="0" err="1"/>
              <a:t>Ardiansyah</a:t>
            </a:r>
            <a:endParaRPr lang="en-US" dirty="0"/>
          </a:p>
          <a:p>
            <a:r>
              <a:rPr lang="en-US" dirty="0"/>
              <a:t>NPM : 14113585</a:t>
            </a:r>
          </a:p>
          <a:p>
            <a:r>
              <a:rPr lang="en-US" dirty="0" err="1"/>
              <a:t>Kelas</a:t>
            </a:r>
            <a:r>
              <a:rPr lang="en-US" dirty="0"/>
              <a:t> : 2KA40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Pendapatan</a:t>
            </a:r>
            <a:r>
              <a:rPr lang="en-US" dirty="0"/>
              <a:t> </a:t>
            </a:r>
            <a:r>
              <a:rPr lang="en-US" dirty="0" err="1"/>
              <a:t>Nasional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seluruh</a:t>
            </a:r>
            <a:r>
              <a:rPr lang="en-US" dirty="0"/>
              <a:t> </a:t>
            </a:r>
            <a:r>
              <a:rPr lang="en-US" dirty="0" err="1"/>
              <a:t>pendapatan</a:t>
            </a:r>
            <a:r>
              <a:rPr lang="en-US" dirty="0"/>
              <a:t> yang </a:t>
            </a:r>
            <a:r>
              <a:rPr lang="en-US" dirty="0" err="1"/>
              <a:t>diterima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masyarakat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negara</a:t>
            </a:r>
            <a:r>
              <a:rPr lang="en-US" dirty="0"/>
              <a:t> </a:t>
            </a:r>
            <a:r>
              <a:rPr lang="en-US" dirty="0" err="1"/>
              <a:t>selama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tahun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Konsep</a:t>
            </a:r>
            <a:r>
              <a:rPr lang="en-US" dirty="0"/>
              <a:t> </a:t>
            </a:r>
            <a:r>
              <a:rPr lang="en-US" dirty="0" err="1"/>
              <a:t>Pendapatan</a:t>
            </a:r>
            <a:r>
              <a:rPr lang="en-US" dirty="0"/>
              <a:t> </a:t>
            </a:r>
            <a:r>
              <a:rPr lang="en-US" dirty="0" err="1" smtClean="0"/>
              <a:t>Nasional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PDB/GDP (</a:t>
            </a: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Domestik</a:t>
            </a:r>
            <a:r>
              <a:rPr lang="en-US" dirty="0"/>
              <a:t> </a:t>
            </a:r>
            <a:r>
              <a:rPr lang="en-US" dirty="0" err="1"/>
              <a:t>Bruto</a:t>
            </a:r>
            <a:r>
              <a:rPr lang="en-US" dirty="0"/>
              <a:t>/Gross </a:t>
            </a:r>
            <a:r>
              <a:rPr lang="en-US" dirty="0" err="1"/>
              <a:t>Domestik</a:t>
            </a:r>
            <a:r>
              <a:rPr lang="en-US" dirty="0"/>
              <a:t> Product</a:t>
            </a:r>
            <a:r>
              <a:rPr lang="en-US" dirty="0" smtClean="0"/>
              <a:t>)</a:t>
            </a:r>
          </a:p>
          <a:p>
            <a:r>
              <a:rPr lang="en-US" dirty="0"/>
              <a:t>PNB/GNP (</a:t>
            </a: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Nasional</a:t>
            </a:r>
            <a:r>
              <a:rPr lang="en-US" dirty="0"/>
              <a:t> </a:t>
            </a:r>
            <a:r>
              <a:rPr lang="en-US" dirty="0" err="1"/>
              <a:t>Bruto</a:t>
            </a:r>
            <a:r>
              <a:rPr lang="en-US" dirty="0"/>
              <a:t>/Gross </a:t>
            </a:r>
            <a:r>
              <a:rPr lang="en-US" dirty="0" err="1"/>
              <a:t>Nasional</a:t>
            </a:r>
            <a:r>
              <a:rPr lang="en-US" dirty="0"/>
              <a:t> Product</a:t>
            </a:r>
            <a:r>
              <a:rPr lang="en-US" dirty="0" smtClean="0"/>
              <a:t>)</a:t>
            </a:r>
          </a:p>
          <a:p>
            <a:r>
              <a:rPr lang="en-US" dirty="0"/>
              <a:t>NNP (Net National Product) </a:t>
            </a:r>
          </a:p>
          <a:p>
            <a:r>
              <a:rPr lang="en-US" dirty="0"/>
              <a:t>NNI (Net National Income) </a:t>
            </a:r>
            <a:endParaRPr lang="en-US" dirty="0" smtClean="0"/>
          </a:p>
          <a:p>
            <a:r>
              <a:rPr lang="en-US" dirty="0"/>
              <a:t>PI (Personal Income</a:t>
            </a:r>
            <a:r>
              <a:rPr lang="en-US" dirty="0" smtClean="0"/>
              <a:t>)</a:t>
            </a:r>
          </a:p>
          <a:p>
            <a:r>
              <a:rPr lang="en-US" dirty="0"/>
              <a:t>DI (</a:t>
            </a:r>
            <a:r>
              <a:rPr lang="en-US" dirty="0" err="1"/>
              <a:t>Disposible</a:t>
            </a:r>
            <a:r>
              <a:rPr lang="en-US" dirty="0"/>
              <a:t> Income)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Perputaran</a:t>
            </a:r>
            <a:r>
              <a:rPr lang="en-US" dirty="0"/>
              <a:t> </a:t>
            </a:r>
            <a:r>
              <a:rPr lang="en-US" dirty="0" err="1"/>
              <a:t>Roda</a:t>
            </a:r>
            <a:r>
              <a:rPr lang="en-US" dirty="0"/>
              <a:t> </a:t>
            </a:r>
            <a:r>
              <a:rPr lang="en-US" dirty="0" err="1"/>
              <a:t>Ekonomi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Pertumbuhan</a:t>
            </a:r>
            <a:r>
              <a:rPr lang="en-US" dirty="0"/>
              <a:t> </a:t>
            </a:r>
            <a:r>
              <a:rPr lang="en-US" dirty="0" err="1"/>
              <a:t>Ekonomi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negara</a:t>
            </a:r>
            <a:r>
              <a:rPr lang="en-US" dirty="0"/>
              <a:t> </a:t>
            </a:r>
            <a:r>
              <a:rPr lang="en-US" dirty="0" err="1"/>
              <a:t>biasanya</a:t>
            </a:r>
            <a:r>
              <a:rPr lang="en-US" dirty="0"/>
              <a:t> </a:t>
            </a:r>
            <a:r>
              <a:rPr lang="en-US" dirty="0" err="1"/>
              <a:t>dihitung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pertumbuhan</a:t>
            </a:r>
            <a:r>
              <a:rPr lang="en-US" dirty="0"/>
              <a:t> </a:t>
            </a:r>
            <a:r>
              <a:rPr lang="en-US" dirty="0" err="1"/>
              <a:t>ril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GDP </a:t>
            </a:r>
            <a:r>
              <a:rPr lang="en-US" dirty="0" err="1"/>
              <a:t>negara</a:t>
            </a:r>
            <a:r>
              <a:rPr lang="en-US" dirty="0"/>
              <a:t> </a:t>
            </a:r>
            <a:r>
              <a:rPr lang="en-US" dirty="0" err="1"/>
              <a:t>tersebut,yakni</a:t>
            </a:r>
            <a:r>
              <a:rPr lang="en-US" dirty="0"/>
              <a:t> </a:t>
            </a:r>
            <a:r>
              <a:rPr lang="en-US" dirty="0" err="1"/>
              <a:t>seberapa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 GDP </a:t>
            </a:r>
            <a:r>
              <a:rPr lang="en-US" dirty="0" err="1"/>
              <a:t>negara</a:t>
            </a:r>
            <a:r>
              <a:rPr lang="en-US" dirty="0"/>
              <a:t> </a:t>
            </a:r>
            <a:r>
              <a:rPr lang="en-US" dirty="0" err="1"/>
              <a:t>bertambah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ril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tahun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tahun</a:t>
            </a:r>
            <a:r>
              <a:rPr lang="en-US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Pengeluaran</a:t>
            </a:r>
            <a:r>
              <a:rPr lang="en-US" dirty="0"/>
              <a:t> </a:t>
            </a:r>
            <a:r>
              <a:rPr lang="en-US" dirty="0" err="1"/>
              <a:t>Agregat</a:t>
            </a:r>
            <a:r>
              <a:rPr lang="en-US" dirty="0"/>
              <a:t> (Aggregate spending)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Adanya</a:t>
            </a:r>
            <a:r>
              <a:rPr lang="en-US" dirty="0"/>
              <a:t> </a:t>
            </a:r>
            <a:r>
              <a:rPr lang="en-US" dirty="0" err="1"/>
              <a:t>pengeluaran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rumah</a:t>
            </a:r>
            <a:r>
              <a:rPr lang="en-US" dirty="0"/>
              <a:t> </a:t>
            </a:r>
            <a:r>
              <a:rPr lang="en-US" dirty="0" err="1"/>
              <a:t>tangga,investor,pemerintah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eksportir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membeli</a:t>
            </a:r>
            <a:r>
              <a:rPr lang="en-US" dirty="0"/>
              <a:t> </a:t>
            </a:r>
            <a:r>
              <a:rPr lang="en-US" dirty="0" err="1"/>
              <a:t>barang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jasa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Pengeluaran</a:t>
            </a:r>
            <a:r>
              <a:rPr lang="en-US" dirty="0"/>
              <a:t> </a:t>
            </a:r>
            <a:r>
              <a:rPr lang="en-US" dirty="0" err="1"/>
              <a:t>Konsumsi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v-SE" dirty="0"/>
              <a:t>Merupakan bagian terbesar dari permintaan aggregat yaitu berupa permintaan dari konsumen terhadap barang dan jasa yg dibutuhkan.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Pengeluaran</a:t>
            </a:r>
            <a:r>
              <a:rPr lang="en-US" dirty="0"/>
              <a:t> </a:t>
            </a:r>
            <a:r>
              <a:rPr lang="en-US" dirty="0" err="1"/>
              <a:t>Investasi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investasi</a:t>
            </a:r>
            <a:r>
              <a:rPr lang="en-US" dirty="0"/>
              <a:t> </a:t>
            </a:r>
            <a:r>
              <a:rPr lang="en-US" dirty="0" err="1"/>
              <a:t>adlh</a:t>
            </a:r>
            <a:r>
              <a:rPr lang="en-US" dirty="0"/>
              <a:t> </a:t>
            </a:r>
            <a:r>
              <a:rPr lang="en-US" dirty="0" err="1"/>
              <a:t>tambahan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akumulasi</a:t>
            </a:r>
            <a:r>
              <a:rPr lang="en-US" dirty="0"/>
              <a:t> modal </a:t>
            </a:r>
            <a:r>
              <a:rPr lang="en-US" dirty="0" err="1"/>
              <a:t>ditambah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perubahan</a:t>
            </a:r>
            <a:r>
              <a:rPr lang="en-US" dirty="0"/>
              <a:t> </a:t>
            </a:r>
            <a:r>
              <a:rPr lang="en-US" dirty="0" err="1"/>
              <a:t>persedian.Tetapi</a:t>
            </a:r>
            <a:r>
              <a:rPr lang="en-US" dirty="0"/>
              <a:t> </a:t>
            </a:r>
            <a:r>
              <a:rPr lang="en-US" dirty="0" err="1"/>
              <a:t>transaksi</a:t>
            </a:r>
            <a:r>
              <a:rPr lang="en-US" dirty="0"/>
              <a:t> </a:t>
            </a:r>
            <a:r>
              <a:rPr lang="en-US" dirty="0" err="1"/>
              <a:t>saham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termasuk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penambahan</a:t>
            </a:r>
            <a:r>
              <a:rPr lang="en-US" dirty="0"/>
              <a:t> </a:t>
            </a:r>
            <a:r>
              <a:rPr lang="en-US" dirty="0" err="1"/>
              <a:t>stok</a:t>
            </a:r>
            <a:r>
              <a:rPr lang="en-US" dirty="0"/>
              <a:t> </a:t>
            </a:r>
            <a:r>
              <a:rPr lang="en-US" dirty="0" err="1"/>
              <a:t>modal.Investasi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aktifitas</a:t>
            </a:r>
            <a:r>
              <a:rPr lang="en-US" dirty="0"/>
              <a:t> </a:t>
            </a:r>
            <a:r>
              <a:rPr lang="en-US" dirty="0" err="1"/>
              <a:t>yg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meningkatkan</a:t>
            </a:r>
            <a:r>
              <a:rPr lang="en-US" dirty="0"/>
              <a:t> </a:t>
            </a:r>
            <a:r>
              <a:rPr lang="en-US" dirty="0" err="1"/>
              <a:t>kemampuan</a:t>
            </a:r>
            <a:r>
              <a:rPr lang="en-US" dirty="0"/>
              <a:t> </a:t>
            </a:r>
            <a:r>
              <a:rPr lang="en-US" dirty="0" err="1"/>
              <a:t>ekonomi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memproduksi</a:t>
            </a:r>
            <a:r>
              <a:rPr lang="en-US" dirty="0"/>
              <a:t> </a:t>
            </a:r>
            <a:r>
              <a:rPr lang="en-US" dirty="0" err="1"/>
              <a:t>barang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jasa</a:t>
            </a:r>
            <a:r>
              <a:rPr lang="en-US" dirty="0"/>
              <a:t> di </a:t>
            </a:r>
            <a:r>
              <a:rPr lang="en-US" dirty="0" err="1"/>
              <a:t>masa</a:t>
            </a:r>
            <a:r>
              <a:rPr lang="en-US" dirty="0"/>
              <a:t>  </a:t>
            </a:r>
            <a:r>
              <a:rPr lang="en-US" dirty="0" err="1"/>
              <a:t>mendatang</a:t>
            </a:r>
            <a:r>
              <a:rPr lang="en-US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Pengeluaran</a:t>
            </a:r>
            <a:r>
              <a:rPr lang="en-US" dirty="0"/>
              <a:t> </a:t>
            </a:r>
            <a:r>
              <a:rPr lang="en-US" dirty="0" err="1"/>
              <a:t>Pemerintah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pengeluaran</a:t>
            </a:r>
            <a:r>
              <a:rPr lang="en-US" dirty="0"/>
              <a:t> </a:t>
            </a:r>
            <a:r>
              <a:rPr lang="en-US" dirty="0" err="1"/>
              <a:t>pemerintah</a:t>
            </a:r>
            <a:r>
              <a:rPr lang="en-US" dirty="0"/>
              <a:t> </a:t>
            </a:r>
            <a:r>
              <a:rPr lang="en-US" dirty="0" err="1"/>
              <a:t>yg</a:t>
            </a:r>
            <a:r>
              <a:rPr lang="en-US" dirty="0"/>
              <a:t> </a:t>
            </a:r>
            <a:r>
              <a:rPr lang="en-US" dirty="0" err="1"/>
              <a:t>diperlukan</a:t>
            </a:r>
            <a:r>
              <a:rPr lang="en-US" dirty="0"/>
              <a:t> agar </a:t>
            </a:r>
            <a:r>
              <a:rPr lang="en-US" dirty="0" err="1"/>
              <a:t>roda</a:t>
            </a:r>
            <a:r>
              <a:rPr lang="en-US" dirty="0"/>
              <a:t> </a:t>
            </a:r>
            <a:r>
              <a:rPr lang="en-US" dirty="0" err="1"/>
              <a:t>permerintahan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berjalan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baik.Pengeluaran</a:t>
            </a:r>
            <a:r>
              <a:rPr lang="en-US" dirty="0"/>
              <a:t> </a:t>
            </a:r>
            <a:r>
              <a:rPr lang="en-US" dirty="0" err="1"/>
              <a:t>pemerintah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tercantum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anggaran</a:t>
            </a:r>
            <a:r>
              <a:rPr lang="en-US" dirty="0"/>
              <a:t> </a:t>
            </a:r>
            <a:r>
              <a:rPr lang="en-US" dirty="0" err="1"/>
              <a:t>belanja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pendapatan</a:t>
            </a:r>
            <a:r>
              <a:rPr lang="en-US" dirty="0"/>
              <a:t> </a:t>
            </a:r>
            <a:r>
              <a:rPr lang="en-US" dirty="0" err="1"/>
              <a:t>nasional</a:t>
            </a:r>
            <a:r>
              <a:rPr lang="en-US" dirty="0"/>
              <a:t> ( APBN ).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i-FI" dirty="0"/>
              <a:t/>
            </a:r>
            <a:br>
              <a:rPr lang="fi-FI" dirty="0"/>
            </a:br>
            <a:r>
              <a:rPr lang="fi-FI" dirty="0"/>
              <a:t>Hambatan / Kelemahan dalam Pendapatan Nasional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Terbatasnya</a:t>
            </a:r>
            <a:r>
              <a:rPr lang="en-US" dirty="0"/>
              <a:t> data yang </a:t>
            </a:r>
            <a:r>
              <a:rPr lang="en-US" dirty="0" err="1" smtClean="0"/>
              <a:t>ada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/>
              <a:t>Sumber</a:t>
            </a:r>
            <a:r>
              <a:rPr lang="en-US" dirty="0"/>
              <a:t> data yang </a:t>
            </a:r>
            <a:r>
              <a:rPr lang="en-US" dirty="0" err="1"/>
              <a:t>tersedia</a:t>
            </a:r>
            <a:r>
              <a:rPr lang="en-US" dirty="0"/>
              <a:t> </a:t>
            </a:r>
            <a:r>
              <a:rPr lang="en-US" dirty="0" err="1"/>
              <a:t>seringkali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yang </a:t>
            </a:r>
            <a:r>
              <a:rPr lang="en-US" dirty="0" err="1"/>
              <a:t>dibutuhkan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209</Words>
  <Application>Microsoft Office PowerPoint</Application>
  <PresentationFormat>Custom</PresentationFormat>
  <Paragraphs>27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Oriel</vt:lpstr>
      <vt:lpstr>Pendapatan Nasional</vt:lpstr>
      <vt:lpstr>Pendapatan Nasional</vt:lpstr>
      <vt:lpstr>Konsep Pendapatan Nasional</vt:lpstr>
      <vt:lpstr>Perputaran Roda Ekonomi</vt:lpstr>
      <vt:lpstr>Pengeluaran Agregat (Aggregate spending)</vt:lpstr>
      <vt:lpstr> Pengeluaran Konsumsi</vt:lpstr>
      <vt:lpstr>Pengeluaran Investasi</vt:lpstr>
      <vt:lpstr>Pengeluaran Pemerintah</vt:lpstr>
      <vt:lpstr> Hambatan / Kelemahan dalam Pendapatan Nasional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Ivans</cp:lastModifiedBy>
  <cp:revision>17</cp:revision>
  <dcterms:modified xsi:type="dcterms:W3CDTF">2015-06-18T08:09:30Z</dcterms:modified>
</cp:coreProperties>
</file>