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81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36" y="168"/>
      </p:cViewPr>
      <p:guideLst/>
    </p:cSldViewPr>
  </p:slideViewPr>
  <p:outlineViewPr>
    <p:cViewPr>
      <p:scale>
        <a:sx n="33" d="100"/>
        <a:sy n="33" d="100"/>
      </p:scale>
      <p:origin x="0" y="-4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2C50-F2F5-7B4C-AA1B-1879DDF756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D062C-0C45-2B48-BE30-EB6B5244CE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D062C-0C45-2B48-BE30-EB6B5244CE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D062C-0C45-2B48-BE30-EB6B5244CE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FCC16-E040-A049-A5D9-B95D8592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1F903-1925-BF4C-B357-B738EA9B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696ED-CC92-6A41-A950-69EB440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A677A5-1DEA-4343-96FA-8030255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229C47-1322-2A47-8936-4DD63003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81F91-A4FC-2B41-8D53-01CB22E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415457-1B2C-4F43-B1A5-F1265D6F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13F53A-85A2-2D4E-B34F-BF50163A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A7056-B416-AC4B-A38E-1B1AA5A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838F1-7B93-AA4F-A63A-175A089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523258-FBBE-804B-820B-63DB7A77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46B731-EB34-9C4B-BEE5-C2883BE9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A9A6CE-E6C4-9842-8880-3D17439F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8F9-5A3D-1248-BCCE-C2B3CF5F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224991-4082-8F4C-A356-569882C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A3D83-028D-104E-A4CE-62981DEE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1605F8-4777-934F-9A47-FBB007AB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FA49C-3562-834F-897B-C34EE84F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88292A-927C-EF4B-8196-9E51BE4D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3AD20-55A2-334B-A3D5-C6F403C8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F51B1-0E53-C743-8EF7-6998584B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8AB41A-E77D-6C4E-A847-712591D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A26FE-9FAA-6F4B-8E5E-8025B959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9C160-E43D-6344-8D82-6E748FF2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75C65-45B5-154C-A35F-BB1BD674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8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A29AA-7566-A249-9FDB-416EDE66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88349F-547A-3845-977A-E025CF66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B04FA3-6453-3549-9E55-6C75AEEC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7E53FE-BA89-F54C-91D5-386F2FC1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46FB99-155F-0C4B-9182-CAF330BD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A40B2B-C157-3B41-A6E1-34D85759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9BD16-E213-E144-929D-1F4CC18A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9F307D-013C-9E4A-9D1E-B4F35B31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74FF13-6F34-2B4F-A1C2-3C99ABBA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9A66D7-77F9-004E-9E6C-D9C9D944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15CECD-F1FA-3B4B-B202-5995065E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3D2F85-7265-244D-BAA9-37FA873C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1BC0A7-ACBF-8846-97F8-F69B51F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310B5-48FA-984E-A023-DAD0EE35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2E396-6358-3F49-81CB-000837E4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8AD264-59CD-334F-A206-57F141B4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D3EA7-6F1D-6F4E-B2F2-1E863AB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EB933-2120-9643-B541-9237F4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9D67D7-1B10-2A4E-B04C-C7BC6E4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25A755-6BA9-8745-8A02-37FDE099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89DE1B-25A5-FF4C-BC0D-B2AFE0D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5691-4726-314B-93DF-69C29BDF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14410-303D-CE4E-B386-3A5A1365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2F1EDA-8EFE-0349-82EA-D1859B71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440CBE-C339-3F44-87D6-20C4A6D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820BCD-F479-014B-9592-CFCD99B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5FDE24-123B-1449-8B54-89D19E4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7FF93-E586-1A4B-B3B3-63C692BF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69591C-9D7B-6D48-8B7E-DB717F544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0186E9-F574-7042-AB85-AC3ECC33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18E551-C99F-FA46-97CD-D44E8453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2EA384-16CC-0B4D-BB58-EF1FDFD9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61DF2F-224B-1144-95E3-F34B8D17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679E2D-A737-9144-9B7A-6C220430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68B43A-8380-914A-B49E-35F1710D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767B1-986B-AC46-B65C-455468B0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C1F3-F56A-1B4E-A042-0C9F2989B6B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21B2B-0873-DD43-BDB2-03FB6A4F9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C39DB2-0C2E-654B-A8D4-4AB95E6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4D87C-497E-8546-A091-675C98DA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URLs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764B78-2D7F-E242-A587-C8056E56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Ivan Sarno 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AI for Cybersecurity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08/06/2022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98298F-E5E6-F243-8B36-E931704C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675226"/>
            <a:ext cx="4047843" cy="41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9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B2EA3C-9CAF-AD76-3AA2-4E1070C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Approach 1: Analysis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45D17-FA65-9AAB-8936-D5936138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Decision Tree features importance:</a:t>
            </a:r>
          </a:p>
          <a:p>
            <a:r>
              <a:rPr lang="en-US" sz="2000">
                <a:solidFill>
                  <a:schemeClr val="bg1"/>
                </a:solidFill>
              </a:rPr>
              <a:t>shell: 71.03%</a:t>
            </a:r>
          </a:p>
          <a:p>
            <a:r>
              <a:rPr lang="en-US" sz="2000">
                <a:solidFill>
                  <a:schemeClr val="bg1"/>
                </a:solidFill>
              </a:rPr>
              <a:t>query_len: 18.63%</a:t>
            </a:r>
          </a:p>
          <a:p>
            <a:r>
              <a:rPr lang="en-US" sz="2000">
                <a:solidFill>
                  <a:schemeClr val="bg1"/>
                </a:solidFill>
              </a:rPr>
              <a:t>length: 5.41%</a:t>
            </a:r>
          </a:p>
          <a:p>
            <a:r>
              <a:rPr lang="en-US" sz="2000">
                <a:solidFill>
                  <a:schemeClr val="bg1"/>
                </a:solidFill>
              </a:rPr>
              <a:t>script: 3.14%</a:t>
            </a:r>
          </a:p>
          <a:p>
            <a:r>
              <a:rPr lang="en-US" sz="2000">
                <a:solidFill>
                  <a:schemeClr val="bg1"/>
                </a:solidFill>
              </a:rPr>
              <a:t>sql: 1.78%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C538D3-C895-593D-6DCB-C4A003E6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78" y="0"/>
            <a:ext cx="4077465" cy="6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1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910E2-DA43-E1CD-B5B6-F0FE1DF0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Approach 2: Tfidf Vector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5CF789-78EC-7580-AE5C-310EC50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Comparison:</a:t>
            </a:r>
          </a:p>
          <a:p>
            <a:pPr marL="0" indent="0">
              <a:buNone/>
            </a:pPr>
            <a:r>
              <a:rPr lang="en-US" sz="2000" dirty="0"/>
              <a:t>pvalue: 0.00195</a:t>
            </a:r>
          </a:p>
          <a:p>
            <a:pPr marL="0" indent="0">
              <a:buNone/>
            </a:pPr>
            <a:r>
              <a:rPr lang="en-US" sz="2000" dirty="0"/>
              <a:t>Classifier, F1-Score:</a:t>
            </a:r>
          </a:p>
          <a:p>
            <a:r>
              <a:rPr lang="en-US" sz="2000" dirty="0"/>
              <a:t>SVM 0.998</a:t>
            </a:r>
          </a:p>
          <a:p>
            <a:r>
              <a:rPr lang="en-US" sz="2000" dirty="0"/>
              <a:t>Logistic Regression 0.990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1842F48-A6AE-20A3-A24E-DCCA09827EC7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Classifier, F1-Score</a:t>
            </a:r>
          </a:p>
          <a:p>
            <a:r>
              <a:rPr lang="en-US" sz="2000" dirty="0"/>
              <a:t>MLPClassifier 0.993</a:t>
            </a:r>
          </a:p>
          <a:p>
            <a:r>
              <a:rPr lang="en-US" sz="2000" dirty="0"/>
              <a:t>SVM 0.991</a:t>
            </a:r>
          </a:p>
          <a:p>
            <a:r>
              <a:rPr lang="en-US" sz="2000" dirty="0"/>
              <a:t>Logistic Regression 0.983</a:t>
            </a:r>
          </a:p>
          <a:p>
            <a:r>
              <a:rPr lang="en-US" sz="2000" dirty="0"/>
              <a:t>Decision Tree 0.962</a:t>
            </a:r>
          </a:p>
          <a:p>
            <a:r>
              <a:rPr lang="en-US" sz="2000" dirty="0"/>
              <a:t>Naive Bayes 0.890</a:t>
            </a:r>
          </a:p>
        </p:txBody>
      </p:sp>
    </p:spTree>
    <p:extLst>
      <p:ext uri="{BB962C8B-B14F-4D97-AF65-F5344CB8AC3E}">
        <p14:creationId xmlns:p14="http://schemas.microsoft.com/office/powerpoint/2010/main" val="16457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86EC68-4E91-82C9-1547-6B928620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Approach 2: SVM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34DF70-B3A9-9223-C0C0-A5701ACE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Precision: 0.993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Accuracy: 0.999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Recall: 0.996</a:t>
            </a:r>
          </a:p>
          <a:p>
            <a:r>
              <a:rPr lang="en-US" sz="2000" dirty="0">
                <a:solidFill>
                  <a:schemeClr val="bg1"/>
                </a:solidFill>
              </a:rPr>
              <a:t>F1-Score: 0.994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3E53BB-002A-C4BD-F17C-3B8D49B5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22" y="895126"/>
            <a:ext cx="5934478" cy="47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730853-490F-B078-4B6F-4380A8FB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 2: Decision Tree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4C1DE-2E91-EA89-A2FD-DAED634D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0833"/>
            <a:ext cx="6201229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'=', ')' and '&gt;' used in various type of injection attacks</a:t>
            </a:r>
          </a:p>
          <a:p>
            <a:r>
              <a:rPr lang="en-US" sz="2000" dirty="0"/>
              <a:t>'.ex' part of the string ".exe"</a:t>
            </a:r>
          </a:p>
          <a:p>
            <a:r>
              <a:rPr lang="en-US" sz="2000" dirty="0"/>
              <a:t>'=</a:t>
            </a:r>
            <a:r>
              <a:rPr lang="en-US" sz="2000" dirty="0" err="1"/>
              <a:t>ht</a:t>
            </a:r>
            <a:r>
              <a:rPr lang="en-US" sz="2000" dirty="0"/>
              <a:t>': part of the string '=http', used in HTTP header injection</a:t>
            </a:r>
          </a:p>
          <a:p>
            <a:r>
              <a:rPr lang="en-US" sz="2000" dirty="0"/>
              <a:t>'..' used in path traversal and Shell Injection</a:t>
            </a:r>
          </a:p>
          <a:p>
            <a:r>
              <a:rPr lang="en-US" sz="2000" dirty="0"/>
              <a:t>'pts': part of the string '/scripts', related with PHP-based attacks</a:t>
            </a:r>
          </a:p>
          <a:p>
            <a:r>
              <a:rPr lang="en-US" sz="2000" dirty="0"/>
              <a:t>" ' " used in SQL Injection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ipt</a:t>
            </a:r>
            <a:r>
              <a:rPr lang="en-US" sz="2000" dirty="0"/>
              <a:t>': part of the string 'script' used in </a:t>
            </a:r>
            <a:r>
              <a:rPr lang="en-US" sz="2000" dirty="0" err="1"/>
              <a:t>JSInjection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37F450E-6158-4E7C-5981-6871132E27BD}"/>
              </a:ext>
            </a:extLst>
          </p:cNvPr>
          <p:cNvSpPr txBox="1">
            <a:spLocks/>
          </p:cNvSpPr>
          <p:nvPr/>
        </p:nvSpPr>
        <p:spPr>
          <a:xfrm>
            <a:off x="7869106" y="2010833"/>
            <a:ext cx="3917648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Decision Tree features importance</a:t>
            </a:r>
          </a:p>
          <a:p>
            <a:r>
              <a:rPr lang="en-US" sz="1700" dirty="0"/>
              <a:t>'=': 43.17%</a:t>
            </a:r>
          </a:p>
          <a:p>
            <a:r>
              <a:rPr lang="en-US" sz="1700" dirty="0"/>
              <a:t>')': 13.64%</a:t>
            </a:r>
          </a:p>
          <a:p>
            <a:r>
              <a:rPr lang="en-US" sz="1700" dirty="0"/>
              <a:t>'=</a:t>
            </a:r>
            <a:r>
              <a:rPr lang="en-US" sz="1700" dirty="0" err="1"/>
              <a:t>ht</a:t>
            </a:r>
            <a:r>
              <a:rPr lang="en-US" sz="1700" dirty="0"/>
              <a:t>': 10.25%</a:t>
            </a:r>
          </a:p>
          <a:p>
            <a:r>
              <a:rPr lang="en-US" sz="1700" dirty="0"/>
              <a:t>'.ex': 6.64%</a:t>
            </a:r>
          </a:p>
          <a:p>
            <a:r>
              <a:rPr lang="en-US" sz="1700" dirty="0"/>
              <a:t>'&lt;': 5.05%</a:t>
            </a:r>
          </a:p>
          <a:p>
            <a:r>
              <a:rPr lang="en-US" sz="1700" dirty="0"/>
              <a:t>'..': 2.87%</a:t>
            </a:r>
          </a:p>
          <a:p>
            <a:r>
              <a:rPr lang="en-US" sz="1700" dirty="0"/>
              <a:t>'pts': 2.72%</a:t>
            </a:r>
          </a:p>
          <a:p>
            <a:r>
              <a:rPr lang="en-US" sz="1700" dirty="0"/>
              <a:t>" ' ": 1.96%</a:t>
            </a:r>
          </a:p>
          <a:p>
            <a:r>
              <a:rPr lang="en-US" sz="1700" dirty="0"/>
              <a:t>'</a:t>
            </a:r>
            <a:r>
              <a:rPr lang="en-US" sz="1700" dirty="0" err="1"/>
              <a:t>ipt</a:t>
            </a:r>
            <a:r>
              <a:rPr lang="en-US" sz="1700" dirty="0"/>
              <a:t>': 1.88%</a:t>
            </a:r>
          </a:p>
          <a:p>
            <a:r>
              <a:rPr lang="en-US" sz="1700" dirty="0"/>
              <a:t>'</a:t>
            </a:r>
            <a:r>
              <a:rPr lang="en-US" sz="1700" dirty="0" err="1"/>
              <a:t>fiu</a:t>
            </a:r>
            <a:r>
              <a:rPr lang="en-US" sz="1700" dirty="0"/>
              <a:t>': 1.32%</a:t>
            </a:r>
          </a:p>
        </p:txBody>
      </p:sp>
    </p:spTree>
    <p:extLst>
      <p:ext uri="{BB962C8B-B14F-4D97-AF65-F5344CB8AC3E}">
        <p14:creationId xmlns:p14="http://schemas.microsoft.com/office/powerpoint/2010/main" val="8247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E34736-BC8E-EBFF-5F14-43C2B96F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Approach 3: Novelty Detection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25F56-9DFF-1B59-5235-73856C8C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Precision: 0.708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Accuracy: 0.356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Recall: 0.412</a:t>
            </a:r>
          </a:p>
          <a:p>
            <a:r>
              <a:rPr lang="en-US" sz="2000" dirty="0">
                <a:solidFill>
                  <a:schemeClr val="bg1"/>
                </a:solidFill>
              </a:rPr>
              <a:t>F1-Score: 0.521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8E5411-FA05-142E-0025-4DA18E2A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66" y="705443"/>
            <a:ext cx="6779502" cy="54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76342E-178A-2146-BC1A-240F8426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References and Credits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51B3B-6116-E441-A556-84D2FFC3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Project’s repo on </a:t>
            </a:r>
            <a:r>
              <a:rPr lang="en-US" sz="2400" dirty="0" err="1"/>
              <a:t>Github</a:t>
            </a:r>
            <a:r>
              <a:rPr lang="en-US" sz="2400" dirty="0"/>
              <a:t>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ivansarno</a:t>
            </a:r>
            <a:r>
              <a:rPr lang="en-US" sz="2400" dirty="0"/>
              <a:t>/</a:t>
            </a:r>
            <a:r>
              <a:rPr lang="en-US" sz="2400" dirty="0" err="1"/>
              <a:t>url</a:t>
            </a:r>
            <a:r>
              <a:rPr lang="en-US" sz="2400" dirty="0"/>
              <a:t>-classification</a:t>
            </a:r>
          </a:p>
          <a:p>
            <a:r>
              <a:rPr lang="en-US" sz="2400" dirty="0"/>
              <a:t>Original Dataset: https://</a:t>
            </a:r>
            <a:r>
              <a:rPr lang="en-US" sz="2400" dirty="0" err="1"/>
              <a:t>github.com</a:t>
            </a:r>
            <a:r>
              <a:rPr lang="en-US" sz="2400" dirty="0"/>
              <a:t>/faizann24/</a:t>
            </a:r>
            <a:r>
              <a:rPr lang="en-US" sz="2400" dirty="0" err="1"/>
              <a:t>Fwaf</a:t>
            </a:r>
            <a:r>
              <a:rPr lang="en-US" sz="2400" dirty="0"/>
              <a:t>-Machine-Learning-driven-Web-Application-Firewall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74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omputer script on a screen">
            <a:extLst>
              <a:ext uri="{FF2B5EF4-FFF2-40B4-BE49-F238E27FC236}">
                <a16:creationId xmlns:a16="http://schemas.microsoft.com/office/drawing/2014/main" id="{6992C3F1-28E7-C06B-DB61-B5B203D87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71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446801-E99E-D941-A337-F760B25E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3C694-B526-484C-81DE-88BA3D27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71982"/>
            <a:ext cx="5019185" cy="318168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Classification of Web requests using only the URL.</a:t>
            </a:r>
          </a:p>
          <a:p>
            <a:pPr marL="0" lvl="0" indent="0">
              <a:buNone/>
            </a:pPr>
            <a:endParaRPr lang="it-IT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986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551AEF0-E631-4149-1EC3-59BD2B88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esterni, tabellonesegnapunti, screenshot&#10;&#10;Descrizione generata automaticamente">
            <a:extLst>
              <a:ext uri="{FF2B5EF4-FFF2-40B4-BE49-F238E27FC236}">
                <a16:creationId xmlns:a16="http://schemas.microsoft.com/office/drawing/2014/main" id="{EA91BC0D-E29E-6685-9727-DFC5A6CD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1027"/>
            <a:ext cx="10914060" cy="210095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642E5C-9E4C-83C3-FE4A-0D6BFAAE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Duplicates removal</a:t>
            </a:r>
          </a:p>
          <a:p>
            <a:r>
              <a:rPr lang="en-US" sz="1800"/>
              <a:t>URL parsing</a:t>
            </a:r>
          </a:p>
        </p:txBody>
      </p:sp>
    </p:spTree>
    <p:extLst>
      <p:ext uri="{BB962C8B-B14F-4D97-AF65-F5344CB8AC3E}">
        <p14:creationId xmlns:p14="http://schemas.microsoft.com/office/powerpoint/2010/main" val="1383000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F1404F-E249-20A8-AF63-9D40395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 1: features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C70845AF-8C78-6A39-EF80-14478059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5397"/>
            <a:ext cx="5455917" cy="378047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B9D56EA3-82B5-B6FD-5906-9013B2D9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64704"/>
            <a:ext cx="5455917" cy="37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F1404F-E249-20A8-AF63-9D40395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 1: features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FE17E360-437B-0283-7D02-891E487B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20396"/>
            <a:ext cx="5455917" cy="381048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6BEDBECD-B9CF-3F22-6082-B0355827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F1404F-E249-20A8-AF63-9D40395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 1: features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94624C2-0F10-2297-BF14-DFD863BB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89666"/>
            <a:ext cx="5455917" cy="3871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FF4E6CA8-8779-F69C-A711-3DBD4DA4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0396"/>
            <a:ext cx="5455917" cy="38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093A67-82F4-D241-708A-F02734AB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Approach 1: Classification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2DCC2-46EE-910C-B05E-F47F90D2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Classifier, F1-Score: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Decision Tree 0.888</a:t>
            </a:r>
          </a:p>
          <a:p>
            <a:r>
              <a:rPr lang="en-US" sz="2400" dirty="0">
                <a:solidFill>
                  <a:schemeClr val="bg1"/>
                </a:solidFill>
              </a:rPr>
              <a:t>MLPClassifier 0.866</a:t>
            </a:r>
          </a:p>
          <a:p>
            <a:r>
              <a:rPr lang="en-US" sz="2400" dirty="0">
                <a:solidFill>
                  <a:schemeClr val="bg1"/>
                </a:solidFill>
              </a:rPr>
              <a:t>Naive Bayes 0.815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Logistic Regression 0.795</a:t>
            </a:r>
          </a:p>
          <a:p>
            <a:r>
              <a:rPr lang="en-US" sz="2400" dirty="0">
                <a:solidFill>
                  <a:schemeClr val="bg1"/>
                </a:solidFill>
              </a:rPr>
              <a:t>SVM 0.759</a:t>
            </a:r>
          </a:p>
        </p:txBody>
      </p:sp>
    </p:spTree>
    <p:extLst>
      <p:ext uri="{BB962C8B-B14F-4D97-AF65-F5344CB8AC3E}">
        <p14:creationId xmlns:p14="http://schemas.microsoft.com/office/powerpoint/2010/main" val="403991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093A67-82F4-D241-708A-F02734AB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Approach 1: Decision Tree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2DCC2-46EE-910C-B05E-F47F90D2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Precision: 0.749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Accuracy: 0.985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Recall: 0.841</a:t>
            </a:r>
          </a:p>
          <a:p>
            <a:r>
              <a:rPr lang="en-US" sz="2000" dirty="0">
                <a:solidFill>
                  <a:schemeClr val="bg1"/>
                </a:solidFill>
              </a:rPr>
              <a:t>F1-Score: 0.792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D906CE-AFD5-8A01-E294-213CCCD7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66" y="736569"/>
            <a:ext cx="6779502" cy="53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45DB65-556B-BCCA-2D49-85021FD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Approach 1: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9B0E4F-5BF0-4F98-E231-931C6980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0579"/>
            <a:ext cx="5455917" cy="38719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FC74B1-9C1F-5DE0-5AF0-103BAD98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70579"/>
            <a:ext cx="5455917" cy="387194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59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331</Words>
  <Application>Microsoft Macintosh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URLs Classification</vt:lpstr>
      <vt:lpstr>The Problem</vt:lpstr>
      <vt:lpstr>Dataset</vt:lpstr>
      <vt:lpstr>Approach 1: features</vt:lpstr>
      <vt:lpstr>Approach 1: features</vt:lpstr>
      <vt:lpstr>Approach 1: features</vt:lpstr>
      <vt:lpstr>Approach 1: Classification</vt:lpstr>
      <vt:lpstr>Approach 1: Decision Tree</vt:lpstr>
      <vt:lpstr>Approach 1: Analysis</vt:lpstr>
      <vt:lpstr>Approach 1: Analysis</vt:lpstr>
      <vt:lpstr>Approach 2: Tfidf Vector</vt:lpstr>
      <vt:lpstr>Approach 2: SVM</vt:lpstr>
      <vt:lpstr>Approach 2: Decision Tree</vt:lpstr>
      <vt:lpstr>Approach 3: Novelty Detection</vt:lpstr>
      <vt:lpstr>References and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Boot Process</dc:title>
  <dc:creator>Ivan Sarno</dc:creator>
  <cp:lastModifiedBy>Ivan Sarno</cp:lastModifiedBy>
  <cp:revision>13</cp:revision>
  <dcterms:created xsi:type="dcterms:W3CDTF">2020-12-01T16:37:41Z</dcterms:created>
  <dcterms:modified xsi:type="dcterms:W3CDTF">2022-06-01T16:01:48Z</dcterms:modified>
</cp:coreProperties>
</file>