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9.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 descr=""/>
          <p:cNvPicPr/>
          <p:nvPr/>
        </p:nvPicPr>
        <p:blipFill>
          <a:blip r:embed="rId2"/>
          <a:stretch/>
        </p:blipFill>
        <p:spPr>
          <a:xfrm>
            <a:off x="5400" y="-2520"/>
            <a:ext cx="9142560" cy="6856920"/>
          </a:xfrm>
          <a:prstGeom prst="rect">
            <a:avLst/>
          </a:prstGeom>
          <a:ln>
            <a:noFill/>
          </a:ln>
        </p:spPr>
      </p:pic>
      <p:sp>
        <p:nvSpPr>
          <p:cNvPr id="1" name="PlaceHolder 1"/>
          <p:cNvSpPr>
            <a:spLocks noGrp="1"/>
          </p:cNvSpPr>
          <p:nvPr>
            <p:ph type="title"/>
          </p:nvPr>
        </p:nvSpPr>
        <p:spPr>
          <a:xfrm>
            <a:off x="1296720" y="152280"/>
            <a:ext cx="7522200" cy="842760"/>
          </a:xfrm>
          <a:prstGeom prst="rect">
            <a:avLst/>
          </a:prstGeom>
        </p:spPr>
        <p:txBody>
          <a:bodyPr lIns="0" rIns="0" tIns="0" bIns="0" anchor="ctr">
            <a:noAutofit/>
          </a:bodyPr>
          <a:p>
            <a:pPr algn="ctr"/>
            <a:r>
              <a:rPr b="0" lang="en-US" sz="1800" spc="-1" strike="noStrike">
                <a:latin typeface="Arial"/>
              </a:rPr>
              <a:t>Click to edit the title text format</a:t>
            </a:r>
            <a:endParaRPr b="0" lang="en-US" sz="1800" spc="-1" strike="noStrike">
              <a:latin typeface="Arial"/>
            </a:endParaRPr>
          </a:p>
        </p:txBody>
      </p:sp>
      <p:sp>
        <p:nvSpPr>
          <p:cNvPr id="2" name="PlaceHolder 2"/>
          <p:cNvSpPr>
            <a:spLocks noGrp="1"/>
          </p:cNvSpPr>
          <p:nvPr>
            <p:ph type="body"/>
          </p:nvPr>
        </p:nvSpPr>
        <p:spPr>
          <a:xfrm>
            <a:off x="1294920" y="1066680"/>
            <a:ext cx="752580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lgn="ctr">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lgn="ctr">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lgn="ctr">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lgn="ctr">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lgn="ctr">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lgn="ctr">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914400" y="-12600"/>
            <a:ext cx="8241480" cy="5968080"/>
          </a:xfrm>
          <a:custGeom>
            <a:avLst/>
            <a:gdLst/>
            <a:ahLst/>
            <a:rect l="l" t="t" r="r" b="b"/>
            <a:pathLst>
              <a:path w="5168" h="3744">
                <a:moveTo>
                  <a:pt x="0" y="0"/>
                </a:moveTo>
                <a:cubicBezTo>
                  <a:pt x="0" y="0"/>
                  <a:pt x="0" y="1672"/>
                  <a:pt x="0" y="3344"/>
                </a:cubicBezTo>
                <a:cubicBezTo>
                  <a:pt x="0" y="3562"/>
                  <a:pt x="206" y="3744"/>
                  <a:pt x="400" y="3744"/>
                </a:cubicBezTo>
                <a:cubicBezTo>
                  <a:pt x="2784" y="3744"/>
                  <a:pt x="5168" y="3744"/>
                  <a:pt x="5168" y="3744"/>
                </a:cubicBezTo>
                <a:lnTo>
                  <a:pt x="5168" y="0"/>
                </a:lnTo>
                <a:lnTo>
                  <a:pt x="0" y="0"/>
                </a:lnTo>
                <a:close/>
              </a:path>
            </a:pathLst>
          </a:custGeom>
          <a:solidFill>
            <a:srgbClr val="ffffff"/>
          </a:solidFill>
          <a:ln>
            <a:noFill/>
          </a:ln>
        </p:spPr>
        <p:style>
          <a:lnRef idx="0"/>
          <a:fillRef idx="0"/>
          <a:effectRef idx="0"/>
          <a:fontRef idx="minor"/>
        </p:style>
      </p:sp>
      <p:sp>
        <p:nvSpPr>
          <p:cNvPr id="40" name="CustomShape 2"/>
          <p:cNvSpPr/>
          <p:nvPr/>
        </p:nvSpPr>
        <p:spPr>
          <a:xfrm>
            <a:off x="-12600" y="343080"/>
            <a:ext cx="6031800" cy="678600"/>
          </a:xfrm>
          <a:custGeom>
            <a:avLst/>
            <a:gdLst/>
            <a:ahLst/>
            <a:rect l="l" t="t" r="r" b="b"/>
            <a:pathLst>
              <a:path w="3800" h="428">
                <a:moveTo>
                  <a:pt x="0" y="0"/>
                </a:moveTo>
                <a:lnTo>
                  <a:pt x="3800" y="0"/>
                </a:lnTo>
                <a:lnTo>
                  <a:pt x="3456" y="428"/>
                </a:lnTo>
              </a:path>
            </a:pathLst>
          </a:custGeom>
          <a:noFill/>
          <a:ln>
            <a:noFill/>
          </a:ln>
        </p:spPr>
        <p:style>
          <a:lnRef idx="0"/>
          <a:fillRef idx="0"/>
          <a:effectRef idx="0"/>
          <a:fontRef idx="minor"/>
        </p:style>
      </p:sp>
      <p:pic>
        <p:nvPicPr>
          <p:cNvPr id="41" name="" descr=""/>
          <p:cNvPicPr/>
          <p:nvPr/>
        </p:nvPicPr>
        <p:blipFill>
          <a:blip r:embed="rId2"/>
          <a:stretch/>
        </p:blipFill>
        <p:spPr>
          <a:xfrm>
            <a:off x="5040" y="0"/>
            <a:ext cx="9142920" cy="6857280"/>
          </a:xfrm>
          <a:prstGeom prst="rect">
            <a:avLst/>
          </a:prstGeom>
          <a:ln>
            <a:noFill/>
          </a:ln>
        </p:spPr>
      </p:pic>
      <p:pic>
        <p:nvPicPr>
          <p:cNvPr id="42" name="" descr=""/>
          <p:cNvPicPr/>
          <p:nvPr/>
        </p:nvPicPr>
        <p:blipFill>
          <a:blip r:embed="rId3"/>
          <a:stretch/>
        </p:blipFill>
        <p:spPr>
          <a:xfrm>
            <a:off x="0" y="0"/>
            <a:ext cx="9143280" cy="6857280"/>
          </a:xfrm>
          <a:prstGeom prst="rect">
            <a:avLst/>
          </a:prstGeom>
          <a:ln>
            <a:noFill/>
          </a:ln>
        </p:spPr>
      </p:pic>
      <p:sp>
        <p:nvSpPr>
          <p:cNvPr id="43" name="PlaceHolder 3"/>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4"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github.com/ivansdj68/regex-presentation.git" TargetMode="Externa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4754880" y="4660560"/>
            <a:ext cx="3015720" cy="4593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1800" spc="-1" strike="noStrike">
                <a:solidFill>
                  <a:srgbClr val="666699"/>
                </a:solidFill>
                <a:latin typeface="Arial"/>
                <a:ea typeface="DejaVu Sans"/>
              </a:rPr>
              <a:t>Regular Expressions</a:t>
            </a:r>
            <a:endParaRPr b="0" lang="en-US" sz="1800" spc="-1" strike="noStrike">
              <a:latin typeface="Arial"/>
            </a:endParaRPr>
          </a:p>
        </p:txBody>
      </p:sp>
      <p:sp>
        <p:nvSpPr>
          <p:cNvPr id="82" name="CustomShape 2"/>
          <p:cNvSpPr/>
          <p:nvPr/>
        </p:nvSpPr>
        <p:spPr>
          <a:xfrm>
            <a:off x="4754880" y="5029200"/>
            <a:ext cx="4048920" cy="4665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US" sz="1400" spc="-1" strike="noStrike">
                <a:solidFill>
                  <a:srgbClr val="000000"/>
                </a:solidFill>
                <a:latin typeface="Arial"/>
                <a:ea typeface="DejaVu Sans"/>
              </a:rPr>
              <a:t>Ivan Santiago De Jesus</a:t>
            </a:r>
            <a:endParaRPr b="0" lang="en-US" sz="1400" spc="-1" strike="noStrike">
              <a:latin typeface="Arial"/>
            </a:endParaRPr>
          </a:p>
          <a:p>
            <a:pPr>
              <a:lnSpc>
                <a:spcPct val="100000"/>
              </a:lnSpc>
            </a:pPr>
            <a:r>
              <a:rPr b="0" lang="en-US" sz="1400" spc="-1" strike="noStrike">
                <a:solidFill>
                  <a:srgbClr val="000000"/>
                </a:solidFill>
                <a:latin typeface="Arial"/>
                <a:ea typeface="DejaVu Sans"/>
              </a:rPr>
              <a:t>CECS 3210-21 – Advanced Programming</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1296720" y="152280"/>
            <a:ext cx="7522200" cy="8427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400" spc="-1" strike="noStrike">
                <a:solidFill>
                  <a:srgbClr val="666699"/>
                </a:solidFill>
                <a:latin typeface="Arial"/>
                <a:ea typeface="DejaVu Sans"/>
              </a:rPr>
              <a:t>Metacharacters</a:t>
            </a:r>
            <a:endParaRPr b="0" lang="en-US" sz="2400" spc="-1" strike="noStrike">
              <a:latin typeface="Arial"/>
            </a:endParaRPr>
          </a:p>
        </p:txBody>
      </p:sp>
      <p:sp>
        <p:nvSpPr>
          <p:cNvPr id="112" name="CustomShape 2"/>
          <p:cNvSpPr/>
          <p:nvPr/>
        </p:nvSpPr>
        <p:spPr>
          <a:xfrm>
            <a:off x="1294920" y="1066680"/>
            <a:ext cx="7525800" cy="4066560"/>
          </a:xfrm>
          <a:prstGeom prst="rect">
            <a:avLst/>
          </a:prstGeom>
          <a:noFill/>
          <a:ln>
            <a:noFill/>
          </a:ln>
        </p:spPr>
        <p:style>
          <a:lnRef idx="0"/>
          <a:fillRef idx="0"/>
          <a:effectRef idx="0"/>
          <a:fontRef idx="minor"/>
        </p:style>
        <p:txBody>
          <a:bodyPr lIns="0" rIns="0" tIns="0" bIns="0">
            <a:noAutofit/>
          </a:bodyPr>
          <a:p>
            <a:pPr marL="685800" indent="-685080">
              <a:lnSpc>
                <a:spcPct val="100000"/>
              </a:lnSpc>
              <a:spcBef>
                <a:spcPts val="448"/>
              </a:spcBef>
              <a:buClr>
                <a:srgbClr val="000000"/>
              </a:buClr>
              <a:buFont typeface="Arial"/>
              <a:buChar char="•"/>
            </a:pPr>
            <a:r>
              <a:rPr b="0" lang="en-US" sz="1800" spc="-1" strike="noStrike">
                <a:solidFill>
                  <a:srgbClr val="000000"/>
                </a:solidFill>
                <a:latin typeface="Arial"/>
                <a:ea typeface="HG Mincho Light J"/>
              </a:rPr>
              <a:t>Now, let us look at the more sophisticated metacharacters which are the curly braces, parenthesis and square brackets.</a:t>
            </a:r>
            <a:endParaRPr b="0" lang="en-US" sz="1800" spc="-1" strike="noStrike">
              <a:latin typeface="Arial"/>
            </a:endParaRPr>
          </a:p>
          <a:p>
            <a:pPr marL="685800" indent="-685080">
              <a:lnSpc>
                <a:spcPct val="100000"/>
              </a:lnSpc>
              <a:spcBef>
                <a:spcPts val="448"/>
              </a:spcBef>
              <a:buClr>
                <a:srgbClr val="000000"/>
              </a:buClr>
              <a:buFont typeface="Arial"/>
              <a:buChar char="•"/>
            </a:pPr>
            <a:r>
              <a:rPr b="0" lang="en-US" sz="1800" spc="-1" strike="noStrike">
                <a:solidFill>
                  <a:srgbClr val="000000"/>
                </a:solidFill>
                <a:latin typeface="Arial"/>
                <a:ea typeface="HG Mincho Light J"/>
              </a:rPr>
              <a:t>Curly braces </a:t>
            </a:r>
            <a:r>
              <a:rPr b="0" i="1" lang="en-US" sz="1800" spc="-1" strike="noStrike">
                <a:solidFill>
                  <a:srgbClr val="000000"/>
                </a:solidFill>
                <a:latin typeface="Arial"/>
                <a:ea typeface="HG Mincho Light J"/>
              </a:rPr>
              <a:t>{ }</a:t>
            </a:r>
            <a:r>
              <a:rPr b="0" lang="en-US" sz="1800" spc="-1" strike="noStrike">
                <a:solidFill>
                  <a:srgbClr val="000000"/>
                </a:solidFill>
                <a:latin typeface="Arial"/>
                <a:ea typeface="HG Mincho Light J"/>
              </a:rPr>
              <a:t> can be used to represent the number of repetitions between two numbers. The regex </a:t>
            </a:r>
            <a:r>
              <a:rPr b="0" i="1" lang="en-US" sz="1800" spc="-1" strike="noStrike">
                <a:solidFill>
                  <a:srgbClr val="000000"/>
                </a:solidFill>
                <a:latin typeface="Arial"/>
                <a:ea typeface="HG Mincho Light J"/>
              </a:rPr>
              <a:t>{x,y}</a:t>
            </a:r>
            <a:r>
              <a:rPr b="0" lang="en-US" sz="1800" spc="-1" strike="noStrike">
                <a:solidFill>
                  <a:srgbClr val="000000"/>
                </a:solidFill>
                <a:latin typeface="Arial"/>
                <a:ea typeface="HG Mincho Light J"/>
              </a:rPr>
              <a:t> means "between x and y repetitions of something".</a:t>
            </a:r>
            <a:r>
              <a:rPr b="0" lang="en-US" sz="1800" spc="-1" strike="noStrike" baseline="33000">
                <a:solidFill>
                  <a:srgbClr val="000000"/>
                </a:solidFill>
                <a:latin typeface="Arial"/>
                <a:ea typeface="HG Mincho Light J"/>
              </a:rPr>
              <a:t>[5]</a:t>
            </a:r>
            <a:endParaRPr b="0" lang="en-US" sz="1800" spc="-1" strike="noStrike">
              <a:latin typeface="Arial"/>
            </a:endParaRPr>
          </a:p>
          <a:p>
            <a:pPr marL="685800" indent="-685080">
              <a:lnSpc>
                <a:spcPct val="100000"/>
              </a:lnSpc>
              <a:spcBef>
                <a:spcPts val="448"/>
              </a:spcBef>
              <a:buClr>
                <a:srgbClr val="000000"/>
              </a:buClr>
              <a:buFont typeface="Arial"/>
              <a:buChar char="•"/>
            </a:pPr>
            <a:r>
              <a:rPr b="0" lang="en-US" sz="1800" spc="-1" strike="noStrike">
                <a:solidFill>
                  <a:srgbClr val="000000"/>
                </a:solidFill>
                <a:latin typeface="Arial"/>
                <a:ea typeface="HG Mincho Light J"/>
              </a:rPr>
              <a:t>Parenthesis </a:t>
            </a:r>
            <a:r>
              <a:rPr b="0" i="1" lang="en-US" sz="1800" spc="-1" strike="noStrike">
                <a:solidFill>
                  <a:srgbClr val="000000"/>
                </a:solidFill>
                <a:latin typeface="Arial"/>
                <a:ea typeface="HG Mincho Light J"/>
              </a:rPr>
              <a:t>( )</a:t>
            </a:r>
            <a:r>
              <a:rPr b="0" lang="en-US" sz="1800" spc="-1" strike="noStrike">
                <a:solidFill>
                  <a:srgbClr val="000000"/>
                </a:solidFill>
                <a:latin typeface="Arial"/>
                <a:ea typeface="HG Mincho Light J"/>
              </a:rPr>
              <a:t> create groups inside regexes. These groups can be used to designate arguments to other metacharacters more precisely.</a:t>
            </a:r>
            <a:endParaRPr b="0" lang="en-US" sz="1800" spc="-1" strike="noStrike">
              <a:latin typeface="Arial"/>
            </a:endParaRPr>
          </a:p>
          <a:p>
            <a:pPr marL="685800" indent="-685080">
              <a:lnSpc>
                <a:spcPct val="100000"/>
              </a:lnSpc>
              <a:spcBef>
                <a:spcPts val="448"/>
              </a:spcBef>
              <a:buClr>
                <a:srgbClr val="000000"/>
              </a:buClr>
              <a:buFont typeface="Arial"/>
              <a:buChar char="•"/>
            </a:pPr>
            <a:r>
              <a:rPr b="0" lang="en-US" sz="1800" spc="-1" strike="noStrike">
                <a:solidFill>
                  <a:srgbClr val="000000"/>
                </a:solidFill>
                <a:latin typeface="Arial"/>
                <a:ea typeface="HG Mincho Light J"/>
              </a:rPr>
              <a:t>Character classes are made with the square brackets </a:t>
            </a:r>
            <a:r>
              <a:rPr b="0" i="1" lang="en-US" sz="1800" spc="-1" strike="noStrike">
                <a:solidFill>
                  <a:srgbClr val="000000"/>
                </a:solidFill>
                <a:latin typeface="Arial"/>
                <a:ea typeface="HG Mincho Light J"/>
              </a:rPr>
              <a:t>[ ]</a:t>
            </a:r>
            <a:r>
              <a:rPr b="0" lang="en-US" sz="1800" spc="-1" strike="noStrike">
                <a:solidFill>
                  <a:srgbClr val="000000"/>
                </a:solidFill>
                <a:latin typeface="Arial"/>
                <a:ea typeface="HG Mincho Light J"/>
              </a:rPr>
              <a:t> and indicate that the match will be successful with only a specific set of characters. You can also build a range of characters for the class using the dash (“-”) character.</a:t>
            </a:r>
            <a:endParaRPr b="0" lang="en-US" sz="1800" spc="-1" strike="noStrike">
              <a:latin typeface="Arial"/>
            </a:endParaRPr>
          </a:p>
          <a:p>
            <a:pPr marL="685800" indent="-685080">
              <a:lnSpc>
                <a:spcPct val="100000"/>
              </a:lnSpc>
              <a:spcBef>
                <a:spcPts val="448"/>
              </a:spcBef>
              <a:buClr>
                <a:srgbClr val="000000"/>
              </a:buClr>
              <a:buFont typeface="Arial"/>
              <a:buChar char="•"/>
            </a:pPr>
            <a:r>
              <a:rPr b="0" lang="en-US" sz="1800" spc="-1" strike="noStrike">
                <a:solidFill>
                  <a:srgbClr val="000000"/>
                </a:solidFill>
                <a:latin typeface="Arial"/>
                <a:ea typeface="HG Mincho Light J"/>
              </a:rPr>
              <a:t>Note that in all of these cases, the symbols indicate the match must occur in the designated place of the pattern if other characters or groups are present.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1296720" y="152280"/>
            <a:ext cx="7522200" cy="8427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400" spc="-1" strike="noStrike">
                <a:solidFill>
                  <a:srgbClr val="666699"/>
                </a:solidFill>
                <a:latin typeface="Arial"/>
                <a:ea typeface="DejaVu Sans"/>
              </a:rPr>
              <a:t>Metacharacters</a:t>
            </a:r>
            <a:endParaRPr b="0" lang="en-US" sz="2400" spc="-1" strike="noStrike">
              <a:latin typeface="Arial"/>
            </a:endParaRPr>
          </a:p>
        </p:txBody>
      </p:sp>
      <p:pic>
        <p:nvPicPr>
          <p:cNvPr id="114" name="" descr=""/>
          <p:cNvPicPr/>
          <p:nvPr/>
        </p:nvPicPr>
        <p:blipFill>
          <a:blip r:embed="rId1"/>
          <a:stretch/>
        </p:blipFill>
        <p:spPr>
          <a:xfrm>
            <a:off x="1463040" y="1828800"/>
            <a:ext cx="7133040" cy="22467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296720" y="152280"/>
            <a:ext cx="7522200" cy="8427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400" spc="-1" strike="noStrike">
                <a:solidFill>
                  <a:srgbClr val="666699"/>
                </a:solidFill>
                <a:latin typeface="Arial"/>
                <a:ea typeface="DejaVu Sans"/>
              </a:rPr>
              <a:t>Special Sequences</a:t>
            </a:r>
            <a:endParaRPr b="0" lang="en-US" sz="2400" spc="-1" strike="noStrike">
              <a:latin typeface="Arial"/>
            </a:endParaRPr>
          </a:p>
        </p:txBody>
      </p:sp>
      <p:sp>
        <p:nvSpPr>
          <p:cNvPr id="116" name="CustomShape 2"/>
          <p:cNvSpPr/>
          <p:nvPr/>
        </p:nvSpPr>
        <p:spPr>
          <a:xfrm>
            <a:off x="1294920" y="1066680"/>
            <a:ext cx="7525800" cy="277308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DejaVu Sans"/>
              </a:rPr>
              <a:t>Special sequences are similar to escape sequences in strings in terms that they use the backslash character (‘\’) followed by a single character to indicate a specific function.</a:t>
            </a:r>
            <a:endParaRPr b="0" lang="en-US" sz="1800" spc="-1" strike="noStrike">
              <a:latin typeface="Arial"/>
            </a:endParaRPr>
          </a:p>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DejaVu Sans"/>
              </a:rPr>
              <a:t>Some special sequences include </a:t>
            </a:r>
            <a:r>
              <a:rPr b="0" i="1" lang="en-US" sz="1800" spc="-1" strike="noStrike">
                <a:solidFill>
                  <a:srgbClr val="000000"/>
                </a:solidFill>
                <a:latin typeface="Arial"/>
                <a:ea typeface="DejaVu Sans"/>
              </a:rPr>
              <a:t>\d</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a:t>
            </a:r>
            <a:r>
              <a:rPr b="0" lang="en-US" sz="1800" spc="-1" strike="noStrike">
                <a:solidFill>
                  <a:srgbClr val="000000"/>
                </a:solidFill>
                <a:latin typeface="Arial"/>
                <a:ea typeface="DejaVu Sans"/>
              </a:rPr>
              <a:t>, and </a:t>
            </a:r>
            <a:r>
              <a:rPr b="0" i="1" lang="en-US" sz="1800" spc="-1" strike="noStrike">
                <a:solidFill>
                  <a:srgbClr val="000000"/>
                </a:solidFill>
                <a:latin typeface="Arial"/>
                <a:ea typeface="DejaVu Sans"/>
              </a:rPr>
              <a:t>\w</a:t>
            </a:r>
            <a:r>
              <a:rPr b="0" lang="en-US" sz="1800" spc="-1" strike="noStrike">
                <a:solidFill>
                  <a:srgbClr val="000000"/>
                </a:solidFill>
                <a:latin typeface="Arial"/>
                <a:ea typeface="DejaVu Sans"/>
              </a:rPr>
              <a:t>. They match digits, whitespace, and word characters respectively.</a:t>
            </a:r>
            <a:endParaRPr b="0" lang="en-US" sz="1800" spc="-1" strike="noStrike">
              <a:latin typeface="Arial"/>
            </a:endParaRPr>
          </a:p>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DejaVu Sans"/>
              </a:rPr>
              <a:t>In ASCII mode they are equivalent to [0-9], [ \t\n\r\f\v], and</a:t>
            </a:r>
            <a:endParaRPr b="0" lang="en-US" sz="1800" spc="-1" strike="noStrike">
              <a:latin typeface="Arial"/>
            </a:endParaRPr>
          </a:p>
          <a:p>
            <a:pPr lvl="1" marL="742320" indent="-741600">
              <a:lnSpc>
                <a:spcPct val="100000"/>
              </a:lnSpc>
              <a:spcBef>
                <a:spcPts val="400"/>
              </a:spcBef>
              <a:buClr>
                <a:srgbClr val="000000"/>
              </a:buClr>
              <a:buFont typeface="Arial"/>
              <a:buChar char="–"/>
            </a:pPr>
            <a:r>
              <a:rPr b="0" lang="en-US" sz="1600" spc="-1" strike="noStrike">
                <a:solidFill>
                  <a:srgbClr val="000000"/>
                </a:solidFill>
                <a:latin typeface="Arial"/>
                <a:ea typeface="DejaVu Sans"/>
              </a:rPr>
              <a:t>[a-zA-Z0-9_].</a:t>
            </a:r>
            <a:r>
              <a:rPr b="0" lang="en-US" sz="1600" spc="-1" strike="noStrike" baseline="33000">
                <a:solidFill>
                  <a:srgbClr val="000000"/>
                </a:solidFill>
                <a:latin typeface="Arial"/>
                <a:ea typeface="DejaVu Sans"/>
              </a:rPr>
              <a:t>[5]</a:t>
            </a:r>
            <a:endParaRPr b="0" lang="en-US" sz="1600" spc="-1" strike="noStrike">
              <a:latin typeface="Arial"/>
            </a:endParaRPr>
          </a:p>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DejaVu Sans"/>
              </a:rPr>
              <a:t>They are are also available with the letters capitalized to indicate their complements. For example, if you write </a:t>
            </a:r>
            <a:r>
              <a:rPr b="0" i="1" lang="en-US" sz="1800" spc="-1" strike="noStrike">
                <a:solidFill>
                  <a:srgbClr val="000000"/>
                </a:solidFill>
                <a:latin typeface="Arial"/>
                <a:ea typeface="DejaVu Sans"/>
              </a:rPr>
              <a:t>\D</a:t>
            </a:r>
            <a:r>
              <a:rPr b="0" lang="en-US" sz="1800" spc="-1" strike="noStrike">
                <a:solidFill>
                  <a:srgbClr val="000000"/>
                </a:solidFill>
                <a:latin typeface="Arial"/>
                <a:ea typeface="DejaVu Sans"/>
              </a:rPr>
              <a:t>, then it will match anything that is not a digit.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296720" y="152280"/>
            <a:ext cx="7522200" cy="8427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400" spc="-1" strike="noStrike">
                <a:solidFill>
                  <a:srgbClr val="666699"/>
                </a:solidFill>
                <a:latin typeface="Arial"/>
                <a:ea typeface="DejaVu Sans"/>
              </a:rPr>
              <a:t>Special Sequences</a:t>
            </a:r>
            <a:endParaRPr b="0" lang="en-US" sz="2400" spc="-1" strike="noStrike">
              <a:latin typeface="Arial"/>
            </a:endParaRPr>
          </a:p>
        </p:txBody>
      </p:sp>
      <p:pic>
        <p:nvPicPr>
          <p:cNvPr id="118" name="" descr=""/>
          <p:cNvPicPr/>
          <p:nvPr/>
        </p:nvPicPr>
        <p:blipFill>
          <a:blip r:embed="rId1"/>
          <a:stretch/>
        </p:blipFill>
        <p:spPr>
          <a:xfrm>
            <a:off x="1045800" y="994320"/>
            <a:ext cx="7914600" cy="3851280"/>
          </a:xfrm>
          <a:prstGeom prst="rect">
            <a:avLst/>
          </a:prstGeom>
          <a:ln>
            <a:noFill/>
          </a:ln>
        </p:spPr>
      </p:pic>
      <p:sp>
        <p:nvSpPr>
          <p:cNvPr id="119" name="CustomShape 2"/>
          <p:cNvSpPr/>
          <p:nvPr/>
        </p:nvSpPr>
        <p:spPr>
          <a:xfrm>
            <a:off x="8819640" y="750960"/>
            <a:ext cx="32616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baseline="33000">
                <a:solidFill>
                  <a:srgbClr val="000000"/>
                </a:solidFill>
                <a:latin typeface="Arial"/>
                <a:ea typeface="DejaVu Sans"/>
              </a:rPr>
              <a:t>[6]</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296720" y="152280"/>
            <a:ext cx="7522200" cy="8427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400" spc="-1" strike="noStrike">
                <a:solidFill>
                  <a:srgbClr val="666699"/>
                </a:solidFill>
                <a:latin typeface="Arial"/>
                <a:ea typeface="DejaVu Sans"/>
              </a:rPr>
              <a:t>Conclusion</a:t>
            </a:r>
            <a:endParaRPr b="0" lang="en-US" sz="2400" spc="-1" strike="noStrike">
              <a:latin typeface="Arial"/>
            </a:endParaRPr>
          </a:p>
        </p:txBody>
      </p:sp>
      <p:sp>
        <p:nvSpPr>
          <p:cNvPr id="121" name="CustomShape 2"/>
          <p:cNvSpPr/>
          <p:nvPr/>
        </p:nvSpPr>
        <p:spPr>
          <a:xfrm>
            <a:off x="1294920" y="1066680"/>
            <a:ext cx="7525800" cy="249876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48"/>
              </a:spcBef>
              <a:buClr>
                <a:srgbClr val="000000"/>
              </a:buClr>
              <a:buFont typeface="Arial"/>
              <a:buChar char="•"/>
            </a:pPr>
            <a:r>
              <a:rPr b="1" lang="en-US" sz="1800" spc="-1" strike="noStrike">
                <a:solidFill>
                  <a:srgbClr val="000000"/>
                </a:solidFill>
                <a:latin typeface="Arial"/>
                <a:ea typeface="DejaVu Sans"/>
              </a:rPr>
              <a:t>“</a:t>
            </a:r>
            <a:r>
              <a:rPr b="1" lang="en-US" sz="1800" spc="-1" strike="noStrike">
                <a:solidFill>
                  <a:srgbClr val="000000"/>
                </a:solidFill>
                <a:latin typeface="Arial"/>
                <a:ea typeface="DejaVu Sans"/>
              </a:rPr>
              <a:t>This is cool and all, but do strings not provide equivalent functions for recognition?”</a:t>
            </a:r>
            <a:r>
              <a:rPr b="0" lang="en-US" sz="1800" spc="-1" strike="noStrike">
                <a:solidFill>
                  <a:srgbClr val="000000"/>
                </a:solidFill>
                <a:latin typeface="Arial"/>
                <a:ea typeface="DejaVu Sans"/>
              </a:rPr>
              <a:t> That is correct. The are many forums on the discussion of this topic and what I will give is my conclusion.</a:t>
            </a:r>
            <a:endParaRPr b="0" lang="en-US" sz="1800" spc="-1" strike="noStrike">
              <a:latin typeface="Arial"/>
            </a:endParaRPr>
          </a:p>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DejaVu Sans"/>
              </a:rPr>
              <a:t>Always try to use string methods when possible. They are faster, easier to read and maintain.</a:t>
            </a:r>
            <a:endParaRPr b="0" lang="en-US" sz="1800" spc="-1" strike="noStrike">
              <a:latin typeface="Arial"/>
            </a:endParaRPr>
          </a:p>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DejaVu Sans"/>
              </a:rPr>
              <a:t>If you need precision and think that the task can be done simpler with regular expressions, then use them.</a:t>
            </a:r>
            <a:endParaRPr b="0" lang="en-US" sz="1800" spc="-1" strike="noStrike">
              <a:latin typeface="Arial"/>
            </a:endParaRPr>
          </a:p>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DejaVu Sans"/>
              </a:rPr>
              <a:t>I believe that the mastery of both tools can help you build the most optimal pattern recognition algorithms for your problem.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1296720" y="152280"/>
            <a:ext cx="7522200" cy="8427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400" spc="-1" strike="noStrike">
                <a:solidFill>
                  <a:srgbClr val="666699"/>
                </a:solidFill>
                <a:latin typeface="Arial"/>
                <a:ea typeface="DejaVu Sans"/>
              </a:rPr>
              <a:t>References</a:t>
            </a:r>
            <a:endParaRPr b="0" lang="en-US" sz="2400" spc="-1" strike="noStrike">
              <a:latin typeface="Arial"/>
            </a:endParaRPr>
          </a:p>
        </p:txBody>
      </p:sp>
      <p:sp>
        <p:nvSpPr>
          <p:cNvPr id="123" name="CustomShape 2"/>
          <p:cNvSpPr/>
          <p:nvPr/>
        </p:nvSpPr>
        <p:spPr>
          <a:xfrm>
            <a:off x="1294920" y="1066680"/>
            <a:ext cx="7525800" cy="437940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DejaVu Sans"/>
              </a:rPr>
              <a:t>[1] Murugan, M. (2019, August 16). Regular Expression: Part 1. Retrieved from https://medium.com/@minisha.mit/regular-expression-part-1-8d75128f627</a:t>
            </a:r>
            <a:endParaRPr b="0" lang="en-US" sz="1800" spc="-1" strike="noStrike">
              <a:latin typeface="Arial"/>
            </a:endParaRPr>
          </a:p>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HG Mincho Light J"/>
              </a:rPr>
              <a:t>[2]Leung, Hing (16 September 2010). "Regular Languages and Finite Automata" https://web.archive.org/web/20131205193130/https://www.cs.nmsu.edu/historical-projects/Projects/kleene.9.16.10.pdf</a:t>
            </a:r>
            <a:endParaRPr b="0" lang="en-US" sz="1800" spc="-1" strike="noStrike">
              <a:latin typeface="Arial"/>
            </a:endParaRPr>
          </a:p>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HG Mincho Light J"/>
              </a:rPr>
              <a:t>[3]Regular Expression HOWTO¶. (n.d.). Retrieved from https://docs.python.org/3/howto/regex.html</a:t>
            </a:r>
            <a:endParaRPr b="0" lang="en-US" sz="1800" spc="-1" strike="noStrike">
              <a:latin typeface="Arial"/>
            </a:endParaRPr>
          </a:p>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HG Mincho Light J"/>
              </a:rPr>
              <a:t>[4]re - Regular expression operations¶. (n.d.). Retrieved from https://docs.python.org/3/library/re.html#match-objects</a:t>
            </a:r>
            <a:endParaRPr b="0" lang="en-US" sz="1800" spc="-1" strike="noStrike">
              <a:latin typeface="Arial"/>
            </a:endParaRPr>
          </a:p>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HG Mincho Light J"/>
              </a:rPr>
              <a:t>[5]Python Course. (n.d.). Retrieved from https://www.sololearn.com/Play/Python/ </a:t>
            </a:r>
            <a:endParaRPr b="0" lang="en-US" sz="1800" spc="-1" strike="noStrike">
              <a:latin typeface="Arial"/>
            </a:endParaRPr>
          </a:p>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HG Mincho Light J"/>
              </a:rPr>
              <a:t>[6](n.d.). Retrieved from https://www.w3schools.com/python/gloss_python_regex_sequences.asp</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1296720" y="152280"/>
            <a:ext cx="7522200" cy="8427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99"/>
                </a:solidFill>
                <a:latin typeface="Arial"/>
                <a:ea typeface="DejaVu Sans"/>
              </a:rPr>
              <a:t>Link for examples in Python</a:t>
            </a:r>
            <a:endParaRPr b="0" lang="en-US" sz="2200" spc="-1" strike="noStrike">
              <a:latin typeface="Arial"/>
            </a:endParaRPr>
          </a:p>
        </p:txBody>
      </p:sp>
      <p:sp>
        <p:nvSpPr>
          <p:cNvPr id="125" name="CustomShape 2"/>
          <p:cNvSpPr/>
          <p:nvPr/>
        </p:nvSpPr>
        <p:spPr>
          <a:xfrm>
            <a:off x="1294920" y="1066680"/>
            <a:ext cx="7525800" cy="3976920"/>
          </a:xfrm>
          <a:prstGeom prst="rect">
            <a:avLst/>
          </a:prstGeom>
          <a:noFill/>
          <a:ln>
            <a:noFill/>
          </a:ln>
        </p:spPr>
        <p:style>
          <a:lnRef idx="0"/>
          <a:fillRef idx="0"/>
          <a:effectRef idx="0"/>
          <a:fontRef idx="minor"/>
        </p:style>
        <p:txBody>
          <a:bodyPr lIns="0" rIns="0" tIns="0" bIns="0">
            <a:noAutofit/>
          </a:bodyPr>
          <a:p>
            <a:pPr marL="216000" indent="-216000">
              <a:buClr>
                <a:srgbClr val="000000"/>
              </a:buClr>
              <a:buSzPct val="45000"/>
              <a:buFont typeface="Wingdings" charset="2"/>
              <a:buChar char=""/>
            </a:pPr>
            <a:r>
              <a:rPr b="0" lang="en-US" sz="1800" spc="-1" strike="noStrike">
                <a:latin typeface="Arial"/>
              </a:rPr>
              <a:t>The following link provides the examples used along this presentation:</a:t>
            </a:r>
            <a:endParaRPr b="0" lang="en-US" sz="1800" spc="-1" strike="noStrike">
              <a:latin typeface="Arial"/>
            </a:endParaRPr>
          </a:p>
          <a:p>
            <a:pPr marL="343080" indent="-342360">
              <a:lnSpc>
                <a:spcPct val="100000"/>
              </a:lnSpc>
              <a:spcBef>
                <a:spcPts val="448"/>
              </a:spcBef>
              <a:buClr>
                <a:srgbClr val="000000"/>
              </a:buClr>
              <a:buFont typeface="Arial"/>
              <a:buChar char="•"/>
            </a:pPr>
            <a:r>
              <a:rPr b="0" lang="en-US" sz="2400" spc="-1" strike="noStrike" u="sng">
                <a:solidFill>
                  <a:srgbClr val="0000ff"/>
                </a:solidFill>
                <a:uFillTx/>
                <a:latin typeface="Arial"/>
                <a:ea typeface="DejaVu Sans"/>
                <a:hlinkClick r:id="rId1"/>
              </a:rPr>
              <a:t>https://github.com/ivansdj68/regex-presentation.git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1296720" y="197280"/>
            <a:ext cx="7522200" cy="84312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400" spc="-1" strike="noStrike">
                <a:solidFill>
                  <a:srgbClr val="666699"/>
                </a:solidFill>
                <a:latin typeface="Arial"/>
                <a:ea typeface="DejaVu Sans"/>
              </a:rPr>
              <a:t>Introduction: Brief History</a:t>
            </a:r>
            <a:endParaRPr b="0" lang="en-US" sz="2400" spc="-1" strike="noStrike">
              <a:latin typeface="Arial"/>
            </a:endParaRPr>
          </a:p>
        </p:txBody>
      </p:sp>
      <p:sp>
        <p:nvSpPr>
          <p:cNvPr id="84" name="CustomShape 2"/>
          <p:cNvSpPr/>
          <p:nvPr/>
        </p:nvSpPr>
        <p:spPr>
          <a:xfrm>
            <a:off x="1293120" y="914400"/>
            <a:ext cx="7525800" cy="2417040"/>
          </a:xfrm>
          <a:prstGeom prst="rect">
            <a:avLst/>
          </a:prstGeom>
          <a:noFill/>
          <a:ln>
            <a:noFill/>
          </a:ln>
        </p:spPr>
        <p:style>
          <a:lnRef idx="0"/>
          <a:fillRef idx="0"/>
          <a:effectRef idx="0"/>
          <a:fontRef idx="minor"/>
        </p:style>
        <p:txBody>
          <a:bodyPr lIns="0" rIns="0" tIns="0" bIns="0">
            <a:noAutofit/>
          </a:bodyPr>
          <a:p>
            <a:pPr marL="342720" indent="-342000">
              <a:lnSpc>
                <a:spcPct val="100000"/>
              </a:lnSpc>
              <a:spcBef>
                <a:spcPts val="448"/>
              </a:spcBef>
              <a:buClr>
                <a:srgbClr val="000000"/>
              </a:buClr>
              <a:buFont typeface="Arial"/>
              <a:buChar char="•"/>
            </a:pPr>
            <a:r>
              <a:rPr b="0" lang="en-US" sz="1800" spc="-1" strike="noStrike">
                <a:solidFill>
                  <a:srgbClr val="000000"/>
                </a:solidFill>
                <a:latin typeface="Arial"/>
                <a:ea typeface="DejaVu Sans"/>
              </a:rPr>
              <a:t>The idea of regular expressions first surged from the field of neuroscience when in 1943 McCulloch and Pitts developed models describing how the nervous system works.</a:t>
            </a:r>
            <a:r>
              <a:rPr b="0" lang="en-US" sz="1800" spc="-1" strike="noStrike" baseline="33000">
                <a:solidFill>
                  <a:srgbClr val="000000"/>
                </a:solidFill>
                <a:latin typeface="Arial"/>
                <a:ea typeface="DejaVu Sans"/>
              </a:rPr>
              <a:t>[1]</a:t>
            </a:r>
            <a:endParaRPr b="0" lang="en-US" sz="1800" spc="-1" strike="noStrike">
              <a:latin typeface="Arial"/>
            </a:endParaRPr>
          </a:p>
          <a:p>
            <a:pPr marL="342720" indent="-342000">
              <a:lnSpc>
                <a:spcPct val="100000"/>
              </a:lnSpc>
              <a:spcBef>
                <a:spcPts val="448"/>
              </a:spcBef>
              <a:buClr>
                <a:srgbClr val="000000"/>
              </a:buClr>
              <a:buFont typeface="Arial"/>
              <a:buChar char="•"/>
            </a:pPr>
            <a:r>
              <a:rPr b="0" lang="en-US" sz="1800" spc="-1" strike="noStrike">
                <a:solidFill>
                  <a:srgbClr val="000000"/>
                </a:solidFill>
                <a:latin typeface="Arial"/>
                <a:ea typeface="DejaVu Sans"/>
              </a:rPr>
              <a:t>Stephen Kleene in 1956 took this idea and described regular languages using his mathematical notations called regular events.</a:t>
            </a:r>
            <a:r>
              <a:rPr b="0" lang="en-US" sz="1800" spc="-1" strike="noStrike" baseline="33000">
                <a:solidFill>
                  <a:srgbClr val="000000"/>
                </a:solidFill>
                <a:latin typeface="Arial"/>
                <a:ea typeface="DejaVu Sans"/>
              </a:rPr>
              <a:t>[2]</a:t>
            </a:r>
            <a:endParaRPr b="0" lang="en-US" sz="1800" spc="-1" strike="noStrike">
              <a:latin typeface="Arial"/>
            </a:endParaRPr>
          </a:p>
          <a:p>
            <a:pPr marL="342720" indent="-342000">
              <a:lnSpc>
                <a:spcPct val="100000"/>
              </a:lnSpc>
              <a:spcBef>
                <a:spcPts val="448"/>
              </a:spcBef>
              <a:buClr>
                <a:srgbClr val="000000"/>
              </a:buClr>
              <a:buFont typeface="Arial"/>
              <a:buChar char="•"/>
            </a:pPr>
            <a:r>
              <a:rPr b="0" lang="en-US" sz="1800" spc="-1" strike="noStrike">
                <a:solidFill>
                  <a:srgbClr val="000000"/>
                </a:solidFill>
                <a:latin typeface="Arial"/>
                <a:ea typeface="DejaVu Sans"/>
              </a:rPr>
              <a:t>In 1968, Ken Thompson a mathematician and one of the key developers of UNIX implemented regular expression inside the text editor called </a:t>
            </a:r>
            <a:r>
              <a:rPr b="0" i="1" lang="en-US" sz="1800" spc="-1" strike="noStrike">
                <a:solidFill>
                  <a:srgbClr val="000000"/>
                </a:solidFill>
                <a:latin typeface="Arial"/>
                <a:ea typeface="DejaVu Sans"/>
              </a:rPr>
              <a:t>ed</a:t>
            </a:r>
            <a:r>
              <a:rPr b="0" lang="en-US" sz="1800" spc="-1" strike="noStrike">
                <a:solidFill>
                  <a:srgbClr val="000000"/>
                </a:solidFill>
                <a:latin typeface="Arial"/>
                <a:ea typeface="DejaVu Sans"/>
              </a:rPr>
              <a:t>. That is the entry point of regX into computing world.</a:t>
            </a:r>
            <a:r>
              <a:rPr b="0" lang="en-US" sz="1800" spc="-1" strike="noStrike" baseline="33000">
                <a:solidFill>
                  <a:srgbClr val="000000"/>
                </a:solidFill>
                <a:latin typeface="Arial"/>
                <a:ea typeface="DejaVu Sans"/>
              </a:rPr>
              <a:t>[1]</a:t>
            </a:r>
            <a:endParaRPr b="0" lang="en-US" sz="1800" spc="-1" strike="noStrike">
              <a:latin typeface="Arial"/>
            </a:endParaRPr>
          </a:p>
        </p:txBody>
      </p:sp>
      <p:pic>
        <p:nvPicPr>
          <p:cNvPr id="85" name="" descr=""/>
          <p:cNvPicPr/>
          <p:nvPr/>
        </p:nvPicPr>
        <p:blipFill>
          <a:blip r:embed="rId1"/>
          <a:stretch/>
        </p:blipFill>
        <p:spPr>
          <a:xfrm>
            <a:off x="6949440" y="3566160"/>
            <a:ext cx="1483560" cy="1854360"/>
          </a:xfrm>
          <a:prstGeom prst="rect">
            <a:avLst/>
          </a:prstGeom>
          <a:ln>
            <a:noFill/>
          </a:ln>
        </p:spPr>
      </p:pic>
      <p:pic>
        <p:nvPicPr>
          <p:cNvPr id="86" name="" descr=""/>
          <p:cNvPicPr/>
          <p:nvPr/>
        </p:nvPicPr>
        <p:blipFill>
          <a:blip r:embed="rId2"/>
          <a:stretch/>
        </p:blipFill>
        <p:spPr>
          <a:xfrm>
            <a:off x="1311120" y="3657600"/>
            <a:ext cx="2802960" cy="1779480"/>
          </a:xfrm>
          <a:prstGeom prst="rect">
            <a:avLst/>
          </a:prstGeom>
          <a:ln>
            <a:noFill/>
          </a:ln>
        </p:spPr>
      </p:pic>
      <p:pic>
        <p:nvPicPr>
          <p:cNvPr id="87" name="" descr=""/>
          <p:cNvPicPr/>
          <p:nvPr/>
        </p:nvPicPr>
        <p:blipFill>
          <a:blip r:embed="rId3"/>
          <a:stretch/>
        </p:blipFill>
        <p:spPr>
          <a:xfrm>
            <a:off x="4846320" y="3535200"/>
            <a:ext cx="1370880" cy="1950480"/>
          </a:xfrm>
          <a:prstGeom prst="rect">
            <a:avLst/>
          </a:prstGeom>
          <a:ln>
            <a:noFill/>
          </a:ln>
        </p:spPr>
      </p:pic>
      <p:sp>
        <p:nvSpPr>
          <p:cNvPr id="88" name="CustomShape 3"/>
          <p:cNvSpPr/>
          <p:nvPr/>
        </p:nvSpPr>
        <p:spPr>
          <a:xfrm>
            <a:off x="1073520" y="5486400"/>
            <a:ext cx="7766640" cy="289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i="1" lang="en-US" sz="1400" spc="-1" strike="noStrike">
                <a:solidFill>
                  <a:srgbClr val="000000"/>
                </a:solidFill>
                <a:latin typeface="Arial"/>
                <a:ea typeface="DejaVu Sans"/>
              </a:rPr>
              <a:t>From left to right: Warren S. McCulloch, Walter H. Pitts, Stephen C. Kleene and Ken Thompson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1296720" y="152280"/>
            <a:ext cx="7522200" cy="8427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400" spc="-1" strike="noStrike">
                <a:solidFill>
                  <a:srgbClr val="666699"/>
                </a:solidFill>
                <a:latin typeface="Arial"/>
                <a:ea typeface="DejaVu Sans"/>
              </a:rPr>
              <a:t>What are regular expressions?</a:t>
            </a:r>
            <a:endParaRPr b="0" lang="en-US" sz="2400" spc="-1" strike="noStrike">
              <a:latin typeface="Arial"/>
            </a:endParaRPr>
          </a:p>
        </p:txBody>
      </p:sp>
      <p:sp>
        <p:nvSpPr>
          <p:cNvPr id="90" name="CustomShape 2"/>
          <p:cNvSpPr/>
          <p:nvPr/>
        </p:nvSpPr>
        <p:spPr>
          <a:xfrm>
            <a:off x="1294920" y="1066680"/>
            <a:ext cx="7525800" cy="3976920"/>
          </a:xfrm>
          <a:prstGeom prst="rect">
            <a:avLst/>
          </a:prstGeom>
          <a:noFill/>
          <a:ln>
            <a:noFill/>
          </a:ln>
        </p:spPr>
        <p:style>
          <a:lnRef idx="0"/>
          <a:fillRef idx="0"/>
          <a:effectRef idx="0"/>
          <a:fontRef idx="minor"/>
        </p:style>
        <p:txBody>
          <a:bodyPr lIns="0" rIns="0" tIns="0" bIns="0">
            <a:noAutofit/>
          </a:bodyPr>
          <a:p>
            <a:pPr marL="342720" indent="-342000">
              <a:lnSpc>
                <a:spcPct val="100000"/>
              </a:lnSpc>
              <a:spcBef>
                <a:spcPts val="448"/>
              </a:spcBef>
              <a:buClr>
                <a:srgbClr val="000000"/>
              </a:buClr>
              <a:buFont typeface="Arial"/>
              <a:buChar char="•"/>
            </a:pPr>
            <a:r>
              <a:rPr b="0" lang="en-US" sz="2800" spc="-1" strike="noStrike">
                <a:solidFill>
                  <a:srgbClr val="000000"/>
                </a:solidFill>
                <a:latin typeface="Arial"/>
                <a:ea typeface="DejaVu Sans"/>
              </a:rPr>
              <a:t>Regular expressions (called REs, or regexes, or regex patterns) are essentially a tiny, highly specialized programming language embedded inside Python and made available through the </a:t>
            </a:r>
            <a:r>
              <a:rPr b="0" i="1" lang="en-US" sz="2800" spc="-1" strike="noStrike">
                <a:solidFill>
                  <a:srgbClr val="000000"/>
                </a:solidFill>
                <a:latin typeface="Arial"/>
                <a:ea typeface="DejaVu Sans"/>
              </a:rPr>
              <a:t>re</a:t>
            </a:r>
            <a:r>
              <a:rPr b="0" lang="en-US" sz="2800" spc="-1" strike="noStrike">
                <a:solidFill>
                  <a:srgbClr val="000000"/>
                </a:solidFill>
                <a:latin typeface="Arial"/>
                <a:ea typeface="DejaVu Sans"/>
              </a:rPr>
              <a:t> module.</a:t>
            </a:r>
            <a:r>
              <a:rPr b="0" lang="en-US" sz="2800" spc="-1" strike="noStrike" baseline="33000">
                <a:solidFill>
                  <a:srgbClr val="000000"/>
                </a:solidFill>
                <a:latin typeface="Arial"/>
                <a:ea typeface="DejaVu Sans"/>
              </a:rPr>
              <a:t>[3]</a:t>
            </a:r>
            <a:endParaRPr b="0" lang="en-US" sz="2800" spc="-1" strike="noStrike">
              <a:latin typeface="Arial"/>
            </a:endParaRPr>
          </a:p>
          <a:p>
            <a:pPr marL="343080" indent="-342360">
              <a:lnSpc>
                <a:spcPct val="100000"/>
              </a:lnSpc>
              <a:spcBef>
                <a:spcPts val="448"/>
              </a:spcBef>
              <a:buClr>
                <a:srgbClr val="000000"/>
              </a:buClr>
              <a:buFont typeface="Arial"/>
              <a:buChar char="•"/>
            </a:pPr>
            <a:r>
              <a:rPr b="0" lang="en-US" sz="2800" spc="-1" strike="noStrike">
                <a:solidFill>
                  <a:srgbClr val="000000"/>
                </a:solidFill>
                <a:latin typeface="Arial"/>
                <a:ea typeface="DejaVu Sans"/>
              </a:rPr>
              <a:t>For the purpose of this presentation, we will use the terms pattern(s) or regex(es).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296720" y="152280"/>
            <a:ext cx="7522200" cy="8427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400" spc="-1" strike="noStrike">
                <a:solidFill>
                  <a:srgbClr val="666699"/>
                </a:solidFill>
                <a:latin typeface="Arial"/>
                <a:ea typeface="DejaVu Sans"/>
              </a:rPr>
              <a:t>What are raw strings?</a:t>
            </a:r>
            <a:endParaRPr b="0" lang="en-US" sz="2400" spc="-1" strike="noStrike">
              <a:latin typeface="Arial"/>
            </a:endParaRPr>
          </a:p>
        </p:txBody>
      </p:sp>
      <p:sp>
        <p:nvSpPr>
          <p:cNvPr id="92" name="CustomShape 2"/>
          <p:cNvSpPr/>
          <p:nvPr/>
        </p:nvSpPr>
        <p:spPr>
          <a:xfrm>
            <a:off x="1294920" y="1066680"/>
            <a:ext cx="7525800" cy="2224440"/>
          </a:xfrm>
          <a:prstGeom prst="rect">
            <a:avLst/>
          </a:prstGeom>
          <a:noFill/>
          <a:ln>
            <a:noFill/>
          </a:ln>
        </p:spPr>
        <p:style>
          <a:lnRef idx="0"/>
          <a:fillRef idx="0"/>
          <a:effectRef idx="0"/>
          <a:fontRef idx="minor"/>
        </p:style>
        <p:txBody>
          <a:bodyPr lIns="0" rIns="0" tIns="0" bIns="0">
            <a:noAutofit/>
          </a:bodyPr>
          <a:p>
            <a:pPr marL="342720" indent="-342000">
              <a:lnSpc>
                <a:spcPct val="100000"/>
              </a:lnSpc>
              <a:spcBef>
                <a:spcPts val="448"/>
              </a:spcBef>
              <a:buClr>
                <a:srgbClr val="000000"/>
              </a:buClr>
              <a:buFont typeface="Arial"/>
              <a:buChar char="•"/>
            </a:pPr>
            <a:r>
              <a:rPr b="0" lang="en-US" sz="1800" spc="-1" strike="noStrike">
                <a:solidFill>
                  <a:srgbClr val="000000"/>
                </a:solidFill>
                <a:latin typeface="Arial"/>
                <a:ea typeface="HG Mincho Light J"/>
              </a:rPr>
              <a:t>By preceding an ‘r’ or ‘R’ in a </a:t>
            </a:r>
            <a:r>
              <a:rPr b="0" i="1" lang="en-US" sz="1800" spc="-1" strike="noStrike">
                <a:solidFill>
                  <a:srgbClr val="000000"/>
                </a:solidFill>
                <a:latin typeface="Arial"/>
                <a:ea typeface="HG Mincho Light J"/>
              </a:rPr>
              <a:t>str</a:t>
            </a:r>
            <a:r>
              <a:rPr b="0" lang="en-US" sz="1800" spc="-1" strike="noStrike">
                <a:solidFill>
                  <a:srgbClr val="000000"/>
                </a:solidFill>
                <a:latin typeface="Arial"/>
                <a:ea typeface="HG Mincho Light J"/>
              </a:rPr>
              <a:t> or </a:t>
            </a:r>
            <a:r>
              <a:rPr b="0" i="1" lang="en-US" sz="1800" spc="-1" strike="noStrike">
                <a:solidFill>
                  <a:srgbClr val="000000"/>
                </a:solidFill>
                <a:latin typeface="Arial"/>
                <a:ea typeface="HG Mincho Light J"/>
              </a:rPr>
              <a:t>byte</a:t>
            </a:r>
            <a:r>
              <a:rPr b="0" lang="en-US" sz="1800" spc="-1" strike="noStrike">
                <a:solidFill>
                  <a:srgbClr val="000000"/>
                </a:solidFill>
                <a:latin typeface="Arial"/>
                <a:ea typeface="HG Mincho Light J"/>
              </a:rPr>
              <a:t> literal, you can obtain its raw string.</a:t>
            </a:r>
            <a:endParaRPr b="0" lang="en-US" sz="1800" spc="-1" strike="noStrike">
              <a:latin typeface="Arial"/>
            </a:endParaRPr>
          </a:p>
          <a:p>
            <a:pPr marL="342720" indent="-342000">
              <a:lnSpc>
                <a:spcPct val="100000"/>
              </a:lnSpc>
              <a:spcBef>
                <a:spcPts val="448"/>
              </a:spcBef>
              <a:buClr>
                <a:srgbClr val="000000"/>
              </a:buClr>
              <a:buFont typeface="Arial"/>
              <a:buChar char="•"/>
            </a:pPr>
            <a:r>
              <a:rPr b="0" lang="en-US" sz="1800" spc="-1" strike="noStrike">
                <a:solidFill>
                  <a:srgbClr val="000000"/>
                </a:solidFill>
                <a:latin typeface="Arial"/>
                <a:ea typeface="HG Mincho Light J"/>
              </a:rPr>
              <a:t>What this means is the characters in the literal will be interpreted equally as any normal character.</a:t>
            </a:r>
            <a:endParaRPr b="0" lang="en-US" sz="1800" spc="-1" strike="noStrike">
              <a:latin typeface="Arial"/>
            </a:endParaRPr>
          </a:p>
          <a:p>
            <a:pPr marL="342720" indent="-342000">
              <a:lnSpc>
                <a:spcPct val="100000"/>
              </a:lnSpc>
              <a:spcBef>
                <a:spcPts val="448"/>
              </a:spcBef>
              <a:buClr>
                <a:srgbClr val="000000"/>
              </a:buClr>
              <a:buFont typeface="Arial"/>
              <a:buChar char="•"/>
            </a:pPr>
            <a:r>
              <a:rPr b="0" lang="en-US" sz="1800" spc="-1" strike="noStrike">
                <a:solidFill>
                  <a:srgbClr val="000000"/>
                </a:solidFill>
                <a:latin typeface="Arial"/>
                <a:ea typeface="HG Mincho Light J"/>
              </a:rPr>
              <a:t>For example, one normally cannot print the newline (‘\n’) escape sequence since it will just add a line break to the string. When adding an ‘r’ or ‘R’ in front of the string, we can print both ‘\’ and ‘n’ characters normally. The same goes for the rest of the escape sequences.</a:t>
            </a:r>
            <a:endParaRPr b="0" lang="en-US" sz="1800" spc="-1" strike="noStrike">
              <a:latin typeface="Arial"/>
            </a:endParaRPr>
          </a:p>
        </p:txBody>
      </p:sp>
      <p:pic>
        <p:nvPicPr>
          <p:cNvPr id="93" name="" descr=""/>
          <p:cNvPicPr/>
          <p:nvPr/>
        </p:nvPicPr>
        <p:blipFill>
          <a:blip r:embed="rId1"/>
          <a:stretch/>
        </p:blipFill>
        <p:spPr>
          <a:xfrm>
            <a:off x="2812320" y="3566160"/>
            <a:ext cx="3822120" cy="16452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1296720" y="152280"/>
            <a:ext cx="7522200" cy="8427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400" spc="-1" strike="noStrike">
                <a:solidFill>
                  <a:srgbClr val="666699"/>
                </a:solidFill>
                <a:latin typeface="Arial"/>
                <a:ea typeface="DejaVu Sans"/>
              </a:rPr>
              <a:t>The </a:t>
            </a:r>
            <a:r>
              <a:rPr b="1" i="1" lang="en-US" sz="2400" spc="-1" strike="noStrike">
                <a:solidFill>
                  <a:srgbClr val="666699"/>
                </a:solidFill>
                <a:latin typeface="Arial"/>
                <a:ea typeface="DejaVu Sans"/>
              </a:rPr>
              <a:t>re</a:t>
            </a:r>
            <a:r>
              <a:rPr b="1" lang="en-US" sz="2400" spc="-1" strike="noStrike">
                <a:solidFill>
                  <a:srgbClr val="666699"/>
                </a:solidFill>
                <a:latin typeface="Arial"/>
                <a:ea typeface="DejaVu Sans"/>
              </a:rPr>
              <a:t> module</a:t>
            </a:r>
            <a:endParaRPr b="0" lang="en-US" sz="2400" spc="-1" strike="noStrike">
              <a:latin typeface="Arial"/>
            </a:endParaRPr>
          </a:p>
        </p:txBody>
      </p:sp>
      <p:sp>
        <p:nvSpPr>
          <p:cNvPr id="95" name="CustomShape 2"/>
          <p:cNvSpPr/>
          <p:nvPr/>
        </p:nvSpPr>
        <p:spPr>
          <a:xfrm>
            <a:off x="1294920" y="1066680"/>
            <a:ext cx="7525800" cy="221796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DejaVu Sans"/>
              </a:rPr>
              <a:t>The most used functions from the </a:t>
            </a:r>
            <a:r>
              <a:rPr b="0" i="1" lang="en-US" sz="1800" spc="-1" strike="noStrike">
                <a:solidFill>
                  <a:srgbClr val="000000"/>
                </a:solidFill>
                <a:latin typeface="Arial"/>
                <a:ea typeface="DejaVu Sans"/>
              </a:rPr>
              <a:t>re </a:t>
            </a:r>
            <a:r>
              <a:rPr b="0" lang="en-US" sz="1800" spc="-1" strike="noStrike">
                <a:solidFill>
                  <a:srgbClr val="000000"/>
                </a:solidFill>
                <a:latin typeface="Arial"/>
                <a:ea typeface="DejaVu Sans"/>
              </a:rPr>
              <a:t>module are the </a:t>
            </a:r>
            <a:r>
              <a:rPr b="0" i="1" lang="en-US" sz="1800" spc="-1" strike="noStrike">
                <a:solidFill>
                  <a:srgbClr val="000000"/>
                </a:solidFill>
                <a:latin typeface="Arial"/>
                <a:ea typeface="DejaVu Sans"/>
              </a:rPr>
              <a:t>match()</a:t>
            </a:r>
            <a:r>
              <a:rPr b="0" lang="en-US" sz="1800" spc="-1" strike="noStrike">
                <a:solidFill>
                  <a:srgbClr val="000000"/>
                </a:solidFill>
                <a:latin typeface="Arial"/>
                <a:ea typeface="DejaVu Sans"/>
              </a:rPr>
              <a:t> and </a:t>
            </a:r>
            <a:r>
              <a:rPr b="0" i="1" lang="en-US" sz="1800" spc="-1" strike="noStrike">
                <a:solidFill>
                  <a:srgbClr val="000000"/>
                </a:solidFill>
                <a:latin typeface="Arial"/>
                <a:ea typeface="DejaVu Sans"/>
              </a:rPr>
              <a:t>search()</a:t>
            </a:r>
            <a:r>
              <a:rPr b="0" lang="en-US" sz="1800" spc="-1" strike="noStrike">
                <a:solidFill>
                  <a:srgbClr val="000000"/>
                </a:solidFill>
                <a:latin typeface="Arial"/>
                <a:ea typeface="DejaVu Sans"/>
              </a:rPr>
              <a:t> methods.</a:t>
            </a:r>
            <a:endParaRPr b="0" lang="en-US" sz="1800" spc="-1" strike="noStrike">
              <a:latin typeface="Arial"/>
            </a:endParaRPr>
          </a:p>
          <a:p>
            <a:pPr marL="343080" indent="-342360">
              <a:lnSpc>
                <a:spcPct val="100000"/>
              </a:lnSpc>
              <a:spcBef>
                <a:spcPts val="448"/>
              </a:spcBef>
              <a:buClr>
                <a:srgbClr val="000000"/>
              </a:buClr>
              <a:buFont typeface="Arial"/>
              <a:buChar char="•"/>
            </a:pPr>
            <a:r>
              <a:rPr b="0" i="1" lang="en-US" sz="1800" spc="-1" strike="noStrike">
                <a:solidFill>
                  <a:srgbClr val="000000"/>
                </a:solidFill>
                <a:latin typeface="Arial"/>
                <a:ea typeface="DejaVu Sans"/>
              </a:rPr>
              <a:t>match()</a:t>
            </a:r>
            <a:r>
              <a:rPr b="0" lang="en-US" sz="1800" spc="-1" strike="noStrike">
                <a:solidFill>
                  <a:srgbClr val="000000"/>
                </a:solidFill>
                <a:latin typeface="Arial"/>
                <a:ea typeface="DejaVu Sans"/>
              </a:rPr>
              <a:t> has a boolean value of </a:t>
            </a:r>
            <a:r>
              <a:rPr b="1" lang="en-US" sz="1800" spc="-1" strike="noStrike">
                <a:solidFill>
                  <a:srgbClr val="000000"/>
                </a:solidFill>
                <a:latin typeface="Arial"/>
                <a:ea typeface="DejaVu Sans"/>
              </a:rPr>
              <a:t>True</a:t>
            </a:r>
            <a:r>
              <a:rPr b="0" lang="en-US" sz="1800" spc="-1" strike="noStrike">
                <a:solidFill>
                  <a:srgbClr val="000000"/>
                </a:solidFill>
                <a:latin typeface="Arial"/>
                <a:ea typeface="DejaVu Sans"/>
              </a:rPr>
              <a:t> if there is an exact match for the regex.</a:t>
            </a:r>
            <a:endParaRPr b="0" lang="en-US" sz="1800" spc="-1" strike="noStrike">
              <a:latin typeface="Arial"/>
            </a:endParaRPr>
          </a:p>
          <a:p>
            <a:pPr marL="343080" indent="-342360">
              <a:lnSpc>
                <a:spcPct val="100000"/>
              </a:lnSpc>
              <a:spcBef>
                <a:spcPts val="448"/>
              </a:spcBef>
              <a:buClr>
                <a:srgbClr val="000000"/>
              </a:buClr>
              <a:buFont typeface="Arial"/>
              <a:buChar char="•"/>
            </a:pPr>
            <a:r>
              <a:rPr b="0" i="1" lang="en-US" sz="1800" spc="-1" strike="noStrike">
                <a:solidFill>
                  <a:srgbClr val="000000"/>
                </a:solidFill>
                <a:latin typeface="Arial"/>
                <a:ea typeface="DejaVu Sans"/>
              </a:rPr>
              <a:t>search()</a:t>
            </a:r>
            <a:r>
              <a:rPr b="0" lang="en-US" sz="1800" spc="-1" strike="noStrike">
                <a:solidFill>
                  <a:srgbClr val="000000"/>
                </a:solidFill>
                <a:latin typeface="Arial"/>
                <a:ea typeface="DejaVu Sans"/>
              </a:rPr>
              <a:t> is </a:t>
            </a:r>
            <a:r>
              <a:rPr b="1" lang="en-US" sz="1800" spc="-1" strike="noStrike">
                <a:solidFill>
                  <a:srgbClr val="000000"/>
                </a:solidFill>
                <a:latin typeface="Arial"/>
                <a:ea typeface="DejaVu Sans"/>
              </a:rPr>
              <a:t>True</a:t>
            </a:r>
            <a:r>
              <a:rPr b="0" lang="en-US" sz="1800" spc="-1" strike="noStrike">
                <a:solidFill>
                  <a:srgbClr val="000000"/>
                </a:solidFill>
                <a:latin typeface="Arial"/>
                <a:ea typeface="DejaVu Sans"/>
              </a:rPr>
              <a:t> if the regex is found at least once in the given string. </a:t>
            </a:r>
            <a:endParaRPr b="0" lang="en-US" sz="1800" spc="-1" strike="noStrike">
              <a:latin typeface="Arial"/>
            </a:endParaRPr>
          </a:p>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DejaVu Sans"/>
              </a:rPr>
              <a:t>These functions also return a match object, which can further aid the pattern recognition with functions such as </a:t>
            </a:r>
            <a:r>
              <a:rPr b="0" i="1" lang="en-US" sz="1800" spc="-1" strike="noStrike">
                <a:solidFill>
                  <a:srgbClr val="000000"/>
                </a:solidFill>
                <a:latin typeface="Arial"/>
                <a:ea typeface="DejaVu Sans"/>
              </a:rPr>
              <a:t>group()</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start()</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end()</a:t>
            </a:r>
            <a:r>
              <a:rPr b="0" lang="en-US" sz="1800" spc="-1" strike="noStrike">
                <a:solidFill>
                  <a:srgbClr val="000000"/>
                </a:solidFill>
                <a:latin typeface="Arial"/>
                <a:ea typeface="DejaVu Sans"/>
              </a:rPr>
              <a:t> and</a:t>
            </a:r>
            <a:r>
              <a:rPr b="0" i="1" lang="en-US" sz="1800" spc="-1" strike="noStrike">
                <a:solidFill>
                  <a:srgbClr val="000000"/>
                </a:solidFill>
                <a:latin typeface="Arial"/>
                <a:ea typeface="DejaVu Sans"/>
              </a:rPr>
              <a:t> span().</a:t>
            </a:r>
            <a:endParaRPr b="0" lang="en-US" sz="1800" spc="-1" strike="noStrike">
              <a:latin typeface="Arial"/>
            </a:endParaRPr>
          </a:p>
        </p:txBody>
      </p:sp>
      <p:pic>
        <p:nvPicPr>
          <p:cNvPr id="96" name="" descr=""/>
          <p:cNvPicPr/>
          <p:nvPr/>
        </p:nvPicPr>
        <p:blipFill>
          <a:blip r:embed="rId1"/>
          <a:stretch/>
        </p:blipFill>
        <p:spPr>
          <a:xfrm>
            <a:off x="2318040" y="3749040"/>
            <a:ext cx="5271480" cy="15537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1296720" y="152280"/>
            <a:ext cx="7522200" cy="8427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400" spc="-1" strike="noStrike">
                <a:solidFill>
                  <a:srgbClr val="666699"/>
                </a:solidFill>
                <a:latin typeface="Arial"/>
                <a:ea typeface="DejaVu Sans"/>
              </a:rPr>
              <a:t>The </a:t>
            </a:r>
            <a:r>
              <a:rPr b="1" i="1" lang="en-US" sz="2400" spc="-1" strike="noStrike">
                <a:solidFill>
                  <a:srgbClr val="666699"/>
                </a:solidFill>
                <a:latin typeface="Arial"/>
                <a:ea typeface="DejaVu Sans"/>
              </a:rPr>
              <a:t>re</a:t>
            </a:r>
            <a:r>
              <a:rPr b="1" lang="en-US" sz="2400" spc="-1" strike="noStrike">
                <a:solidFill>
                  <a:srgbClr val="666699"/>
                </a:solidFill>
                <a:latin typeface="Arial"/>
                <a:ea typeface="DejaVu Sans"/>
              </a:rPr>
              <a:t> module</a:t>
            </a:r>
            <a:endParaRPr b="0" lang="en-US" sz="2400" spc="-1" strike="noStrike">
              <a:latin typeface="Arial"/>
            </a:endParaRPr>
          </a:p>
        </p:txBody>
      </p:sp>
      <p:sp>
        <p:nvSpPr>
          <p:cNvPr id="98" name="CustomShape 2"/>
          <p:cNvSpPr/>
          <p:nvPr/>
        </p:nvSpPr>
        <p:spPr>
          <a:xfrm>
            <a:off x="1371600" y="1066680"/>
            <a:ext cx="7525800" cy="108036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DejaVu Sans"/>
              </a:rPr>
              <a:t>The </a:t>
            </a:r>
            <a:r>
              <a:rPr b="0" i="1" lang="en-US" sz="1800" spc="-1" strike="noStrike">
                <a:solidFill>
                  <a:srgbClr val="000000"/>
                </a:solidFill>
                <a:latin typeface="Arial"/>
                <a:ea typeface="DejaVu Sans"/>
              </a:rPr>
              <a:t>sub()</a:t>
            </a:r>
            <a:r>
              <a:rPr b="0" lang="en-US" sz="1800" spc="-1" strike="noStrike">
                <a:solidFill>
                  <a:srgbClr val="000000"/>
                </a:solidFill>
                <a:latin typeface="Arial"/>
                <a:ea typeface="DejaVu Sans"/>
              </a:rPr>
              <a:t> function allows to replace a certain string in the given pattern.</a:t>
            </a:r>
            <a:endParaRPr b="0" lang="en-US" sz="1800" spc="-1" strike="noStrike">
              <a:latin typeface="Arial"/>
            </a:endParaRPr>
          </a:p>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DejaVu Sans"/>
              </a:rPr>
              <a:t>If the </a:t>
            </a:r>
            <a:r>
              <a:rPr b="0" i="1" lang="en-US" sz="1800" spc="-1" strike="noStrike">
                <a:solidFill>
                  <a:srgbClr val="000000"/>
                </a:solidFill>
                <a:latin typeface="Arial"/>
                <a:ea typeface="DejaVu Sans"/>
              </a:rPr>
              <a:t>count</a:t>
            </a:r>
            <a:r>
              <a:rPr b="0" lang="en-US" sz="1800" spc="-1" strike="noStrike">
                <a:solidFill>
                  <a:srgbClr val="000000"/>
                </a:solidFill>
                <a:latin typeface="Arial"/>
                <a:ea typeface="DejaVu Sans"/>
              </a:rPr>
              <a:t> argument is not given, then the substitution will occur in all of the string.</a:t>
            </a:r>
            <a:endParaRPr b="0" lang="en-US" sz="1800" spc="-1" strike="noStrike">
              <a:latin typeface="Arial"/>
            </a:endParaRPr>
          </a:p>
        </p:txBody>
      </p:sp>
      <p:pic>
        <p:nvPicPr>
          <p:cNvPr id="99" name="" descr=""/>
          <p:cNvPicPr/>
          <p:nvPr/>
        </p:nvPicPr>
        <p:blipFill>
          <a:blip r:embed="rId1"/>
          <a:stretch/>
        </p:blipFill>
        <p:spPr>
          <a:xfrm>
            <a:off x="1371600" y="2986560"/>
            <a:ext cx="7192080" cy="10364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1296720" y="152280"/>
            <a:ext cx="7522200" cy="8427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400" spc="-1" strike="noStrike">
                <a:solidFill>
                  <a:srgbClr val="666699"/>
                </a:solidFill>
                <a:latin typeface="Arial"/>
                <a:ea typeface="DejaVu Sans"/>
              </a:rPr>
              <a:t>Metacharacters</a:t>
            </a:r>
            <a:endParaRPr b="0" lang="en-US" sz="2400" spc="-1" strike="noStrike">
              <a:latin typeface="Arial"/>
            </a:endParaRPr>
          </a:p>
        </p:txBody>
      </p:sp>
      <p:sp>
        <p:nvSpPr>
          <p:cNvPr id="101" name="CustomShape 2"/>
          <p:cNvSpPr/>
          <p:nvPr/>
        </p:nvSpPr>
        <p:spPr>
          <a:xfrm>
            <a:off x="1294920" y="1066680"/>
            <a:ext cx="7525800" cy="195012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DejaVu Sans"/>
              </a:rPr>
              <a:t>Metacharacters are a special set of characters that provide specific instructions to a regular expression. Basically, when inserting these metacharacters in the regex, we condition it to accept a defined set of characters.</a:t>
            </a:r>
            <a:endParaRPr b="0" lang="en-US" sz="1800" spc="-1" strike="noStrike">
              <a:latin typeface="Arial"/>
            </a:endParaRPr>
          </a:p>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DejaVu Sans"/>
              </a:rPr>
              <a:t>However, if you want to match a character that is part of the metacharacter set, then you have to use the backslash (‘\’) to escape them.</a:t>
            </a:r>
            <a:endParaRPr b="0" lang="en-US" sz="1800" spc="-1" strike="noStrike">
              <a:latin typeface="Arial"/>
            </a:endParaRPr>
          </a:p>
        </p:txBody>
      </p:sp>
      <p:pic>
        <p:nvPicPr>
          <p:cNvPr id="102" name="" descr=""/>
          <p:cNvPicPr/>
          <p:nvPr/>
        </p:nvPicPr>
        <p:blipFill>
          <a:blip r:embed="rId1"/>
          <a:stretch/>
        </p:blipFill>
        <p:spPr>
          <a:xfrm>
            <a:off x="2377440" y="3657600"/>
            <a:ext cx="4939560" cy="513360"/>
          </a:xfrm>
          <a:prstGeom prst="rect">
            <a:avLst/>
          </a:prstGeom>
          <a:ln>
            <a:noFill/>
          </a:ln>
        </p:spPr>
      </p:pic>
      <p:sp>
        <p:nvSpPr>
          <p:cNvPr id="103" name="CustomShape 3"/>
          <p:cNvSpPr/>
          <p:nvPr/>
        </p:nvSpPr>
        <p:spPr>
          <a:xfrm>
            <a:off x="7319520" y="3585600"/>
            <a:ext cx="32616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baseline="33000">
                <a:solidFill>
                  <a:srgbClr val="000000"/>
                </a:solidFill>
                <a:latin typeface="Arial"/>
                <a:ea typeface="DejaVu Sans"/>
              </a:rPr>
              <a:t>[3]</a:t>
            </a:r>
            <a:endParaRPr b="0" lang="en-US" sz="1800" spc="-1" strike="noStrike">
              <a:latin typeface="Arial"/>
            </a:endParaRPr>
          </a:p>
        </p:txBody>
      </p:sp>
      <p:sp>
        <p:nvSpPr>
          <p:cNvPr id="104" name="TextShape 4"/>
          <p:cNvSpPr txBox="1"/>
          <p:nvPr/>
        </p:nvSpPr>
        <p:spPr>
          <a:xfrm>
            <a:off x="3291840" y="4225680"/>
            <a:ext cx="3082320" cy="316080"/>
          </a:xfrm>
          <a:prstGeom prst="rect">
            <a:avLst/>
          </a:prstGeom>
          <a:noFill/>
          <a:ln>
            <a:noFill/>
          </a:ln>
        </p:spPr>
        <p:txBody>
          <a:bodyPr lIns="90000" rIns="90000" tIns="45000" bIns="45000">
            <a:noAutofit/>
          </a:bodyPr>
          <a:p>
            <a:r>
              <a:rPr b="0" i="1" lang="en-US" sz="1600" spc="-1" strike="noStrike">
                <a:latin typeface="Arial"/>
              </a:rPr>
              <a:t>List of metacharacters in Python</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296720" y="152280"/>
            <a:ext cx="7522200" cy="8427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400" spc="-1" strike="noStrike">
                <a:solidFill>
                  <a:srgbClr val="666699"/>
                </a:solidFill>
                <a:latin typeface="Arial"/>
                <a:ea typeface="DejaVu Sans"/>
              </a:rPr>
              <a:t>Metacharacters</a:t>
            </a:r>
            <a:endParaRPr b="0" lang="en-US" sz="2400" spc="-1" strike="noStrike">
              <a:latin typeface="Arial"/>
            </a:endParaRPr>
          </a:p>
        </p:txBody>
      </p:sp>
      <p:sp>
        <p:nvSpPr>
          <p:cNvPr id="106" name="CustomShape 2"/>
          <p:cNvSpPr/>
          <p:nvPr/>
        </p:nvSpPr>
        <p:spPr>
          <a:xfrm>
            <a:off x="1294920" y="1066680"/>
            <a:ext cx="7525800" cy="112716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DejaVu Sans"/>
              </a:rPr>
              <a:t>The first metacharacter we will discuss, is the dot (‘.’). This matches any character, other than a new line.</a:t>
            </a:r>
            <a:r>
              <a:rPr b="0" lang="en-US" sz="1800" spc="-1" strike="noStrike" baseline="33000">
                <a:solidFill>
                  <a:srgbClr val="000000"/>
                </a:solidFill>
                <a:latin typeface="Arial"/>
                <a:ea typeface="DejaVu Sans"/>
              </a:rPr>
              <a:t>[5]</a:t>
            </a:r>
            <a:endParaRPr b="0" lang="en-US" sz="1800" spc="-1" strike="noStrike">
              <a:latin typeface="Arial"/>
            </a:endParaRPr>
          </a:p>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HG Mincho Light J"/>
              </a:rPr>
              <a:t>The next two metacharacters are </a:t>
            </a:r>
            <a:r>
              <a:rPr b="0" i="1" lang="en-US" sz="1800" spc="-1" strike="noStrike">
                <a:solidFill>
                  <a:srgbClr val="000000"/>
                </a:solidFill>
                <a:latin typeface="Arial"/>
                <a:ea typeface="HG Mincho Light J"/>
              </a:rPr>
              <a:t>^</a:t>
            </a:r>
            <a:r>
              <a:rPr b="0" lang="en-US" sz="1800" spc="-1" strike="noStrike">
                <a:solidFill>
                  <a:srgbClr val="000000"/>
                </a:solidFill>
                <a:latin typeface="Arial"/>
                <a:ea typeface="HG Mincho Light J"/>
              </a:rPr>
              <a:t> (caret) and </a:t>
            </a:r>
            <a:r>
              <a:rPr b="0" i="1" lang="en-US" sz="1800" spc="-1" strike="noStrike">
                <a:solidFill>
                  <a:srgbClr val="000000"/>
                </a:solidFill>
                <a:latin typeface="Arial"/>
                <a:ea typeface="HG Mincho Light J"/>
              </a:rPr>
              <a:t>$</a:t>
            </a:r>
            <a:r>
              <a:rPr b="0" lang="en-US" sz="1800" spc="-1" strike="noStrike">
                <a:solidFill>
                  <a:srgbClr val="000000"/>
                </a:solidFill>
                <a:latin typeface="Arial"/>
                <a:ea typeface="HG Mincho Light J"/>
              </a:rPr>
              <a:t> (USD symbol). These match the start and end of a string, respectively.</a:t>
            </a:r>
            <a:r>
              <a:rPr b="0" lang="en-US" sz="1800" spc="-1" strike="noStrike" baseline="33000">
                <a:solidFill>
                  <a:srgbClr val="000000"/>
                </a:solidFill>
                <a:latin typeface="Arial"/>
                <a:ea typeface="HG Mincho Light J"/>
              </a:rPr>
              <a:t>[5]</a:t>
            </a:r>
            <a:endParaRPr b="0" lang="en-US" sz="1800" spc="-1" strike="noStrike">
              <a:latin typeface="Arial"/>
            </a:endParaRPr>
          </a:p>
        </p:txBody>
      </p:sp>
      <p:pic>
        <p:nvPicPr>
          <p:cNvPr id="107" name="" descr=""/>
          <p:cNvPicPr/>
          <p:nvPr/>
        </p:nvPicPr>
        <p:blipFill>
          <a:blip r:embed="rId1"/>
          <a:stretch/>
        </p:blipFill>
        <p:spPr>
          <a:xfrm>
            <a:off x="1280160" y="2770200"/>
            <a:ext cx="7553880" cy="19666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296720" y="152280"/>
            <a:ext cx="7522200" cy="84276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400" spc="-1" strike="noStrike">
                <a:solidFill>
                  <a:srgbClr val="666699"/>
                </a:solidFill>
                <a:latin typeface="Arial"/>
                <a:ea typeface="DejaVu Sans"/>
              </a:rPr>
              <a:t>Metacharacters</a:t>
            </a:r>
            <a:endParaRPr b="0" lang="en-US" sz="2400" spc="-1" strike="noStrike">
              <a:latin typeface="Arial"/>
            </a:endParaRPr>
          </a:p>
        </p:txBody>
      </p:sp>
      <p:sp>
        <p:nvSpPr>
          <p:cNvPr id="109" name="CustomShape 2"/>
          <p:cNvSpPr/>
          <p:nvPr/>
        </p:nvSpPr>
        <p:spPr>
          <a:xfrm>
            <a:off x="1294920" y="1066680"/>
            <a:ext cx="7525800" cy="2274840"/>
          </a:xfrm>
          <a:prstGeom prst="rect">
            <a:avLst/>
          </a:prstGeom>
          <a:noFill/>
          <a:ln>
            <a:noFill/>
          </a:ln>
        </p:spPr>
        <p:style>
          <a:lnRef idx="0"/>
          <a:fillRef idx="0"/>
          <a:effectRef idx="0"/>
          <a:fontRef idx="minor"/>
        </p:style>
        <p:txBody>
          <a:bodyPr lIns="0" rIns="0" tIns="0" bIns="0">
            <a:noAutofit/>
          </a:bodyPr>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DejaVu Sans"/>
              </a:rPr>
              <a:t>The * (asterisk), </a:t>
            </a:r>
            <a:r>
              <a:rPr b="0" i="1" lang="en-US" sz="1800" spc="-1" strike="noStrike">
                <a:solidFill>
                  <a:srgbClr val="000000"/>
                </a:solidFill>
                <a:latin typeface="Arial"/>
                <a:ea typeface="DejaVu Sans"/>
              </a:rPr>
              <a:t>+</a:t>
            </a:r>
            <a:r>
              <a:rPr b="0" lang="en-US" sz="1800" spc="-1" strike="noStrike">
                <a:solidFill>
                  <a:srgbClr val="000000"/>
                </a:solidFill>
                <a:latin typeface="Arial"/>
                <a:ea typeface="DejaVu Sans"/>
              </a:rPr>
              <a:t> (plus sign) and </a:t>
            </a:r>
            <a:r>
              <a:rPr b="0" i="1" lang="en-US" sz="1800" spc="-1" strike="noStrike">
                <a:solidFill>
                  <a:srgbClr val="000000"/>
                </a:solidFill>
                <a:latin typeface="Arial"/>
                <a:ea typeface="DejaVu Sans"/>
              </a:rPr>
              <a:t>? </a:t>
            </a:r>
            <a:r>
              <a:rPr b="0" lang="en-US" sz="1800" spc="-1" strike="noStrike">
                <a:solidFill>
                  <a:srgbClr val="000000"/>
                </a:solidFill>
                <a:latin typeface="Arial"/>
                <a:ea typeface="DejaVu Sans"/>
              </a:rPr>
              <a:t>(question mark) metacharacters are used to identify repetitions in the regex.</a:t>
            </a:r>
            <a:endParaRPr b="0" lang="en-US" sz="1800" spc="-1" strike="noStrike">
              <a:latin typeface="Arial"/>
            </a:endParaRPr>
          </a:p>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DejaVu Sans"/>
              </a:rPr>
              <a:t>The first one matches if “zero or more repetitions of the preceding” are found.</a:t>
            </a:r>
            <a:endParaRPr b="0" lang="en-US" sz="1800" spc="-1" strike="noStrike">
              <a:latin typeface="Arial"/>
            </a:endParaRPr>
          </a:p>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DejaVu Sans"/>
              </a:rPr>
              <a:t>The second, means “one or more repetitions”.</a:t>
            </a:r>
            <a:endParaRPr b="0" lang="en-US" sz="1800" spc="-1" strike="noStrike">
              <a:latin typeface="Arial"/>
            </a:endParaRPr>
          </a:p>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DejaVu Sans"/>
              </a:rPr>
              <a:t>Lastly, the third one, means “zero or one repetitions”.</a:t>
            </a:r>
            <a:endParaRPr b="0" lang="en-US" sz="1800" spc="-1" strike="noStrike">
              <a:latin typeface="Arial"/>
            </a:endParaRPr>
          </a:p>
          <a:p>
            <a:pPr marL="343080" indent="-342360">
              <a:lnSpc>
                <a:spcPct val="100000"/>
              </a:lnSpc>
              <a:spcBef>
                <a:spcPts val="448"/>
              </a:spcBef>
              <a:buClr>
                <a:srgbClr val="000000"/>
              </a:buClr>
              <a:buFont typeface="Arial"/>
              <a:buChar char="•"/>
            </a:pPr>
            <a:r>
              <a:rPr b="0" lang="en-US" sz="1800" spc="-1" strike="noStrike">
                <a:solidFill>
                  <a:srgbClr val="000000"/>
                </a:solidFill>
                <a:latin typeface="Arial"/>
                <a:ea typeface="DejaVu Sans"/>
              </a:rPr>
              <a:t>All of them apply the operation to the characters before the metacharacter.</a:t>
            </a:r>
            <a:endParaRPr b="0" lang="en-US" sz="1800" spc="-1" strike="noStrike">
              <a:latin typeface="Arial"/>
            </a:endParaRPr>
          </a:p>
        </p:txBody>
      </p:sp>
      <p:pic>
        <p:nvPicPr>
          <p:cNvPr id="110" name="" descr=""/>
          <p:cNvPicPr/>
          <p:nvPr/>
        </p:nvPicPr>
        <p:blipFill>
          <a:blip r:embed="rId1"/>
          <a:stretch/>
        </p:blipFill>
        <p:spPr>
          <a:xfrm>
            <a:off x="2031480" y="3566160"/>
            <a:ext cx="5923440" cy="22467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103</TotalTime>
  <Application>LibreOffice/6.4.2.2$Windows_X86_64 LibreOffice_project/4e471d8c02c9c90f512f7f9ead8875b57fcb1ec3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2020-04-25T19:07:45Z</dcterms:created>
  <dc:creator/>
  <dc:description>squares
Author: Sean Parsons
License: LGPL
Description: I saw a presentation from HP once that had a cool green square theme going on. I decided to remake it, but with blue squares instead.
Website: https://kde-files.org/content/show.php/Squares?content=31407</dc:description>
  <dc:language>en-US</dc:language>
  <cp:lastModifiedBy/>
  <dcterms:modified xsi:type="dcterms:W3CDTF">2020-04-27T17:33:29Z</dcterms:modified>
  <cp:revision>54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