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Roboto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RobotoLight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Light-italic.fntdata"/><Relationship Id="rId12" Type="http://schemas.openxmlformats.org/officeDocument/2006/relationships/slide" Target="slides/slide7.xml"/><Relationship Id="rId34" Type="http://schemas.openxmlformats.org/officeDocument/2006/relationships/font" Target="fonts/Roboto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5b35fd92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5b35fd9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5b35fd925_0_1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5b35fd925_0_1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5b35fd9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5b35fd9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5b35fd92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5b35fd92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5b35fd9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5b35fd9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5b35fd925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5b35fd925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5b35fd925_0_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f5b35fd925_0_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5b35fd925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f5b35fd925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f5b35fd925_0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f5b35fd925_0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5b35fd925_0_1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f5b35fd925_0_1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5b35fd925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5b35fd925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f5b35fd925_0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f5b35fd925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5b35fd925_0_1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f5b35fd925_0_1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f5b35fd925_0_1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f5b35fd925_0_1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f5b35fd925_0_1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f5b35fd925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5b35fd925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5b35fd925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5b35fd925_0_1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5b35fd925_0_1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5b35fd92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5b35fd92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5b35fd925_0_1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5b35fd925_0_1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5b35fd92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5b35fd92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5b35fd925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5b35fd925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5b35fd925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5b35fd925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771200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●"/>
              <a:defRPr sz="1400">
                <a:solidFill>
                  <a:srgbClr val="666666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 sz="1200">
                <a:solidFill>
                  <a:srgbClr val="666666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 sz="1200">
                <a:solidFill>
                  <a:srgbClr val="666666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37300" y="2110050"/>
            <a:ext cx="6269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Sentiment-Driven Video Recommendations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Iván Seldas Perulero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771200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PREPROCESAMIENTO DEL TEXTO</a:t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771200"/>
            <a:ext cx="35649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endParaRPr sz="10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corpus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stopwords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stem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WordNetLemmatizer</a:t>
            </a:r>
            <a:endParaRPr sz="10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0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endParaRPr sz="1050">
              <a:solidFill>
                <a:srgbClr val="267F9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Descargar recursos de NLTK si no están descargados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download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'wordnet'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nltk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download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'stopwords'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Inicializar el lematizador en inglés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lemmatizer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WordNetLemmatizer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Cargar las stopwords en inglés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stop_words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stopwords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'english'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preprocess_text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" sz="10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[^</a:t>
            </a:r>
            <a:r>
              <a:rPr lang="e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a-zA-Z\s</a:t>
            </a:r>
            <a:r>
              <a:rPr lang="es" sz="1050">
                <a:solidFill>
                  <a:srgbClr val="D169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" sz="1050">
                <a:solidFill>
                  <a:srgbClr val="811F3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translate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maketrans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punctuation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lemmatizer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lemmatize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word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stop_words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4152900" y="771200"/>
            <a:ext cx="43242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Limpieza de caracteres</a:t>
            </a:r>
            <a:r>
              <a:rPr lang="es" sz="1100">
                <a:solidFill>
                  <a:schemeClr val="dk1"/>
                </a:solidFill>
              </a:rPr>
              <a:t>: Se eliminan caracteres no alfabéticos.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Normalización</a:t>
            </a:r>
            <a:r>
              <a:rPr lang="es" sz="1100">
                <a:solidFill>
                  <a:schemeClr val="dk1"/>
                </a:solidFill>
              </a:rPr>
              <a:t>: Convierte el texto a minúsculas.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Eliminación de ruido</a:t>
            </a:r>
            <a:r>
              <a:rPr lang="es" sz="1100">
                <a:solidFill>
                  <a:schemeClr val="dk1"/>
                </a:solidFill>
              </a:rPr>
              <a:t>: Se eliminan las puntuaciones y las stopwords.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Lematización</a:t>
            </a:r>
            <a:r>
              <a:rPr lang="es" sz="1100">
                <a:solidFill>
                  <a:schemeClr val="dk1"/>
                </a:solidFill>
              </a:rPr>
              <a:t>: Se reduce cada palabra a su forma básica o lema.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TF-IDF: Term Frequency - Inverse Document Frequency</a:t>
            </a:r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176" name="Google Shape;176;p23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p23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3550950" y="46632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5706125" y="46923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85" y="1183253"/>
            <a:ext cx="5887225" cy="27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DE SIMILITUD: MAPA DE CALOR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311700" y="771200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24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194" name="Google Shape;194;p24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4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4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4"/>
            <p:cNvSpPr txBox="1"/>
            <p:nvPr/>
          </p:nvSpPr>
          <p:spPr>
            <a:xfrm>
              <a:off x="3550950" y="46632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4"/>
            <p:cNvSpPr txBox="1"/>
            <p:nvPr/>
          </p:nvSpPr>
          <p:spPr>
            <a:xfrm>
              <a:off x="5706125" y="46923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4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864" y="513550"/>
            <a:ext cx="4816676" cy="405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2809800" y="2283600"/>
            <a:ext cx="35244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SENTIMIENTOS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NUBE DE PALABRAS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311700" y="771200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16" name="Google Shape;216;p26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217" name="Google Shape;217;p26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26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6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26"/>
            <p:cNvSpPr txBox="1"/>
            <p:nvPr/>
          </p:nvSpPr>
          <p:spPr>
            <a:xfrm>
              <a:off x="3550950" y="46632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26"/>
            <p:cNvSpPr txBox="1"/>
            <p:nvPr/>
          </p:nvSpPr>
          <p:spPr>
            <a:xfrm>
              <a:off x="5706125" y="46923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6" name="Google Shape;226;p26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27" name="Google Shape;2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939" y="1291089"/>
            <a:ext cx="5012522" cy="25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311700" y="771200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2809800" y="2283600"/>
            <a:ext cx="35244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DE CORRELACIÓN</a:t>
            </a:r>
            <a:endParaRPr/>
          </a:p>
        </p:txBody>
      </p:sp>
      <p:grpSp>
        <p:nvGrpSpPr>
          <p:cNvPr id="240" name="Google Shape;240;p28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241" name="Google Shape;241;p28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28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p28"/>
            <p:cNvSpPr txBox="1"/>
            <p:nvPr/>
          </p:nvSpPr>
          <p:spPr>
            <a:xfrm>
              <a:off x="3550950" y="46632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570612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p28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51" name="Google Shape;251;p28"/>
          <p:cNvPicPr preferRelativeResize="0"/>
          <p:nvPr/>
        </p:nvPicPr>
        <p:blipFill rotWithShape="1">
          <a:blip r:embed="rId3">
            <a:alphaModFix/>
          </a:blip>
          <a:srcRect b="0" l="0" r="14111" t="10128"/>
          <a:stretch/>
        </p:blipFill>
        <p:spPr>
          <a:xfrm>
            <a:off x="1859349" y="797675"/>
            <a:ext cx="5425300" cy="35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K-MEANS</a:t>
            </a:r>
            <a:endParaRPr/>
          </a:p>
        </p:txBody>
      </p:sp>
      <p:grpSp>
        <p:nvGrpSpPr>
          <p:cNvPr id="257" name="Google Shape;257;p29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258" name="Google Shape;258;p29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p29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29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29"/>
            <p:cNvSpPr txBox="1"/>
            <p:nvPr/>
          </p:nvSpPr>
          <p:spPr>
            <a:xfrm>
              <a:off x="3550950" y="46632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29"/>
            <p:cNvSpPr txBox="1"/>
            <p:nvPr/>
          </p:nvSpPr>
          <p:spPr>
            <a:xfrm>
              <a:off x="570612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29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300" y="2345053"/>
            <a:ext cx="2707126" cy="180475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311700" y="771200"/>
            <a:ext cx="2998200" cy="13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kmeans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KMeans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n_clusters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 the silhouette score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silhouette_avg_score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0.4566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29"/>
          <p:cNvPicPr preferRelativeResize="0"/>
          <p:nvPr/>
        </p:nvPicPr>
        <p:blipFill rotWithShape="1">
          <a:blip r:embed="rId4">
            <a:alphaModFix/>
          </a:blip>
          <a:srcRect b="0" l="5261" r="5261" t="0"/>
          <a:stretch/>
        </p:blipFill>
        <p:spPr>
          <a:xfrm>
            <a:off x="3614763" y="364488"/>
            <a:ext cx="5517327" cy="41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DBSCAN</a:t>
            </a:r>
            <a:endParaRPr/>
          </a:p>
        </p:txBody>
      </p:sp>
      <p:sp>
        <p:nvSpPr>
          <p:cNvPr id="276" name="Google Shape;276;p30"/>
          <p:cNvSpPr txBox="1"/>
          <p:nvPr>
            <p:ph idx="1" type="body"/>
          </p:nvPr>
        </p:nvSpPr>
        <p:spPr>
          <a:xfrm>
            <a:off x="311700" y="771200"/>
            <a:ext cx="2998200" cy="13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dbscan_model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DBSCAN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eps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2.65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min_samples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450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clusters: 2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of noise points (-1): 762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silhouette_avg_score</a:t>
            </a:r>
            <a:r>
              <a:rPr lang="es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0.3891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30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278" name="Google Shape;278;p30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30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0" name="Google Shape;280;p30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" name="Google Shape;282;p30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30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30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" name="Google Shape;285;p30"/>
            <p:cNvSpPr txBox="1"/>
            <p:nvPr/>
          </p:nvSpPr>
          <p:spPr>
            <a:xfrm>
              <a:off x="3550950" y="46632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" name="Google Shape;286;p30"/>
            <p:cNvSpPr txBox="1"/>
            <p:nvPr/>
          </p:nvSpPr>
          <p:spPr>
            <a:xfrm>
              <a:off x="570612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30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88" name="Google Shape;288;p30"/>
          <p:cNvPicPr preferRelativeResize="0"/>
          <p:nvPr/>
        </p:nvPicPr>
        <p:blipFill rotWithShape="1">
          <a:blip r:embed="rId3">
            <a:alphaModFix/>
          </a:blip>
          <a:srcRect b="0" l="5253" r="5244" t="0"/>
          <a:stretch/>
        </p:blipFill>
        <p:spPr>
          <a:xfrm>
            <a:off x="3614763" y="364488"/>
            <a:ext cx="5517329" cy="410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4">
            <a:alphaModFix/>
          </a:blip>
          <a:srcRect b="0" l="6082" r="5249" t="0"/>
          <a:stretch/>
        </p:blipFill>
        <p:spPr>
          <a:xfrm>
            <a:off x="221250" y="2287925"/>
            <a:ext cx="3393527" cy="19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CLUSTERIZACIÓN ELEGIDA: DBSCAN</a:t>
            </a:r>
            <a:endParaRPr/>
          </a:p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311700" y="771200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1"/>
          <p:cNvPicPr preferRelativeResize="0"/>
          <p:nvPr/>
        </p:nvPicPr>
        <p:blipFill rotWithShape="1">
          <a:blip r:embed="rId3">
            <a:alphaModFix/>
          </a:blip>
          <a:srcRect b="0" l="6064" r="10049" t="5276"/>
          <a:stretch/>
        </p:blipFill>
        <p:spPr>
          <a:xfrm>
            <a:off x="3584025" y="695050"/>
            <a:ext cx="5248276" cy="394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31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298" name="Google Shape;298;p31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31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2" name="Google Shape;302;p31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31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31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5" name="Google Shape;305;p31"/>
            <p:cNvSpPr txBox="1"/>
            <p:nvPr/>
          </p:nvSpPr>
          <p:spPr>
            <a:xfrm>
              <a:off x="3550950" y="46632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31"/>
            <p:cNvSpPr txBox="1"/>
            <p:nvPr/>
          </p:nvSpPr>
          <p:spPr>
            <a:xfrm>
              <a:off x="570612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7" name="Google Shape;307;p31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08" name="Google Shape;3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650" y="2202175"/>
            <a:ext cx="32861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738" y="500587"/>
            <a:ext cx="5526526" cy="414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 txBox="1"/>
          <p:nvPr>
            <p:ph idx="1" type="body"/>
          </p:nvPr>
        </p:nvSpPr>
        <p:spPr>
          <a:xfrm>
            <a:off x="311700" y="771200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"/>
          <p:cNvSpPr txBox="1"/>
          <p:nvPr>
            <p:ph type="title"/>
          </p:nvPr>
        </p:nvSpPr>
        <p:spPr>
          <a:xfrm>
            <a:off x="2809800" y="2283600"/>
            <a:ext cx="35244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FINAL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DEL FINAL_SCORE</a:t>
            </a:r>
            <a:endParaRPr/>
          </a:p>
        </p:txBody>
      </p:sp>
      <p:sp>
        <p:nvSpPr>
          <p:cNvPr id="321" name="Google Shape;321;p33"/>
          <p:cNvSpPr txBox="1"/>
          <p:nvPr/>
        </p:nvSpPr>
        <p:spPr>
          <a:xfrm>
            <a:off x="1090650" y="2228850"/>
            <a:ext cx="77415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Final Score = 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TF-IDF</a:t>
            </a: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x Weighted Sentiment × Clusters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2" name="Google Shape;322;p33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323" name="Google Shape;323;p33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33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33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0" name="Google Shape;330;p33"/>
            <p:cNvSpPr txBox="1"/>
            <p:nvPr/>
          </p:nvSpPr>
          <p:spPr>
            <a:xfrm>
              <a:off x="3550950" y="46632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33"/>
            <p:cNvSpPr txBox="1"/>
            <p:nvPr/>
          </p:nvSpPr>
          <p:spPr>
            <a:xfrm>
              <a:off x="570612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33"/>
            <p:cNvSpPr txBox="1"/>
            <p:nvPr/>
          </p:nvSpPr>
          <p:spPr>
            <a:xfrm>
              <a:off x="7861300" y="4663225"/>
              <a:ext cx="1116600" cy="2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type="title"/>
          </p:nvPr>
        </p:nvSpPr>
        <p:spPr>
          <a:xfrm>
            <a:off x="2809800" y="2283600"/>
            <a:ext cx="35244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PRÓXIMOS PASOS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5"/>
          <p:cNvSpPr txBox="1"/>
          <p:nvPr>
            <p:ph idx="1" type="body"/>
          </p:nvPr>
        </p:nvSpPr>
        <p:spPr>
          <a:xfrm>
            <a:off x="311700" y="771200"/>
            <a:ext cx="8520600" cy="37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PROCESO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1804625" y="1471900"/>
            <a:ext cx="1488650" cy="1421851"/>
            <a:chOff x="2089850" y="1700500"/>
            <a:chExt cx="1488650" cy="1421851"/>
          </a:xfrm>
        </p:grpSpPr>
        <p:grpSp>
          <p:nvGrpSpPr>
            <p:cNvPr id="68" name="Google Shape;68;p15"/>
            <p:cNvGrpSpPr/>
            <p:nvPr/>
          </p:nvGrpSpPr>
          <p:grpSpPr>
            <a:xfrm>
              <a:off x="2089850" y="1700500"/>
              <a:ext cx="1488650" cy="1421851"/>
              <a:chOff x="2089850" y="1700500"/>
              <a:chExt cx="1488650" cy="1421851"/>
            </a:xfrm>
          </p:grpSpPr>
          <p:pic>
            <p:nvPicPr>
              <p:cNvPr id="69" name="Google Shape;69;p15"/>
              <p:cNvPicPr preferRelativeResize="0"/>
              <p:nvPr/>
            </p:nvPicPr>
            <p:blipFill rotWithShape="1">
              <a:blip r:embed="rId3">
                <a:alphaModFix/>
              </a:blip>
              <a:srcRect b="38620" l="11871" r="70823" t="31994"/>
              <a:stretch/>
            </p:blipFill>
            <p:spPr>
              <a:xfrm>
                <a:off x="2089850" y="1700500"/>
                <a:ext cx="1488650" cy="14218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15"/>
              <p:cNvPicPr preferRelativeResize="0"/>
              <p:nvPr/>
            </p:nvPicPr>
            <p:blipFill rotWithShape="1">
              <a:blip r:embed="rId3">
                <a:alphaModFix/>
              </a:blip>
              <a:srcRect b="42170" l="22746" r="74591" t="50926"/>
              <a:stretch/>
            </p:blipFill>
            <p:spPr>
              <a:xfrm>
                <a:off x="2490652" y="2053575"/>
                <a:ext cx="582099" cy="848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1" name="Google Shape;71;p15"/>
            <p:cNvSpPr txBox="1"/>
            <p:nvPr/>
          </p:nvSpPr>
          <p:spPr>
            <a:xfrm>
              <a:off x="2462025" y="2058325"/>
              <a:ext cx="744300" cy="7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>
            <a:off x="3542450" y="1471900"/>
            <a:ext cx="1488650" cy="1421851"/>
            <a:chOff x="2089850" y="1700500"/>
            <a:chExt cx="1488650" cy="1421851"/>
          </a:xfrm>
        </p:grpSpPr>
        <p:grpSp>
          <p:nvGrpSpPr>
            <p:cNvPr id="73" name="Google Shape;73;p15"/>
            <p:cNvGrpSpPr/>
            <p:nvPr/>
          </p:nvGrpSpPr>
          <p:grpSpPr>
            <a:xfrm>
              <a:off x="2089850" y="1700500"/>
              <a:ext cx="1488650" cy="1421851"/>
              <a:chOff x="2089850" y="1700500"/>
              <a:chExt cx="1488650" cy="1421851"/>
            </a:xfrm>
          </p:grpSpPr>
          <p:pic>
            <p:nvPicPr>
              <p:cNvPr id="74" name="Google Shape;74;p15"/>
              <p:cNvPicPr preferRelativeResize="0"/>
              <p:nvPr/>
            </p:nvPicPr>
            <p:blipFill rotWithShape="1">
              <a:blip r:embed="rId3">
                <a:alphaModFix/>
              </a:blip>
              <a:srcRect b="38620" l="11871" r="70823" t="31994"/>
              <a:stretch/>
            </p:blipFill>
            <p:spPr>
              <a:xfrm>
                <a:off x="2089850" y="1700500"/>
                <a:ext cx="1488650" cy="14218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15"/>
              <p:cNvPicPr preferRelativeResize="0"/>
              <p:nvPr/>
            </p:nvPicPr>
            <p:blipFill rotWithShape="1">
              <a:blip r:embed="rId3">
                <a:alphaModFix/>
              </a:blip>
              <a:srcRect b="42170" l="22746" r="74591" t="50926"/>
              <a:stretch/>
            </p:blipFill>
            <p:spPr>
              <a:xfrm>
                <a:off x="2490652" y="2053575"/>
                <a:ext cx="582099" cy="848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6" name="Google Shape;76;p15"/>
            <p:cNvSpPr txBox="1"/>
            <p:nvPr/>
          </p:nvSpPr>
          <p:spPr>
            <a:xfrm>
              <a:off x="2462025" y="2058325"/>
              <a:ext cx="744300" cy="7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5280275" y="1471900"/>
            <a:ext cx="1488650" cy="1421851"/>
            <a:chOff x="2089850" y="1700500"/>
            <a:chExt cx="1488650" cy="1421851"/>
          </a:xfrm>
        </p:grpSpPr>
        <p:grpSp>
          <p:nvGrpSpPr>
            <p:cNvPr id="78" name="Google Shape;78;p15"/>
            <p:cNvGrpSpPr/>
            <p:nvPr/>
          </p:nvGrpSpPr>
          <p:grpSpPr>
            <a:xfrm>
              <a:off x="2089850" y="1700500"/>
              <a:ext cx="1488650" cy="1421851"/>
              <a:chOff x="2089850" y="1700500"/>
              <a:chExt cx="1488650" cy="1421851"/>
            </a:xfrm>
          </p:grpSpPr>
          <p:pic>
            <p:nvPicPr>
              <p:cNvPr id="79" name="Google Shape;79;p15"/>
              <p:cNvPicPr preferRelativeResize="0"/>
              <p:nvPr/>
            </p:nvPicPr>
            <p:blipFill rotWithShape="1">
              <a:blip r:embed="rId3">
                <a:alphaModFix/>
              </a:blip>
              <a:srcRect b="38620" l="11871" r="70823" t="31994"/>
              <a:stretch/>
            </p:blipFill>
            <p:spPr>
              <a:xfrm>
                <a:off x="2089850" y="1700500"/>
                <a:ext cx="1488650" cy="14218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Google Shape;80;p15"/>
              <p:cNvPicPr preferRelativeResize="0"/>
              <p:nvPr/>
            </p:nvPicPr>
            <p:blipFill rotWithShape="1">
              <a:blip r:embed="rId3">
                <a:alphaModFix/>
              </a:blip>
              <a:srcRect b="42170" l="22746" r="74591" t="50926"/>
              <a:stretch/>
            </p:blipFill>
            <p:spPr>
              <a:xfrm>
                <a:off x="2490652" y="2053575"/>
                <a:ext cx="582099" cy="848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1" name="Google Shape;81;p15"/>
            <p:cNvSpPr txBox="1"/>
            <p:nvPr/>
          </p:nvSpPr>
          <p:spPr>
            <a:xfrm>
              <a:off x="2462025" y="2058325"/>
              <a:ext cx="744300" cy="7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2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602100" y="1951975"/>
            <a:ext cx="116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Video_id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932500" y="1813375"/>
            <a:ext cx="174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rPr>
              <a:t>Videos recomendados</a:t>
            </a:r>
            <a:endParaRPr>
              <a:solidFill>
                <a:schemeClr val="dk2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542450" y="3036900"/>
            <a:ext cx="16317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ANÁLISIS DE SENTIMIENTOS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383900" y="3036900"/>
            <a:ext cx="16317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804625" y="3036900"/>
            <a:ext cx="16317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MATRIZ DE SIMILITUD</a:t>
            </a:r>
            <a:r>
              <a:rPr lang="e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809800" y="2283600"/>
            <a:ext cx="35244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OBTENCIÓN DE DATOS REALES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600650" y="1380800"/>
            <a:ext cx="3231600" cy="2730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'part'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'snippet'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'type'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'video'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'maxResults'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'key'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api_key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'order'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'viewCount'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'videoDuration'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'any'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'regionCode'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'US'</a:t>
            </a:r>
            <a:endParaRPr sz="11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98" name="Google Shape;98;p17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1388575" y="46923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3550950" y="46632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5706125" y="46923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447050"/>
            <a:ext cx="4993200" cy="266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queries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"What is artificial intelligence?"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"Artificial intelligence applications in healthcare"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"AI in autonomous vehicles"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"Machine learning vs deep learning"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"Artificial intelligence in finance"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"How does AI work?"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"Top AI tools for data science"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"Artificial intelligence in robotics"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"AI-driven innovation in business"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YOUTUBE API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550">
                <a:solidFill>
                  <a:srgbClr val="999999"/>
                </a:solidFill>
              </a:rPr>
              <a:t>TOPIC: Inteligencia Artificial</a:t>
            </a:r>
            <a:endParaRPr b="0" sz="155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DATAFRAMES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00" y="1327323"/>
            <a:ext cx="1880821" cy="147548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180" y="1327325"/>
            <a:ext cx="1880822" cy="237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3651" y="1327325"/>
            <a:ext cx="2101048" cy="166887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8313" y="1327327"/>
            <a:ext cx="1880825" cy="10911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18"/>
          <p:cNvSpPr txBox="1"/>
          <p:nvPr/>
        </p:nvSpPr>
        <p:spPr>
          <a:xfrm>
            <a:off x="193900" y="992525"/>
            <a:ext cx="1774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Canales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2469225" y="992525"/>
            <a:ext cx="1774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Videos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638313" y="992525"/>
            <a:ext cx="1774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Transcripciones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6883650" y="992525"/>
            <a:ext cx="1774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Comentarios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050" y="41500"/>
            <a:ext cx="6298451" cy="4603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9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129" name="Google Shape;129;p19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19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1388575" y="46923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3550950" y="46632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5706125" y="46923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9" name="Google Shape;139;p19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DATABASE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2809800" y="2283600"/>
            <a:ext cx="3524400" cy="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MATRIZ DE SIMILITUD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198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TRADUCCIÓN DE TRANSCRIPCIONES </a:t>
            </a:r>
            <a:endParaRPr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106100" y="4701400"/>
            <a:ext cx="8934200" cy="363000"/>
            <a:chOff x="106100" y="4663225"/>
            <a:chExt cx="8934200" cy="363000"/>
          </a:xfrm>
        </p:grpSpPr>
        <p:sp>
          <p:nvSpPr>
            <p:cNvPr id="151" name="Google Shape;151;p21"/>
            <p:cNvSpPr/>
            <p:nvPr/>
          </p:nvSpPr>
          <p:spPr>
            <a:xfrm>
              <a:off x="165950" y="4935325"/>
              <a:ext cx="1116600" cy="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374325" y="4935325"/>
              <a:ext cx="2070600" cy="66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35367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699000" y="4935325"/>
              <a:ext cx="20706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7861300" y="4935325"/>
              <a:ext cx="1179000" cy="669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1"/>
            <p:cNvSpPr txBox="1"/>
            <p:nvPr/>
          </p:nvSpPr>
          <p:spPr>
            <a:xfrm>
              <a:off x="106100" y="4692325"/>
              <a:ext cx="6267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DATOS</a:t>
              </a:r>
              <a:endParaRPr sz="8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1"/>
            <p:cNvSpPr txBox="1"/>
            <p:nvPr/>
          </p:nvSpPr>
          <p:spPr>
            <a:xfrm>
              <a:off x="1388575" y="4692325"/>
              <a:ext cx="20421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MATRIZ SIMILITUD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21"/>
            <p:cNvSpPr txBox="1"/>
            <p:nvPr/>
          </p:nvSpPr>
          <p:spPr>
            <a:xfrm>
              <a:off x="3550950" y="46632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ANÁLISIS DE SENTIMIENTOS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21"/>
            <p:cNvSpPr txBox="1"/>
            <p:nvPr/>
          </p:nvSpPr>
          <p:spPr>
            <a:xfrm>
              <a:off x="5706125" y="4692325"/>
              <a:ext cx="20421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CLUSTERING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1"/>
            <p:cNvSpPr txBox="1"/>
            <p:nvPr/>
          </p:nvSpPr>
          <p:spPr>
            <a:xfrm>
              <a:off x="7861300" y="4663225"/>
              <a:ext cx="1116600" cy="33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rgbClr val="B7B7B7"/>
                  </a:solidFill>
                  <a:latin typeface="Roboto"/>
                  <a:ea typeface="Roboto"/>
                  <a:cs typeface="Roboto"/>
                  <a:sym typeface="Roboto"/>
                </a:rPr>
                <a:t>RESULTADOS</a:t>
              </a:r>
              <a:endParaRPr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3525" r="5133" t="3128"/>
          <a:stretch/>
        </p:blipFill>
        <p:spPr>
          <a:xfrm>
            <a:off x="1559825" y="834300"/>
            <a:ext cx="5469624" cy="386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825" y="198500"/>
            <a:ext cx="3595676" cy="825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