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oboto"/>
      <p:regular r:id="rId34"/>
      <p:bold r:id="rId35"/>
      <p:italic r:id="rId36"/>
      <p:boldItalic r:id="rId37"/>
    </p:embeddedFont>
    <p:embeddedFont>
      <p:font typeface="Roboto Light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Light-italic.fntdata"/><Relationship Id="rId20" Type="http://schemas.openxmlformats.org/officeDocument/2006/relationships/slide" Target="slides/slide15.xml"/><Relationship Id="rId41" Type="http://schemas.openxmlformats.org/officeDocument/2006/relationships/font" Target="fonts/RobotoLight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bold.fntdata"/><Relationship Id="rId12" Type="http://schemas.openxmlformats.org/officeDocument/2006/relationships/slide" Target="slides/slide7.xml"/><Relationship Id="rId34" Type="http://schemas.openxmlformats.org/officeDocument/2006/relationships/font" Target="fonts/Roboto-regular.fntdata"/><Relationship Id="rId15" Type="http://schemas.openxmlformats.org/officeDocument/2006/relationships/slide" Target="slides/slide10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-italic.fntdata"/><Relationship Id="rId17" Type="http://schemas.openxmlformats.org/officeDocument/2006/relationships/slide" Target="slides/slide12.xml"/><Relationship Id="rId39" Type="http://schemas.openxmlformats.org/officeDocument/2006/relationships/font" Target="fonts/RobotoLight-bold.fntdata"/><Relationship Id="rId16" Type="http://schemas.openxmlformats.org/officeDocument/2006/relationships/slide" Target="slides/slide11.xml"/><Relationship Id="rId38" Type="http://schemas.openxmlformats.org/officeDocument/2006/relationships/font" Target="fonts/RobotoLight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5b35fd92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5b35fd92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f5b35fd925_0_1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f5b35fd925_0_1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f5b35fd92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f5b35fd92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f5b35fd92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f5b35fd92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f5b35fd92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f5b35fd92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f5b35fd925_0_1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f5b35fd925_0_1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208d9805a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208d9805a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208d9805a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208d9805a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f5b35fd925_0_1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f5b35fd925_0_1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f5b35fd925_0_1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f5b35fd925_0_1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f5b35fd925_0_1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f5b35fd925_0_1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f5b35fd925_0_1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f5b35fd925_0_1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f5b35fd925_0_1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f5b35fd925_0_1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f5b35fd925_0_1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f5b35fd925_0_1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f5b35fd925_0_1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f5b35fd925_0_1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208d9805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208d9805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208d9805a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208d9805a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208d9805a5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208d9805a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f5b35fd925_0_1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2f5b35fd925_0_1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208d9805a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208d9805a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f5b35fd925_0_1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f5b35fd925_0_1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f5b35fd925_0_1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f5b35fd925_0_1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f5b35fd92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f5b35fd92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f5b35fd925_0_1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f5b35fd925_0_1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f5b35fd92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f5b35fd92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f5b35fd925_0_1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f5b35fd925_0_1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f5b35fd925_0_1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f5b35fd925_0_1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198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771200"/>
            <a:ext cx="8520600" cy="37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 sz="1400">
                <a:solidFill>
                  <a:srgbClr val="666666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jpg"/><Relationship Id="rId4" Type="http://schemas.openxmlformats.org/officeDocument/2006/relationships/image" Target="../media/image2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jpg"/><Relationship Id="rId4" Type="http://schemas.openxmlformats.org/officeDocument/2006/relationships/image" Target="../media/image9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jpg"/><Relationship Id="rId4" Type="http://schemas.openxmlformats.org/officeDocument/2006/relationships/image" Target="../media/image1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437300" y="2110050"/>
            <a:ext cx="6269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Sentiment-Driven Video </a:t>
            </a:r>
            <a:r>
              <a:rPr b="1"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Recommendations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Iván Seldas Perulero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type="title"/>
          </p:nvPr>
        </p:nvSpPr>
        <p:spPr>
          <a:xfrm>
            <a:off x="311700" y="198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PREPROCESAMIENTO DEL TEXTO</a:t>
            </a:r>
            <a:endParaRPr/>
          </a:p>
        </p:txBody>
      </p:sp>
      <p:sp>
        <p:nvSpPr>
          <p:cNvPr id="166" name="Google Shape;166;p22"/>
          <p:cNvSpPr txBox="1"/>
          <p:nvPr>
            <p:ph idx="1" type="body"/>
          </p:nvPr>
        </p:nvSpPr>
        <p:spPr>
          <a:xfrm>
            <a:off x="311700" y="771200"/>
            <a:ext cx="3564900" cy="37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s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nltk</a:t>
            </a:r>
            <a:endParaRPr sz="1050">
              <a:solidFill>
                <a:srgbClr val="267F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s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nltk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corpus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stopwords</a:t>
            </a:r>
            <a:endParaRPr sz="1050">
              <a:solidFill>
                <a:srgbClr val="001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s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nltk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stem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WordNetLemmatizer</a:t>
            </a:r>
            <a:endParaRPr sz="1050">
              <a:solidFill>
                <a:srgbClr val="267F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s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endParaRPr sz="1050">
              <a:solidFill>
                <a:srgbClr val="267F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s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</a:t>
            </a:r>
            <a:endParaRPr sz="1050">
              <a:solidFill>
                <a:srgbClr val="267F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s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Descargar recursos de NLTK si no están descargados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nltk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download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'wordnet'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nltk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download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'stopwords'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s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Inicializar el lematizador en inglés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lemmatizer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WordNetLemmatizer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s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Cargar las stopwords en inglés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stop_words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stopwords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'english'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preprocess_text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s" sz="1050">
                <a:solidFill>
                  <a:srgbClr val="811F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s" sz="1050">
                <a:solidFill>
                  <a:srgbClr val="D1696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[^</a:t>
            </a:r>
            <a:r>
              <a:rPr lang="es" sz="1050">
                <a:solidFill>
                  <a:srgbClr val="811F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a-zA-Z\s</a:t>
            </a:r>
            <a:r>
              <a:rPr lang="es" sz="1050">
                <a:solidFill>
                  <a:srgbClr val="D1696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s" sz="1050">
                <a:solidFill>
                  <a:srgbClr val="811F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lower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translate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maketrans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punctuation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lang="e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lemmatizer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lemmatize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s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split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s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stop_words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endParaRPr sz="1050">
              <a:solidFill>
                <a:srgbClr val="001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2"/>
          <p:cNvSpPr txBox="1"/>
          <p:nvPr/>
        </p:nvSpPr>
        <p:spPr>
          <a:xfrm>
            <a:off x="4152900" y="771200"/>
            <a:ext cx="4324200" cy="31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" sz="1100">
                <a:solidFill>
                  <a:schemeClr val="dk1"/>
                </a:solidFill>
              </a:rPr>
              <a:t>Limpieza de caracteres</a:t>
            </a:r>
            <a:r>
              <a:rPr lang="es" sz="1100">
                <a:solidFill>
                  <a:schemeClr val="dk1"/>
                </a:solidFill>
              </a:rPr>
              <a:t>: Se eliminan caracteres no alfabéticos.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" sz="1100">
                <a:solidFill>
                  <a:schemeClr val="dk1"/>
                </a:solidFill>
              </a:rPr>
              <a:t>Normalización</a:t>
            </a:r>
            <a:r>
              <a:rPr lang="es" sz="1100">
                <a:solidFill>
                  <a:schemeClr val="dk1"/>
                </a:solidFill>
              </a:rPr>
              <a:t>: Convierte el texto a minúsculas.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" sz="1100">
                <a:solidFill>
                  <a:schemeClr val="dk1"/>
                </a:solidFill>
              </a:rPr>
              <a:t>Eliminación de ruido</a:t>
            </a:r>
            <a:r>
              <a:rPr lang="es" sz="1100">
                <a:solidFill>
                  <a:schemeClr val="dk1"/>
                </a:solidFill>
              </a:rPr>
              <a:t>: Se eliminan las puntuaciones y las stopwords.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" sz="1100">
                <a:solidFill>
                  <a:schemeClr val="dk1"/>
                </a:solidFill>
              </a:rPr>
              <a:t>Lematización</a:t>
            </a:r>
            <a:r>
              <a:rPr lang="es" sz="1100">
                <a:solidFill>
                  <a:schemeClr val="dk1"/>
                </a:solidFill>
              </a:rPr>
              <a:t>: Se reduce cada palabra a su forma básica o lema.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311700" y="198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TF-IDF: Term Frequency - Inverse Document Frequency</a:t>
            </a:r>
            <a:endParaRPr/>
          </a:p>
        </p:txBody>
      </p:sp>
      <p:grpSp>
        <p:nvGrpSpPr>
          <p:cNvPr id="173" name="Google Shape;173;p23"/>
          <p:cNvGrpSpPr/>
          <p:nvPr/>
        </p:nvGrpSpPr>
        <p:grpSpPr>
          <a:xfrm>
            <a:off x="106100" y="4701400"/>
            <a:ext cx="8934200" cy="363000"/>
            <a:chOff x="106100" y="4663225"/>
            <a:chExt cx="8934200" cy="363000"/>
          </a:xfrm>
        </p:grpSpPr>
        <p:sp>
          <p:nvSpPr>
            <p:cNvPr id="174" name="Google Shape;174;p23"/>
            <p:cNvSpPr/>
            <p:nvPr/>
          </p:nvSpPr>
          <p:spPr>
            <a:xfrm>
              <a:off x="165950" y="4935325"/>
              <a:ext cx="1116600" cy="66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5" name="Google Shape;175;p23"/>
            <p:cNvSpPr/>
            <p:nvPr/>
          </p:nvSpPr>
          <p:spPr>
            <a:xfrm>
              <a:off x="1374325" y="4935325"/>
              <a:ext cx="2070600" cy="66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6" name="Google Shape;176;p23"/>
            <p:cNvSpPr/>
            <p:nvPr/>
          </p:nvSpPr>
          <p:spPr>
            <a:xfrm>
              <a:off x="3536700" y="4935325"/>
              <a:ext cx="2070600" cy="669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7" name="Google Shape;177;p23"/>
            <p:cNvSpPr/>
            <p:nvPr/>
          </p:nvSpPr>
          <p:spPr>
            <a:xfrm>
              <a:off x="5699000" y="4935325"/>
              <a:ext cx="2070600" cy="669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8" name="Google Shape;178;p23"/>
            <p:cNvSpPr/>
            <p:nvPr/>
          </p:nvSpPr>
          <p:spPr>
            <a:xfrm>
              <a:off x="7861300" y="4935325"/>
              <a:ext cx="1179000" cy="669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9" name="Google Shape;179;p23"/>
            <p:cNvSpPr txBox="1"/>
            <p:nvPr/>
          </p:nvSpPr>
          <p:spPr>
            <a:xfrm>
              <a:off x="106100" y="4692325"/>
              <a:ext cx="6267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rgbClr val="CCCCCC"/>
                  </a:solidFill>
                  <a:latin typeface="Roboto"/>
                  <a:ea typeface="Roboto"/>
                  <a:cs typeface="Roboto"/>
                  <a:sym typeface="Roboto"/>
                </a:rPr>
                <a:t>DATOS</a:t>
              </a:r>
              <a:endParaRPr sz="8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0" name="Google Shape;180;p23"/>
            <p:cNvSpPr txBox="1"/>
            <p:nvPr/>
          </p:nvSpPr>
          <p:spPr>
            <a:xfrm>
              <a:off x="1388575" y="4692325"/>
              <a:ext cx="20421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MATRIZ SIMILITUD</a:t>
              </a:r>
              <a:endParaRPr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1" name="Google Shape;181;p23"/>
            <p:cNvSpPr txBox="1"/>
            <p:nvPr/>
          </p:nvSpPr>
          <p:spPr>
            <a:xfrm>
              <a:off x="3550950" y="4663225"/>
              <a:ext cx="20421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rgbClr val="B7B7B7"/>
                  </a:solidFill>
                  <a:latin typeface="Roboto"/>
                  <a:ea typeface="Roboto"/>
                  <a:cs typeface="Roboto"/>
                  <a:sym typeface="Roboto"/>
                </a:rPr>
                <a:t>ANÁLISIS DE SENTIMIENTOS</a:t>
              </a:r>
              <a:endParaRPr sz="8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2" name="Google Shape;182;p23"/>
            <p:cNvSpPr txBox="1"/>
            <p:nvPr/>
          </p:nvSpPr>
          <p:spPr>
            <a:xfrm>
              <a:off x="5706125" y="4692325"/>
              <a:ext cx="20421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rgbClr val="B7B7B7"/>
                  </a:solidFill>
                  <a:latin typeface="Roboto"/>
                  <a:ea typeface="Roboto"/>
                  <a:cs typeface="Roboto"/>
                  <a:sym typeface="Roboto"/>
                </a:rPr>
                <a:t>CLUSTERING</a:t>
              </a:r>
              <a:endParaRPr sz="8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3" name="Google Shape;183;p23"/>
            <p:cNvSpPr txBox="1"/>
            <p:nvPr/>
          </p:nvSpPr>
          <p:spPr>
            <a:xfrm>
              <a:off x="7861300" y="4663225"/>
              <a:ext cx="11166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rgbClr val="B7B7B7"/>
                  </a:solidFill>
                  <a:latin typeface="Roboto"/>
                  <a:ea typeface="Roboto"/>
                  <a:cs typeface="Roboto"/>
                  <a:sym typeface="Roboto"/>
                </a:rPr>
                <a:t>RESULTADOS</a:t>
              </a:r>
              <a:endParaRPr sz="8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84" name="Google Shape;18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8385" y="1183253"/>
            <a:ext cx="5887225" cy="277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>
            <p:ph type="title"/>
          </p:nvPr>
        </p:nvSpPr>
        <p:spPr>
          <a:xfrm>
            <a:off x="311700" y="198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MATRIZ DE SIMILITUD: MAPA DE CALOR</a:t>
            </a:r>
            <a:endParaRPr/>
          </a:p>
        </p:txBody>
      </p:sp>
      <p:sp>
        <p:nvSpPr>
          <p:cNvPr id="190" name="Google Shape;190;p24"/>
          <p:cNvSpPr txBox="1"/>
          <p:nvPr>
            <p:ph idx="1" type="body"/>
          </p:nvPr>
        </p:nvSpPr>
        <p:spPr>
          <a:xfrm>
            <a:off x="311700" y="771200"/>
            <a:ext cx="8520600" cy="37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191" name="Google Shape;191;p24"/>
          <p:cNvGrpSpPr/>
          <p:nvPr/>
        </p:nvGrpSpPr>
        <p:grpSpPr>
          <a:xfrm>
            <a:off x="106100" y="4701400"/>
            <a:ext cx="8934200" cy="363000"/>
            <a:chOff x="106100" y="4663225"/>
            <a:chExt cx="8934200" cy="363000"/>
          </a:xfrm>
        </p:grpSpPr>
        <p:sp>
          <p:nvSpPr>
            <p:cNvPr id="192" name="Google Shape;192;p24"/>
            <p:cNvSpPr/>
            <p:nvPr/>
          </p:nvSpPr>
          <p:spPr>
            <a:xfrm>
              <a:off x="165950" y="4935325"/>
              <a:ext cx="1116600" cy="66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3" name="Google Shape;193;p24"/>
            <p:cNvSpPr/>
            <p:nvPr/>
          </p:nvSpPr>
          <p:spPr>
            <a:xfrm>
              <a:off x="1374325" y="4935325"/>
              <a:ext cx="2070600" cy="66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3536700" y="4935325"/>
              <a:ext cx="2070600" cy="669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5699000" y="4935325"/>
              <a:ext cx="2070600" cy="669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7861300" y="4935325"/>
              <a:ext cx="1179000" cy="669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7" name="Google Shape;197;p24"/>
            <p:cNvSpPr txBox="1"/>
            <p:nvPr/>
          </p:nvSpPr>
          <p:spPr>
            <a:xfrm>
              <a:off x="106100" y="4692325"/>
              <a:ext cx="6267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rgbClr val="CCCCCC"/>
                  </a:solidFill>
                  <a:latin typeface="Roboto"/>
                  <a:ea typeface="Roboto"/>
                  <a:cs typeface="Roboto"/>
                  <a:sym typeface="Roboto"/>
                </a:rPr>
                <a:t>DATOS</a:t>
              </a:r>
              <a:endParaRPr sz="8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8" name="Google Shape;198;p24"/>
            <p:cNvSpPr txBox="1"/>
            <p:nvPr/>
          </p:nvSpPr>
          <p:spPr>
            <a:xfrm>
              <a:off x="1388575" y="4692325"/>
              <a:ext cx="20421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MATRIZ SIMILITUD</a:t>
              </a:r>
              <a:endParaRPr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9" name="Google Shape;199;p24"/>
            <p:cNvSpPr txBox="1"/>
            <p:nvPr/>
          </p:nvSpPr>
          <p:spPr>
            <a:xfrm>
              <a:off x="3550950" y="4663225"/>
              <a:ext cx="20421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rgbClr val="B7B7B7"/>
                  </a:solidFill>
                  <a:latin typeface="Roboto"/>
                  <a:ea typeface="Roboto"/>
                  <a:cs typeface="Roboto"/>
                  <a:sym typeface="Roboto"/>
                </a:rPr>
                <a:t>ANÁLISIS DE SENTIMIENTOS</a:t>
              </a:r>
              <a:endParaRPr sz="8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0" name="Google Shape;200;p24"/>
            <p:cNvSpPr txBox="1"/>
            <p:nvPr/>
          </p:nvSpPr>
          <p:spPr>
            <a:xfrm>
              <a:off x="5706125" y="4692325"/>
              <a:ext cx="20421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rgbClr val="B7B7B7"/>
                  </a:solidFill>
                  <a:latin typeface="Roboto"/>
                  <a:ea typeface="Roboto"/>
                  <a:cs typeface="Roboto"/>
                  <a:sym typeface="Roboto"/>
                </a:rPr>
                <a:t>CLUSTERING</a:t>
              </a:r>
              <a:endParaRPr sz="8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1" name="Google Shape;201;p24"/>
            <p:cNvSpPr txBox="1"/>
            <p:nvPr/>
          </p:nvSpPr>
          <p:spPr>
            <a:xfrm>
              <a:off x="7861300" y="4663225"/>
              <a:ext cx="11166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rgbClr val="B7B7B7"/>
                  </a:solidFill>
                  <a:latin typeface="Roboto"/>
                  <a:ea typeface="Roboto"/>
                  <a:cs typeface="Roboto"/>
                  <a:sym typeface="Roboto"/>
                </a:rPr>
                <a:t>RESULTADOS</a:t>
              </a:r>
              <a:endParaRPr sz="8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202" name="Google Shape;20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4864" y="513550"/>
            <a:ext cx="4816676" cy="405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2809800" y="2283600"/>
            <a:ext cx="3524400" cy="57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DE SENTIMIENTOS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[Comentarios]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type="title"/>
          </p:nvPr>
        </p:nvSpPr>
        <p:spPr>
          <a:xfrm>
            <a:off x="311700" y="198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NUBE DE PALABRAS SOBRE COMENTARIO PREPROCESADO</a:t>
            </a:r>
            <a:endParaRPr/>
          </a:p>
        </p:txBody>
      </p:sp>
      <p:sp>
        <p:nvSpPr>
          <p:cNvPr id="213" name="Google Shape;213;p26"/>
          <p:cNvSpPr txBox="1"/>
          <p:nvPr>
            <p:ph idx="1" type="body"/>
          </p:nvPr>
        </p:nvSpPr>
        <p:spPr>
          <a:xfrm>
            <a:off x="311700" y="771200"/>
            <a:ext cx="8520600" cy="37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214" name="Google Shape;214;p26"/>
          <p:cNvGrpSpPr/>
          <p:nvPr/>
        </p:nvGrpSpPr>
        <p:grpSpPr>
          <a:xfrm>
            <a:off x="106100" y="4701400"/>
            <a:ext cx="8934200" cy="363000"/>
            <a:chOff x="106100" y="4663225"/>
            <a:chExt cx="8934200" cy="363000"/>
          </a:xfrm>
        </p:grpSpPr>
        <p:sp>
          <p:nvSpPr>
            <p:cNvPr id="215" name="Google Shape;215;p26"/>
            <p:cNvSpPr/>
            <p:nvPr/>
          </p:nvSpPr>
          <p:spPr>
            <a:xfrm>
              <a:off x="165950" y="4935325"/>
              <a:ext cx="1116600" cy="66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1374325" y="4935325"/>
              <a:ext cx="2070600" cy="669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3536700" y="4935325"/>
              <a:ext cx="2070600" cy="669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5699000" y="4935325"/>
              <a:ext cx="2070600" cy="669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9" name="Google Shape;219;p26"/>
            <p:cNvSpPr/>
            <p:nvPr/>
          </p:nvSpPr>
          <p:spPr>
            <a:xfrm>
              <a:off x="7861300" y="4935325"/>
              <a:ext cx="1179000" cy="669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0" name="Google Shape;220;p26"/>
            <p:cNvSpPr txBox="1"/>
            <p:nvPr/>
          </p:nvSpPr>
          <p:spPr>
            <a:xfrm>
              <a:off x="106100" y="4692325"/>
              <a:ext cx="6267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rgbClr val="CCCCCC"/>
                  </a:solidFill>
                  <a:latin typeface="Roboto"/>
                  <a:ea typeface="Roboto"/>
                  <a:cs typeface="Roboto"/>
                  <a:sym typeface="Roboto"/>
                </a:rPr>
                <a:t>DATOS</a:t>
              </a:r>
              <a:endParaRPr sz="8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1" name="Google Shape;221;p26"/>
            <p:cNvSpPr txBox="1"/>
            <p:nvPr/>
          </p:nvSpPr>
          <p:spPr>
            <a:xfrm>
              <a:off x="1388575" y="4692325"/>
              <a:ext cx="20421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rgbClr val="B7B7B7"/>
                  </a:solidFill>
                  <a:latin typeface="Roboto"/>
                  <a:ea typeface="Roboto"/>
                  <a:cs typeface="Roboto"/>
                  <a:sym typeface="Roboto"/>
                </a:rPr>
                <a:t>MATRIZ SIMILITUD</a:t>
              </a:r>
              <a:endParaRPr sz="8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2" name="Google Shape;222;p26"/>
            <p:cNvSpPr txBox="1"/>
            <p:nvPr/>
          </p:nvSpPr>
          <p:spPr>
            <a:xfrm>
              <a:off x="3550950" y="4663225"/>
              <a:ext cx="20421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ANÁLISIS DE SENTIMIENTOS</a:t>
              </a:r>
              <a:endParaRPr sz="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3" name="Google Shape;223;p26"/>
            <p:cNvSpPr txBox="1"/>
            <p:nvPr/>
          </p:nvSpPr>
          <p:spPr>
            <a:xfrm>
              <a:off x="5706125" y="4692325"/>
              <a:ext cx="20421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rgbClr val="B7B7B7"/>
                  </a:solidFill>
                  <a:latin typeface="Roboto"/>
                  <a:ea typeface="Roboto"/>
                  <a:cs typeface="Roboto"/>
                  <a:sym typeface="Roboto"/>
                </a:rPr>
                <a:t>CLUSTERING</a:t>
              </a:r>
              <a:endParaRPr sz="8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4" name="Google Shape;224;p26"/>
            <p:cNvSpPr txBox="1"/>
            <p:nvPr/>
          </p:nvSpPr>
          <p:spPr>
            <a:xfrm>
              <a:off x="7861300" y="4663225"/>
              <a:ext cx="11166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rgbClr val="B7B7B7"/>
                  </a:solidFill>
                  <a:latin typeface="Roboto"/>
                  <a:ea typeface="Roboto"/>
                  <a:cs typeface="Roboto"/>
                  <a:sym typeface="Roboto"/>
                </a:rPr>
                <a:t>RESULTADOS</a:t>
              </a:r>
              <a:endParaRPr sz="8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225" name="Google Shape;22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6939" y="1291089"/>
            <a:ext cx="5012522" cy="256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/>
          <p:nvPr>
            <p:ph type="title"/>
          </p:nvPr>
        </p:nvSpPr>
        <p:spPr>
          <a:xfrm>
            <a:off x="311700" y="198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DE SENTIMIENTO UTILIZANDO VADER</a:t>
            </a:r>
            <a:endParaRPr/>
          </a:p>
        </p:txBody>
      </p:sp>
      <p:sp>
        <p:nvSpPr>
          <p:cNvPr id="231" name="Google Shape;231;p27"/>
          <p:cNvSpPr txBox="1"/>
          <p:nvPr>
            <p:ph idx="1" type="body"/>
          </p:nvPr>
        </p:nvSpPr>
        <p:spPr>
          <a:xfrm>
            <a:off x="311700" y="641275"/>
            <a:ext cx="8520600" cy="39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Modelo que utliza un diccionario que asocia </a:t>
            </a:r>
            <a:r>
              <a:rPr b="1" lang="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palabras con valencias o  cargas emocionales</a:t>
            </a:r>
            <a:r>
              <a:rPr lang="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Puntuación 1: máximo valor positivo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Puntuación 0: valor neutro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Puntuación 1: máximo valor negativ</a:t>
            </a:r>
            <a:r>
              <a:rPr lang="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Modificadores de intensidad</a:t>
            </a:r>
            <a:r>
              <a:rPr lang="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3" y="2052050"/>
            <a:ext cx="4283400" cy="2900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2527" y="2140275"/>
            <a:ext cx="2585070" cy="2724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/>
          <p:nvPr>
            <p:ph type="title"/>
          </p:nvPr>
        </p:nvSpPr>
        <p:spPr>
          <a:xfrm>
            <a:off x="311700" y="198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SENTIMIENTO PONDERADO POR VIDEO</a:t>
            </a:r>
            <a:endParaRPr/>
          </a:p>
        </p:txBody>
      </p:sp>
      <p:pic>
        <p:nvPicPr>
          <p:cNvPr id="239" name="Google Shape;23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8925" y="688698"/>
            <a:ext cx="6346150" cy="68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3225" y="1529825"/>
            <a:ext cx="5006299" cy="330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"/>
          <p:cNvSpPr txBox="1"/>
          <p:nvPr>
            <p:ph type="title"/>
          </p:nvPr>
        </p:nvSpPr>
        <p:spPr>
          <a:xfrm>
            <a:off x="311700" y="198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9"/>
          <p:cNvSpPr txBox="1"/>
          <p:nvPr>
            <p:ph idx="1" type="body"/>
          </p:nvPr>
        </p:nvSpPr>
        <p:spPr>
          <a:xfrm>
            <a:off x="311700" y="771200"/>
            <a:ext cx="8520600" cy="37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9"/>
          <p:cNvSpPr txBox="1"/>
          <p:nvPr>
            <p:ph type="title"/>
          </p:nvPr>
        </p:nvSpPr>
        <p:spPr>
          <a:xfrm>
            <a:off x="2809800" y="2283600"/>
            <a:ext cx="3524400" cy="57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CLUSTERING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[Estadísticas de los videos]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"/>
          <p:cNvSpPr txBox="1"/>
          <p:nvPr>
            <p:ph type="title"/>
          </p:nvPr>
        </p:nvSpPr>
        <p:spPr>
          <a:xfrm>
            <a:off x="311700" y="198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MATRIZ DE CORRELACIÓN</a:t>
            </a:r>
            <a:endParaRPr/>
          </a:p>
        </p:txBody>
      </p:sp>
      <p:grpSp>
        <p:nvGrpSpPr>
          <p:cNvPr id="253" name="Google Shape;253;p30"/>
          <p:cNvGrpSpPr/>
          <p:nvPr/>
        </p:nvGrpSpPr>
        <p:grpSpPr>
          <a:xfrm>
            <a:off x="106100" y="4701400"/>
            <a:ext cx="8934200" cy="363000"/>
            <a:chOff x="106100" y="4663225"/>
            <a:chExt cx="8934200" cy="363000"/>
          </a:xfrm>
        </p:grpSpPr>
        <p:sp>
          <p:nvSpPr>
            <p:cNvPr id="254" name="Google Shape;254;p30"/>
            <p:cNvSpPr/>
            <p:nvPr/>
          </p:nvSpPr>
          <p:spPr>
            <a:xfrm>
              <a:off x="165950" y="4935325"/>
              <a:ext cx="1116600" cy="66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5" name="Google Shape;255;p30"/>
            <p:cNvSpPr/>
            <p:nvPr/>
          </p:nvSpPr>
          <p:spPr>
            <a:xfrm>
              <a:off x="1374325" y="4935325"/>
              <a:ext cx="2070600" cy="669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6" name="Google Shape;256;p30"/>
            <p:cNvSpPr/>
            <p:nvPr/>
          </p:nvSpPr>
          <p:spPr>
            <a:xfrm>
              <a:off x="3536700" y="4935325"/>
              <a:ext cx="2070600" cy="669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7" name="Google Shape;257;p30"/>
            <p:cNvSpPr/>
            <p:nvPr/>
          </p:nvSpPr>
          <p:spPr>
            <a:xfrm>
              <a:off x="5699000" y="4935325"/>
              <a:ext cx="2070600" cy="669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8" name="Google Shape;258;p30"/>
            <p:cNvSpPr/>
            <p:nvPr/>
          </p:nvSpPr>
          <p:spPr>
            <a:xfrm>
              <a:off x="7861300" y="4935325"/>
              <a:ext cx="1179000" cy="669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9" name="Google Shape;259;p30"/>
            <p:cNvSpPr txBox="1"/>
            <p:nvPr/>
          </p:nvSpPr>
          <p:spPr>
            <a:xfrm>
              <a:off x="106100" y="4692325"/>
              <a:ext cx="6267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rgbClr val="CCCCCC"/>
                  </a:solidFill>
                  <a:latin typeface="Roboto"/>
                  <a:ea typeface="Roboto"/>
                  <a:cs typeface="Roboto"/>
                  <a:sym typeface="Roboto"/>
                </a:rPr>
                <a:t>DATOS</a:t>
              </a:r>
              <a:endParaRPr sz="8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0" name="Google Shape;260;p30"/>
            <p:cNvSpPr txBox="1"/>
            <p:nvPr/>
          </p:nvSpPr>
          <p:spPr>
            <a:xfrm>
              <a:off x="1388575" y="4692325"/>
              <a:ext cx="20421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rgbClr val="B7B7B7"/>
                  </a:solidFill>
                  <a:latin typeface="Roboto"/>
                  <a:ea typeface="Roboto"/>
                  <a:cs typeface="Roboto"/>
                  <a:sym typeface="Roboto"/>
                </a:rPr>
                <a:t>MATRIZ SIMILITUD</a:t>
              </a:r>
              <a:endParaRPr sz="8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1" name="Google Shape;261;p30"/>
            <p:cNvSpPr txBox="1"/>
            <p:nvPr/>
          </p:nvSpPr>
          <p:spPr>
            <a:xfrm>
              <a:off x="3550950" y="4663225"/>
              <a:ext cx="20421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rgbClr val="B7B7B7"/>
                  </a:solidFill>
                  <a:latin typeface="Roboto"/>
                  <a:ea typeface="Roboto"/>
                  <a:cs typeface="Roboto"/>
                  <a:sym typeface="Roboto"/>
                </a:rPr>
                <a:t>ANÁLISIS DE SENTIMIENTOS</a:t>
              </a:r>
              <a:endParaRPr sz="8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2" name="Google Shape;262;p30"/>
            <p:cNvSpPr txBox="1"/>
            <p:nvPr/>
          </p:nvSpPr>
          <p:spPr>
            <a:xfrm>
              <a:off x="5706125" y="4692325"/>
              <a:ext cx="20421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CLUSTERING</a:t>
              </a:r>
              <a:endParaRPr sz="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3" name="Google Shape;263;p30"/>
            <p:cNvSpPr txBox="1"/>
            <p:nvPr/>
          </p:nvSpPr>
          <p:spPr>
            <a:xfrm>
              <a:off x="7861300" y="4663225"/>
              <a:ext cx="11166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rgbClr val="B7B7B7"/>
                  </a:solidFill>
                  <a:latin typeface="Roboto"/>
                  <a:ea typeface="Roboto"/>
                  <a:cs typeface="Roboto"/>
                  <a:sym typeface="Roboto"/>
                </a:rPr>
                <a:t>RESULTADOS</a:t>
              </a:r>
              <a:endParaRPr sz="8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264" name="Google Shape;264;p30"/>
          <p:cNvPicPr preferRelativeResize="0"/>
          <p:nvPr/>
        </p:nvPicPr>
        <p:blipFill rotWithShape="1">
          <a:blip r:embed="rId3">
            <a:alphaModFix/>
          </a:blip>
          <a:srcRect b="0" l="0" r="14111" t="10128"/>
          <a:stretch/>
        </p:blipFill>
        <p:spPr>
          <a:xfrm>
            <a:off x="2708625" y="627075"/>
            <a:ext cx="6080148" cy="3976426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0"/>
          <p:cNvSpPr txBox="1"/>
          <p:nvPr/>
        </p:nvSpPr>
        <p:spPr>
          <a:xfrm>
            <a:off x="410325" y="797675"/>
            <a:ext cx="19275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var_alta_corr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r>
              <a:rPr lang="es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'likeCount'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'total_comments_likes'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'subscriber_count'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1"/>
          <p:cNvSpPr txBox="1"/>
          <p:nvPr>
            <p:ph type="title"/>
          </p:nvPr>
        </p:nvSpPr>
        <p:spPr>
          <a:xfrm>
            <a:off x="311700" y="198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K-MEANS</a:t>
            </a:r>
            <a:endParaRPr/>
          </a:p>
        </p:txBody>
      </p:sp>
      <p:grpSp>
        <p:nvGrpSpPr>
          <p:cNvPr id="271" name="Google Shape;271;p31"/>
          <p:cNvGrpSpPr/>
          <p:nvPr/>
        </p:nvGrpSpPr>
        <p:grpSpPr>
          <a:xfrm>
            <a:off x="106100" y="4701400"/>
            <a:ext cx="8934200" cy="363000"/>
            <a:chOff x="106100" y="4663225"/>
            <a:chExt cx="8934200" cy="363000"/>
          </a:xfrm>
        </p:grpSpPr>
        <p:sp>
          <p:nvSpPr>
            <p:cNvPr id="272" name="Google Shape;272;p31"/>
            <p:cNvSpPr/>
            <p:nvPr/>
          </p:nvSpPr>
          <p:spPr>
            <a:xfrm>
              <a:off x="165950" y="4935325"/>
              <a:ext cx="1116600" cy="66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1374325" y="4935325"/>
              <a:ext cx="2070600" cy="669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3536700" y="4935325"/>
              <a:ext cx="2070600" cy="669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5699000" y="4935325"/>
              <a:ext cx="2070600" cy="669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7861300" y="4935325"/>
              <a:ext cx="1179000" cy="669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7" name="Google Shape;277;p31"/>
            <p:cNvSpPr txBox="1"/>
            <p:nvPr/>
          </p:nvSpPr>
          <p:spPr>
            <a:xfrm>
              <a:off x="106100" y="4692325"/>
              <a:ext cx="6267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rgbClr val="CCCCCC"/>
                  </a:solidFill>
                  <a:latin typeface="Roboto"/>
                  <a:ea typeface="Roboto"/>
                  <a:cs typeface="Roboto"/>
                  <a:sym typeface="Roboto"/>
                </a:rPr>
                <a:t>DATOS</a:t>
              </a:r>
              <a:endParaRPr sz="8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8" name="Google Shape;278;p31"/>
            <p:cNvSpPr txBox="1"/>
            <p:nvPr/>
          </p:nvSpPr>
          <p:spPr>
            <a:xfrm>
              <a:off x="1388575" y="4692325"/>
              <a:ext cx="20421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rgbClr val="B7B7B7"/>
                  </a:solidFill>
                  <a:latin typeface="Roboto"/>
                  <a:ea typeface="Roboto"/>
                  <a:cs typeface="Roboto"/>
                  <a:sym typeface="Roboto"/>
                </a:rPr>
                <a:t>MATRIZ SIMILITUD</a:t>
              </a:r>
              <a:endParaRPr sz="8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9" name="Google Shape;279;p31"/>
            <p:cNvSpPr txBox="1"/>
            <p:nvPr/>
          </p:nvSpPr>
          <p:spPr>
            <a:xfrm>
              <a:off x="3550950" y="4663225"/>
              <a:ext cx="20421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rgbClr val="B7B7B7"/>
                  </a:solidFill>
                  <a:latin typeface="Roboto"/>
                  <a:ea typeface="Roboto"/>
                  <a:cs typeface="Roboto"/>
                  <a:sym typeface="Roboto"/>
                </a:rPr>
                <a:t>ANÁLISIS DE SENTIMIENTOS</a:t>
              </a:r>
              <a:endParaRPr sz="8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0" name="Google Shape;280;p31"/>
            <p:cNvSpPr txBox="1"/>
            <p:nvPr/>
          </p:nvSpPr>
          <p:spPr>
            <a:xfrm>
              <a:off x="5706125" y="4692325"/>
              <a:ext cx="20421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CLUSTERING</a:t>
              </a:r>
              <a:endParaRPr sz="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1" name="Google Shape;281;p31"/>
            <p:cNvSpPr txBox="1"/>
            <p:nvPr/>
          </p:nvSpPr>
          <p:spPr>
            <a:xfrm>
              <a:off x="7861300" y="4663225"/>
              <a:ext cx="11166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rgbClr val="B7B7B7"/>
                  </a:solidFill>
                  <a:latin typeface="Roboto"/>
                  <a:ea typeface="Roboto"/>
                  <a:cs typeface="Roboto"/>
                  <a:sym typeface="Roboto"/>
                </a:rPr>
                <a:t>RESULTADOS</a:t>
              </a:r>
              <a:endParaRPr sz="8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282" name="Google Shape;2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300" y="2345053"/>
            <a:ext cx="2707126" cy="1804751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1"/>
          <p:cNvSpPr txBox="1"/>
          <p:nvPr>
            <p:ph idx="1" type="body"/>
          </p:nvPr>
        </p:nvSpPr>
        <p:spPr>
          <a:xfrm>
            <a:off x="311700" y="771200"/>
            <a:ext cx="2998200" cy="13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kmeans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KMeans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n_clusters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Calculate the silhouette score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silhouette_avg_score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0.4566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1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4" name="Google Shape;284;p31"/>
          <p:cNvPicPr preferRelativeResize="0"/>
          <p:nvPr/>
        </p:nvPicPr>
        <p:blipFill rotWithShape="1">
          <a:blip r:embed="rId4">
            <a:alphaModFix/>
          </a:blip>
          <a:srcRect b="0" l="5261" r="5261" t="0"/>
          <a:stretch/>
        </p:blipFill>
        <p:spPr>
          <a:xfrm>
            <a:off x="3614763" y="364488"/>
            <a:ext cx="5517327" cy="41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8738" y="500587"/>
            <a:ext cx="5526526" cy="414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2"/>
          <p:cNvSpPr txBox="1"/>
          <p:nvPr>
            <p:ph type="title"/>
          </p:nvPr>
        </p:nvSpPr>
        <p:spPr>
          <a:xfrm>
            <a:off x="311700" y="198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DBSCAN</a:t>
            </a:r>
            <a:endParaRPr/>
          </a:p>
        </p:txBody>
      </p:sp>
      <p:sp>
        <p:nvSpPr>
          <p:cNvPr id="290" name="Google Shape;290;p32"/>
          <p:cNvSpPr txBox="1"/>
          <p:nvPr>
            <p:ph idx="1" type="body"/>
          </p:nvPr>
        </p:nvSpPr>
        <p:spPr>
          <a:xfrm>
            <a:off x="311700" y="771200"/>
            <a:ext cx="2998200" cy="13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dbscan_model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DBSCAN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eps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2.65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min_samples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450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Number of clusters: 2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Number of noise points (-1): 762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silhouette_avg_score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0.3891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291" name="Google Shape;291;p32"/>
          <p:cNvGrpSpPr/>
          <p:nvPr/>
        </p:nvGrpSpPr>
        <p:grpSpPr>
          <a:xfrm>
            <a:off x="106100" y="4701400"/>
            <a:ext cx="8934200" cy="363000"/>
            <a:chOff x="106100" y="4663225"/>
            <a:chExt cx="8934200" cy="363000"/>
          </a:xfrm>
        </p:grpSpPr>
        <p:sp>
          <p:nvSpPr>
            <p:cNvPr id="292" name="Google Shape;292;p32"/>
            <p:cNvSpPr/>
            <p:nvPr/>
          </p:nvSpPr>
          <p:spPr>
            <a:xfrm>
              <a:off x="165950" y="4935325"/>
              <a:ext cx="1116600" cy="66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3" name="Google Shape;293;p32"/>
            <p:cNvSpPr/>
            <p:nvPr/>
          </p:nvSpPr>
          <p:spPr>
            <a:xfrm>
              <a:off x="1374325" y="4935325"/>
              <a:ext cx="2070600" cy="669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4" name="Google Shape;294;p32"/>
            <p:cNvSpPr/>
            <p:nvPr/>
          </p:nvSpPr>
          <p:spPr>
            <a:xfrm>
              <a:off x="3536700" y="4935325"/>
              <a:ext cx="2070600" cy="669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5" name="Google Shape;295;p32"/>
            <p:cNvSpPr/>
            <p:nvPr/>
          </p:nvSpPr>
          <p:spPr>
            <a:xfrm>
              <a:off x="5699000" y="4935325"/>
              <a:ext cx="2070600" cy="669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6" name="Google Shape;296;p32"/>
            <p:cNvSpPr/>
            <p:nvPr/>
          </p:nvSpPr>
          <p:spPr>
            <a:xfrm>
              <a:off x="7861300" y="4935325"/>
              <a:ext cx="1179000" cy="669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7" name="Google Shape;297;p32"/>
            <p:cNvSpPr txBox="1"/>
            <p:nvPr/>
          </p:nvSpPr>
          <p:spPr>
            <a:xfrm>
              <a:off x="106100" y="4692325"/>
              <a:ext cx="6267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rgbClr val="CCCCCC"/>
                  </a:solidFill>
                  <a:latin typeface="Roboto"/>
                  <a:ea typeface="Roboto"/>
                  <a:cs typeface="Roboto"/>
                  <a:sym typeface="Roboto"/>
                </a:rPr>
                <a:t>DATOS</a:t>
              </a:r>
              <a:endParaRPr sz="8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8" name="Google Shape;298;p32"/>
            <p:cNvSpPr txBox="1"/>
            <p:nvPr/>
          </p:nvSpPr>
          <p:spPr>
            <a:xfrm>
              <a:off x="1388575" y="4692325"/>
              <a:ext cx="20421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rgbClr val="B7B7B7"/>
                  </a:solidFill>
                  <a:latin typeface="Roboto"/>
                  <a:ea typeface="Roboto"/>
                  <a:cs typeface="Roboto"/>
                  <a:sym typeface="Roboto"/>
                </a:rPr>
                <a:t>MATRIZ SIMILITUD</a:t>
              </a:r>
              <a:endParaRPr sz="8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9" name="Google Shape;299;p32"/>
            <p:cNvSpPr txBox="1"/>
            <p:nvPr/>
          </p:nvSpPr>
          <p:spPr>
            <a:xfrm>
              <a:off x="3550950" y="4663225"/>
              <a:ext cx="20421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rgbClr val="B7B7B7"/>
                  </a:solidFill>
                  <a:latin typeface="Roboto"/>
                  <a:ea typeface="Roboto"/>
                  <a:cs typeface="Roboto"/>
                  <a:sym typeface="Roboto"/>
                </a:rPr>
                <a:t>ANÁLISIS DE SENTIMIENTOS</a:t>
              </a:r>
              <a:endParaRPr sz="8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0" name="Google Shape;300;p32"/>
            <p:cNvSpPr txBox="1"/>
            <p:nvPr/>
          </p:nvSpPr>
          <p:spPr>
            <a:xfrm>
              <a:off x="5706125" y="4692325"/>
              <a:ext cx="20421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CLUSTERING</a:t>
              </a:r>
              <a:endParaRPr sz="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1" name="Google Shape;301;p32"/>
            <p:cNvSpPr txBox="1"/>
            <p:nvPr/>
          </p:nvSpPr>
          <p:spPr>
            <a:xfrm>
              <a:off x="7861300" y="4663225"/>
              <a:ext cx="11166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rgbClr val="B7B7B7"/>
                  </a:solidFill>
                  <a:latin typeface="Roboto"/>
                  <a:ea typeface="Roboto"/>
                  <a:cs typeface="Roboto"/>
                  <a:sym typeface="Roboto"/>
                </a:rPr>
                <a:t>RESULTADOS</a:t>
              </a:r>
              <a:endParaRPr sz="8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302" name="Google Shape;302;p32"/>
          <p:cNvPicPr preferRelativeResize="0"/>
          <p:nvPr/>
        </p:nvPicPr>
        <p:blipFill rotWithShape="1">
          <a:blip r:embed="rId3">
            <a:alphaModFix/>
          </a:blip>
          <a:srcRect b="0" l="5253" r="5244" t="0"/>
          <a:stretch/>
        </p:blipFill>
        <p:spPr>
          <a:xfrm>
            <a:off x="3614763" y="364488"/>
            <a:ext cx="5517329" cy="4109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2"/>
          <p:cNvPicPr preferRelativeResize="0"/>
          <p:nvPr/>
        </p:nvPicPr>
        <p:blipFill rotWithShape="1">
          <a:blip r:embed="rId4">
            <a:alphaModFix/>
          </a:blip>
          <a:srcRect b="0" l="6082" r="5249" t="0"/>
          <a:stretch/>
        </p:blipFill>
        <p:spPr>
          <a:xfrm>
            <a:off x="221250" y="2287925"/>
            <a:ext cx="3393527" cy="191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3"/>
          <p:cNvSpPr txBox="1"/>
          <p:nvPr>
            <p:ph type="title"/>
          </p:nvPr>
        </p:nvSpPr>
        <p:spPr>
          <a:xfrm>
            <a:off x="311700" y="198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CLUSTERIZACIÓN ELEGIDA: DBSCAN</a:t>
            </a:r>
            <a:endParaRPr/>
          </a:p>
        </p:txBody>
      </p:sp>
      <p:sp>
        <p:nvSpPr>
          <p:cNvPr id="309" name="Google Shape;309;p33"/>
          <p:cNvSpPr txBox="1"/>
          <p:nvPr>
            <p:ph idx="1" type="body"/>
          </p:nvPr>
        </p:nvSpPr>
        <p:spPr>
          <a:xfrm>
            <a:off x="311700" y="771200"/>
            <a:ext cx="8520600" cy="37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0" name="Google Shape;310;p33"/>
          <p:cNvPicPr preferRelativeResize="0"/>
          <p:nvPr/>
        </p:nvPicPr>
        <p:blipFill rotWithShape="1">
          <a:blip r:embed="rId3">
            <a:alphaModFix/>
          </a:blip>
          <a:srcRect b="0" l="6064" r="10049" t="5276"/>
          <a:stretch/>
        </p:blipFill>
        <p:spPr>
          <a:xfrm>
            <a:off x="3584025" y="695050"/>
            <a:ext cx="5248276" cy="3949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1" name="Google Shape;311;p33"/>
          <p:cNvGrpSpPr/>
          <p:nvPr/>
        </p:nvGrpSpPr>
        <p:grpSpPr>
          <a:xfrm>
            <a:off x="106100" y="4701400"/>
            <a:ext cx="8934200" cy="363000"/>
            <a:chOff x="106100" y="4663225"/>
            <a:chExt cx="8934200" cy="363000"/>
          </a:xfrm>
        </p:grpSpPr>
        <p:sp>
          <p:nvSpPr>
            <p:cNvPr id="312" name="Google Shape;312;p33"/>
            <p:cNvSpPr/>
            <p:nvPr/>
          </p:nvSpPr>
          <p:spPr>
            <a:xfrm>
              <a:off x="165950" y="4935325"/>
              <a:ext cx="1116600" cy="66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3" name="Google Shape;313;p33"/>
            <p:cNvSpPr/>
            <p:nvPr/>
          </p:nvSpPr>
          <p:spPr>
            <a:xfrm>
              <a:off x="1374325" y="4935325"/>
              <a:ext cx="2070600" cy="669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4" name="Google Shape;314;p33"/>
            <p:cNvSpPr/>
            <p:nvPr/>
          </p:nvSpPr>
          <p:spPr>
            <a:xfrm>
              <a:off x="3536700" y="4935325"/>
              <a:ext cx="2070600" cy="669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5" name="Google Shape;315;p33"/>
            <p:cNvSpPr/>
            <p:nvPr/>
          </p:nvSpPr>
          <p:spPr>
            <a:xfrm>
              <a:off x="5699000" y="4935325"/>
              <a:ext cx="2070600" cy="669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6" name="Google Shape;316;p33"/>
            <p:cNvSpPr/>
            <p:nvPr/>
          </p:nvSpPr>
          <p:spPr>
            <a:xfrm>
              <a:off x="7861300" y="4935325"/>
              <a:ext cx="1179000" cy="669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7" name="Google Shape;317;p33"/>
            <p:cNvSpPr txBox="1"/>
            <p:nvPr/>
          </p:nvSpPr>
          <p:spPr>
            <a:xfrm>
              <a:off x="106100" y="4692325"/>
              <a:ext cx="6267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rgbClr val="CCCCCC"/>
                  </a:solidFill>
                  <a:latin typeface="Roboto"/>
                  <a:ea typeface="Roboto"/>
                  <a:cs typeface="Roboto"/>
                  <a:sym typeface="Roboto"/>
                </a:rPr>
                <a:t>DATOS</a:t>
              </a:r>
              <a:endParaRPr sz="8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8" name="Google Shape;318;p33"/>
            <p:cNvSpPr txBox="1"/>
            <p:nvPr/>
          </p:nvSpPr>
          <p:spPr>
            <a:xfrm>
              <a:off x="1388575" y="4692325"/>
              <a:ext cx="20421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rgbClr val="B7B7B7"/>
                  </a:solidFill>
                  <a:latin typeface="Roboto"/>
                  <a:ea typeface="Roboto"/>
                  <a:cs typeface="Roboto"/>
                  <a:sym typeface="Roboto"/>
                </a:rPr>
                <a:t>MATRIZ SIMILITUD</a:t>
              </a:r>
              <a:endParaRPr sz="8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9" name="Google Shape;319;p33"/>
            <p:cNvSpPr txBox="1"/>
            <p:nvPr/>
          </p:nvSpPr>
          <p:spPr>
            <a:xfrm>
              <a:off x="3550950" y="4663225"/>
              <a:ext cx="20421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rgbClr val="B7B7B7"/>
                  </a:solidFill>
                  <a:latin typeface="Roboto"/>
                  <a:ea typeface="Roboto"/>
                  <a:cs typeface="Roboto"/>
                  <a:sym typeface="Roboto"/>
                </a:rPr>
                <a:t>ANÁLISIS DE SENTIMIENTOS</a:t>
              </a:r>
              <a:endParaRPr sz="8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0" name="Google Shape;320;p33"/>
            <p:cNvSpPr txBox="1"/>
            <p:nvPr/>
          </p:nvSpPr>
          <p:spPr>
            <a:xfrm>
              <a:off x="5706125" y="4692325"/>
              <a:ext cx="20421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CLUSTERING</a:t>
              </a:r>
              <a:endParaRPr sz="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1" name="Google Shape;321;p33"/>
            <p:cNvSpPr txBox="1"/>
            <p:nvPr/>
          </p:nvSpPr>
          <p:spPr>
            <a:xfrm>
              <a:off x="7861300" y="4663225"/>
              <a:ext cx="11166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rgbClr val="B7B7B7"/>
                  </a:solidFill>
                  <a:latin typeface="Roboto"/>
                  <a:ea typeface="Roboto"/>
                  <a:cs typeface="Roboto"/>
                  <a:sym typeface="Roboto"/>
                </a:rPr>
                <a:t>RESULTADOS</a:t>
              </a:r>
              <a:endParaRPr sz="8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322" name="Google Shape;32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650" y="2202175"/>
            <a:ext cx="3286125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4"/>
          <p:cNvSpPr txBox="1"/>
          <p:nvPr>
            <p:ph type="title"/>
          </p:nvPr>
        </p:nvSpPr>
        <p:spPr>
          <a:xfrm>
            <a:off x="311700" y="198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4"/>
          <p:cNvSpPr txBox="1"/>
          <p:nvPr>
            <p:ph idx="1" type="body"/>
          </p:nvPr>
        </p:nvSpPr>
        <p:spPr>
          <a:xfrm>
            <a:off x="311700" y="771200"/>
            <a:ext cx="8520600" cy="37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4"/>
          <p:cNvSpPr txBox="1"/>
          <p:nvPr>
            <p:ph type="title"/>
          </p:nvPr>
        </p:nvSpPr>
        <p:spPr>
          <a:xfrm>
            <a:off x="2809800" y="2283600"/>
            <a:ext cx="3524400" cy="57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APLICACIÓN FINAL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5"/>
          <p:cNvSpPr txBox="1"/>
          <p:nvPr>
            <p:ph type="title"/>
          </p:nvPr>
        </p:nvSpPr>
        <p:spPr>
          <a:xfrm>
            <a:off x="311700" y="198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CÁLCULO DEL FINAL_SCORE</a:t>
            </a:r>
            <a:endParaRPr/>
          </a:p>
        </p:txBody>
      </p:sp>
      <p:sp>
        <p:nvSpPr>
          <p:cNvPr id="335" name="Google Shape;335;p35"/>
          <p:cNvSpPr txBox="1"/>
          <p:nvPr/>
        </p:nvSpPr>
        <p:spPr>
          <a:xfrm>
            <a:off x="1090650" y="2076450"/>
            <a:ext cx="77415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Final Score</a:t>
            </a: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= </a:t>
            </a:r>
            <a:r>
              <a:rPr lang="es" sz="18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Matriz Similitud Score x Sentiment Score × Clusters Boost</a:t>
            </a:r>
            <a:endParaRPr sz="1800"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36" name="Google Shape;336;p35"/>
          <p:cNvGrpSpPr/>
          <p:nvPr/>
        </p:nvGrpSpPr>
        <p:grpSpPr>
          <a:xfrm>
            <a:off x="106100" y="4701400"/>
            <a:ext cx="8934200" cy="363000"/>
            <a:chOff x="106100" y="4663225"/>
            <a:chExt cx="8934200" cy="363000"/>
          </a:xfrm>
        </p:grpSpPr>
        <p:sp>
          <p:nvSpPr>
            <p:cNvPr id="337" name="Google Shape;337;p35"/>
            <p:cNvSpPr/>
            <p:nvPr/>
          </p:nvSpPr>
          <p:spPr>
            <a:xfrm>
              <a:off x="165950" y="4935325"/>
              <a:ext cx="1116600" cy="66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8" name="Google Shape;338;p35"/>
            <p:cNvSpPr/>
            <p:nvPr/>
          </p:nvSpPr>
          <p:spPr>
            <a:xfrm>
              <a:off x="1374325" y="4935325"/>
              <a:ext cx="2070600" cy="669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9" name="Google Shape;339;p35"/>
            <p:cNvSpPr/>
            <p:nvPr/>
          </p:nvSpPr>
          <p:spPr>
            <a:xfrm>
              <a:off x="3536700" y="4935325"/>
              <a:ext cx="2070600" cy="669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0" name="Google Shape;340;p35"/>
            <p:cNvSpPr/>
            <p:nvPr/>
          </p:nvSpPr>
          <p:spPr>
            <a:xfrm>
              <a:off x="5699000" y="4935325"/>
              <a:ext cx="2070600" cy="669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1" name="Google Shape;341;p35"/>
            <p:cNvSpPr/>
            <p:nvPr/>
          </p:nvSpPr>
          <p:spPr>
            <a:xfrm>
              <a:off x="7861300" y="4935325"/>
              <a:ext cx="1179000" cy="66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2" name="Google Shape;342;p35"/>
            <p:cNvSpPr txBox="1"/>
            <p:nvPr/>
          </p:nvSpPr>
          <p:spPr>
            <a:xfrm>
              <a:off x="106100" y="4692325"/>
              <a:ext cx="6267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rgbClr val="CCCCCC"/>
                  </a:solidFill>
                  <a:latin typeface="Roboto"/>
                  <a:ea typeface="Roboto"/>
                  <a:cs typeface="Roboto"/>
                  <a:sym typeface="Roboto"/>
                </a:rPr>
                <a:t>DATOS</a:t>
              </a:r>
              <a:endParaRPr sz="8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3" name="Google Shape;343;p35"/>
            <p:cNvSpPr txBox="1"/>
            <p:nvPr/>
          </p:nvSpPr>
          <p:spPr>
            <a:xfrm>
              <a:off x="1388575" y="4692325"/>
              <a:ext cx="20421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rgbClr val="B7B7B7"/>
                  </a:solidFill>
                  <a:latin typeface="Roboto"/>
                  <a:ea typeface="Roboto"/>
                  <a:cs typeface="Roboto"/>
                  <a:sym typeface="Roboto"/>
                </a:rPr>
                <a:t>MATRIZ SIMILITUD</a:t>
              </a:r>
              <a:endParaRPr sz="8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4" name="Google Shape;344;p35"/>
            <p:cNvSpPr txBox="1"/>
            <p:nvPr/>
          </p:nvSpPr>
          <p:spPr>
            <a:xfrm>
              <a:off x="3550950" y="4663225"/>
              <a:ext cx="20421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rgbClr val="B7B7B7"/>
                  </a:solidFill>
                  <a:latin typeface="Roboto"/>
                  <a:ea typeface="Roboto"/>
                  <a:cs typeface="Roboto"/>
                  <a:sym typeface="Roboto"/>
                </a:rPr>
                <a:t>ANÁLISIS DE SENTIMIENTOS</a:t>
              </a:r>
              <a:endParaRPr sz="8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5" name="Google Shape;345;p35"/>
            <p:cNvSpPr txBox="1"/>
            <p:nvPr/>
          </p:nvSpPr>
          <p:spPr>
            <a:xfrm>
              <a:off x="5706125" y="4692325"/>
              <a:ext cx="20421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rgbClr val="CCCCCC"/>
                  </a:solidFill>
                  <a:latin typeface="Roboto"/>
                  <a:ea typeface="Roboto"/>
                  <a:cs typeface="Roboto"/>
                  <a:sym typeface="Roboto"/>
                </a:rPr>
                <a:t>CLUSTERING</a:t>
              </a:r>
              <a:endParaRPr sz="8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6" name="Google Shape;346;p35"/>
            <p:cNvSpPr txBox="1"/>
            <p:nvPr/>
          </p:nvSpPr>
          <p:spPr>
            <a:xfrm>
              <a:off x="7861300" y="4663225"/>
              <a:ext cx="1116600" cy="27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RESULTADOS</a:t>
              </a:r>
              <a:endParaRPr sz="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47" name="Google Shape;347;p35"/>
          <p:cNvSpPr txBox="1"/>
          <p:nvPr/>
        </p:nvSpPr>
        <p:spPr>
          <a:xfrm>
            <a:off x="1090650" y="2419350"/>
            <a:ext cx="501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Sentiment Score = (1 + Weighted Sentiment)</a:t>
            </a:r>
            <a:endParaRPr sz="1800"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Cluster Boost = 1.2</a:t>
            </a: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6"/>
          <p:cNvSpPr txBox="1"/>
          <p:nvPr>
            <p:ph type="title"/>
          </p:nvPr>
        </p:nvSpPr>
        <p:spPr>
          <a:xfrm>
            <a:off x="311700" y="198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</a:t>
            </a:r>
            <a:endParaRPr/>
          </a:p>
        </p:txBody>
      </p:sp>
      <p:sp>
        <p:nvSpPr>
          <p:cNvPr id="353" name="Google Shape;353;p36"/>
          <p:cNvSpPr txBox="1"/>
          <p:nvPr/>
        </p:nvSpPr>
        <p:spPr>
          <a:xfrm>
            <a:off x="311700" y="1000650"/>
            <a:ext cx="8520600" cy="17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video_id    | title                                                         |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|:------------|:--------------------------------------------------------------|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I-aLMhRwfL0 | How Warren Buffett INVESTS In Artificial Intelligence #shorts |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video_id    | title                                                                                             |   final_score |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|:------------|:--------------------------------------------------------------------------------------------------|--------------:|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-EpRqaPAOz4 | Applications of Artificial Intelligence in Business. – [Hindi]- Quick Support                     |      0.440083 |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wlNJiBWklzg | 2021 Artificial intelligence outlook: Language, automation and trust are key to AI: IBM SVP       |      0.424335 |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ja06VL8vYmk | #ONPASSIVE - The Future is Now, August 2024 #ai #AI #onpassiveai #aitools #artificialintelligence |      0.422861 |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Pjg3p6DFmlc | Senate hearing on Oversight of A.I.: Rules for Artificial Intelligence                            |      0.380852 |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NdoydRqVOV4 | The Imaging Wire Show - Change Healthcare’s AI Adoption Roadmap                                   |      0.357064 |</a:t>
            </a:r>
            <a:endParaRPr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36"/>
          <p:cNvSpPr txBox="1"/>
          <p:nvPr/>
        </p:nvSpPr>
        <p:spPr>
          <a:xfrm>
            <a:off x="311700" y="2985375"/>
            <a:ext cx="8520600" cy="17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video_id    | title                                                                                               |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|:------------|:----------------------------------------------------------------------------------------------------|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BlYFE3jXlKE | 😍Top 6 Artificial Intelligence Stocks for Investments#shorts#ytshorts #investing#ai#viral#trending</a:t>
            </a:r>
            <a:r>
              <a:rPr lang="e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video_id    | title                                                                   |   final_score |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|:------------|:------------------------------------------------------------------------|--------------:|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NoMpupqag2Y | Is Artificial Intelligence Taking Over Finance                          |      0.402001 |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LCOK9nO_Dys | Artificial intelligence: Experts warn of AI extinction threat to humans |      0.19056  |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qB4HGMvrhwE | 2024 Twelve Best FREE AI tools for Academic Research and Researchers    |      0.147023 |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do5wrddhyPU | What is India's role in Artificial Intelligence technology?             |      0.14112  |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zKaxW8HduNU | 9 Step Guide for a proper Machine Learning model!!!                     |      0.132497 |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5" name="Google Shape;355;p36"/>
          <p:cNvSpPr txBox="1"/>
          <p:nvPr/>
        </p:nvSpPr>
        <p:spPr>
          <a:xfrm>
            <a:off x="369100" y="710325"/>
            <a:ext cx="15363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PRUEBA 1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6" name="Google Shape;356;p36"/>
          <p:cNvSpPr txBox="1"/>
          <p:nvPr/>
        </p:nvSpPr>
        <p:spPr>
          <a:xfrm>
            <a:off x="369100" y="2723550"/>
            <a:ext cx="15363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PRUEBA 2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7"/>
          <p:cNvSpPr txBox="1"/>
          <p:nvPr>
            <p:ph type="title"/>
          </p:nvPr>
        </p:nvSpPr>
        <p:spPr>
          <a:xfrm>
            <a:off x="311700" y="198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</a:t>
            </a:r>
            <a:endParaRPr/>
          </a:p>
        </p:txBody>
      </p:sp>
      <p:sp>
        <p:nvSpPr>
          <p:cNvPr id="362" name="Google Shape;362;p37"/>
          <p:cNvSpPr txBox="1"/>
          <p:nvPr>
            <p:ph idx="1" type="body"/>
          </p:nvPr>
        </p:nvSpPr>
        <p:spPr>
          <a:xfrm>
            <a:off x="311700" y="923600"/>
            <a:ext cx="8520600" cy="18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video_id    | title                          |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|:------------|:-------------------------------|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QVg37-m4Ia4 | The Future of AI in Healthcare |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video_id    | title                                                                                              |   final_score |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|:------------|:---------------------------------------------------------------------------------------------------|--------------:|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fFtwJLUVyg8 | Applications of AI for Healthcare and Medicine (Muhammad Mamdani, PharmD)                          |      0.916202 |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u0oTLNmXINE | Revolutionizing Healthcare - AI and machine learning for early detection and diagnosis (1/2)       |      0.890791 |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AuvVHAPX2R8 | #80  AI - Artificial Intelligence in Healthcare discussion with Dr. Janak Gunatilleke | João Bocas |      0.788551 |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AONZoaWC9v4 | AI &amp; Machine Learning in Finance: AI Applications in the Financial Industry - Panel Discussion     |      0.687893 |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4gcDNtvXHPM | A.I. Enabled Healthcare: Potential &amp; Challenges. DeepMind's Dr. Alan Karthikesalingam              |      0.677443 | </a:t>
            </a:r>
            <a:endParaRPr/>
          </a:p>
        </p:txBody>
      </p:sp>
      <p:sp>
        <p:nvSpPr>
          <p:cNvPr id="363" name="Google Shape;363;p37"/>
          <p:cNvSpPr txBox="1"/>
          <p:nvPr/>
        </p:nvSpPr>
        <p:spPr>
          <a:xfrm>
            <a:off x="311700" y="2985375"/>
            <a:ext cx="8520600" cy="17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video_id    | title                                                                                         |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|:------------|:----------------------------------------------------------------------------------------------|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X5ib9dnGERo | Will AI robots rule the world? #ai #robot #airobotics #robotics  #uts #technology #innovation |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video_id    | title                                                                                         |   final_score |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|:------------|:----------------------------------------------------------------------------------------------|--------------:|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qIvkEEIA7dA | Myth or Fact? AI will replace all jobs #futureofwork #ai #robotics #robots  #technology  #uts |      0.739898 |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53K1dMyslJg | The Rise of Artificial Intelligence | Off Book | PBS Digital Studios                          |      0.542543 |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Z5s4cWbZX6E | The Ethics of Artificial Intelligence                                                         |      0.427623 |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S9D7qgcoiYc | Artificial Intelligence, Ethics, and Society | Institute for Advanced Study                   |      0.411608 |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AT8JCkJH9pY | The Future of Artificial Intelligence - Shaping our AI Futures                                |      0.403217 |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4" name="Google Shape;364;p37"/>
          <p:cNvSpPr txBox="1"/>
          <p:nvPr/>
        </p:nvSpPr>
        <p:spPr>
          <a:xfrm>
            <a:off x="369100" y="710325"/>
            <a:ext cx="15363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PRUEBA 3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5" name="Google Shape;365;p37"/>
          <p:cNvSpPr txBox="1"/>
          <p:nvPr/>
        </p:nvSpPr>
        <p:spPr>
          <a:xfrm>
            <a:off x="369100" y="2723550"/>
            <a:ext cx="15363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PRUEBA 4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8"/>
          <p:cNvSpPr txBox="1"/>
          <p:nvPr>
            <p:ph type="title"/>
          </p:nvPr>
        </p:nvSpPr>
        <p:spPr>
          <a:xfrm>
            <a:off x="311700" y="198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</a:t>
            </a:r>
            <a:endParaRPr/>
          </a:p>
        </p:txBody>
      </p:sp>
      <p:sp>
        <p:nvSpPr>
          <p:cNvPr id="371" name="Google Shape;371;p38"/>
          <p:cNvSpPr txBox="1"/>
          <p:nvPr>
            <p:ph idx="1" type="body"/>
          </p:nvPr>
        </p:nvSpPr>
        <p:spPr>
          <a:xfrm>
            <a:off x="311700" y="923600"/>
            <a:ext cx="8520600" cy="18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video_id    | title                                       |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|:------------|:--------------------------------------------|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7gEzEAIELgQ | Machine Learning Explained 🔥in 30 Seconds. |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video_id    | title                                                                                               |   final_score |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|:------------|:----------------------------------------------------------------------------------------------------|--------------:|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snYHLqEtheI | How to be a Software Engineer , Ethical Hacker , Data Scientist , Artificial Intelligence | Eduport |      1.0311   |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PfY187sxquI | Artificial Intelligence | Explained in Malayalam                                                    |      0.969247 |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Al4bwR--BgY | 5 free resources to help you get a machine learning job                                             |      0.958583 |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HgBpFaATdoA | What Is Machine Learning? | What Is Machine Learning And How Does It Work? | Simplilearn            |      0.903009 |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b4aE9gWpr0A | Artificial Intelligence in HealthCare | Can AI replace Doctors? | Tamil | Rams Universe             |      0.777466 |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2" name="Google Shape;372;p38"/>
          <p:cNvSpPr txBox="1"/>
          <p:nvPr/>
        </p:nvSpPr>
        <p:spPr>
          <a:xfrm>
            <a:off x="311700" y="2985375"/>
            <a:ext cx="8520600" cy="17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video_id    | title                                                  |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|:------------|:-------------------------------------------------------|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IikHET7tR8Y | The future of autonomous vehicles. #autonomousvehicles |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video_id    | title                                                                            |   final_score |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|:------------|:---------------------------------------------------------------------------------|--------------:|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4GPmdmn9_ZE | AI in Transportation  Shaping the Future of Autonomous Vehicles and Smart Cities |      1.28337  |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0Z1tVL3Wh8I | AI in Autonomous Vehicles!                                                       |      0.740036 |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0CqyPmLw8X4 | AI in Transportation From Autonomous Vehicles to Traffic Management #shorts #ai  |      0.728683 |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qpoGoI742gA | How AI is Driving the Future: The Rise of Autonomous Vehicles                    |      0.723037 |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 2CLKChuKbcE | How AI is Transforming Transportation: An Inside Look at Autonomous Vehicles!    |      0.692267 |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3" name="Google Shape;373;p38"/>
          <p:cNvSpPr txBox="1"/>
          <p:nvPr/>
        </p:nvSpPr>
        <p:spPr>
          <a:xfrm>
            <a:off x="369100" y="710325"/>
            <a:ext cx="15363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PRUEBA 5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4" name="Google Shape;374;p38"/>
          <p:cNvSpPr txBox="1"/>
          <p:nvPr/>
        </p:nvSpPr>
        <p:spPr>
          <a:xfrm>
            <a:off x="369100" y="2723550"/>
            <a:ext cx="15363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PRUEBA 6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9"/>
          <p:cNvSpPr txBox="1"/>
          <p:nvPr>
            <p:ph type="title"/>
          </p:nvPr>
        </p:nvSpPr>
        <p:spPr>
          <a:xfrm>
            <a:off x="311700" y="198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PRÓXIMOS PASOS</a:t>
            </a:r>
            <a:endParaRPr/>
          </a:p>
        </p:txBody>
      </p:sp>
      <p:sp>
        <p:nvSpPr>
          <p:cNvPr id="380" name="Google Shape;380;p39"/>
          <p:cNvSpPr txBox="1"/>
          <p:nvPr>
            <p:ph idx="1" type="body"/>
          </p:nvPr>
        </p:nvSpPr>
        <p:spPr>
          <a:xfrm>
            <a:off x="311700" y="771200"/>
            <a:ext cx="8520600" cy="37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Implementar métricas de evaluación como Precisión@K o Recall@K tras analizar el desempeño de las recomendaciones actuales</a:t>
            </a:r>
            <a:br>
              <a:rPr lang="es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Refinar la agrupación de videos con DBSCAN para mayor diversidad</a:t>
            </a:r>
            <a:br>
              <a:rPr lang="es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Realizar pruebas A/B para valorar las mejoras</a:t>
            </a:r>
            <a:br>
              <a:rPr lang="es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Optimizar el sistema para escalabilidad y recomendaciones en tiempo real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0"/>
          <p:cNvSpPr txBox="1"/>
          <p:nvPr>
            <p:ph type="title"/>
          </p:nvPr>
        </p:nvSpPr>
        <p:spPr>
          <a:xfrm>
            <a:off x="3253500" y="2269200"/>
            <a:ext cx="26370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MUCHAS GRACIAS!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198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PROCESO</a:t>
            </a:r>
            <a:endParaRPr/>
          </a:p>
        </p:txBody>
      </p:sp>
      <p:grpSp>
        <p:nvGrpSpPr>
          <p:cNvPr id="65" name="Google Shape;65;p15"/>
          <p:cNvGrpSpPr/>
          <p:nvPr/>
        </p:nvGrpSpPr>
        <p:grpSpPr>
          <a:xfrm>
            <a:off x="1804625" y="1471900"/>
            <a:ext cx="1488650" cy="1421851"/>
            <a:chOff x="2089850" y="1700500"/>
            <a:chExt cx="1488650" cy="1421851"/>
          </a:xfrm>
        </p:grpSpPr>
        <p:grpSp>
          <p:nvGrpSpPr>
            <p:cNvPr id="66" name="Google Shape;66;p15"/>
            <p:cNvGrpSpPr/>
            <p:nvPr/>
          </p:nvGrpSpPr>
          <p:grpSpPr>
            <a:xfrm>
              <a:off x="2089850" y="1700500"/>
              <a:ext cx="1488650" cy="1421851"/>
              <a:chOff x="2089850" y="1700500"/>
              <a:chExt cx="1488650" cy="1421851"/>
            </a:xfrm>
          </p:grpSpPr>
          <p:pic>
            <p:nvPicPr>
              <p:cNvPr id="67" name="Google Shape;67;p15"/>
              <p:cNvPicPr preferRelativeResize="0"/>
              <p:nvPr/>
            </p:nvPicPr>
            <p:blipFill rotWithShape="1">
              <a:blip r:embed="rId3">
                <a:alphaModFix/>
              </a:blip>
              <a:srcRect b="38620" l="11871" r="70823" t="31994"/>
              <a:stretch/>
            </p:blipFill>
            <p:spPr>
              <a:xfrm>
                <a:off x="2089850" y="1700500"/>
                <a:ext cx="1488650" cy="142185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Google Shape;68;p15"/>
              <p:cNvPicPr preferRelativeResize="0"/>
              <p:nvPr/>
            </p:nvPicPr>
            <p:blipFill rotWithShape="1">
              <a:blip r:embed="rId3">
                <a:alphaModFix/>
              </a:blip>
              <a:srcRect b="42170" l="22746" r="74591" t="50926"/>
              <a:stretch/>
            </p:blipFill>
            <p:spPr>
              <a:xfrm>
                <a:off x="2490652" y="2053575"/>
                <a:ext cx="582099" cy="8489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9" name="Google Shape;69;p15"/>
            <p:cNvSpPr txBox="1"/>
            <p:nvPr/>
          </p:nvSpPr>
          <p:spPr>
            <a:xfrm>
              <a:off x="2462025" y="2058325"/>
              <a:ext cx="744300" cy="70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25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sz="2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0" name="Google Shape;70;p15"/>
          <p:cNvGrpSpPr/>
          <p:nvPr/>
        </p:nvGrpSpPr>
        <p:grpSpPr>
          <a:xfrm>
            <a:off x="3542450" y="1471900"/>
            <a:ext cx="1488650" cy="1421851"/>
            <a:chOff x="2089850" y="1700500"/>
            <a:chExt cx="1488650" cy="1421851"/>
          </a:xfrm>
        </p:grpSpPr>
        <p:grpSp>
          <p:nvGrpSpPr>
            <p:cNvPr id="71" name="Google Shape;71;p15"/>
            <p:cNvGrpSpPr/>
            <p:nvPr/>
          </p:nvGrpSpPr>
          <p:grpSpPr>
            <a:xfrm>
              <a:off x="2089850" y="1700500"/>
              <a:ext cx="1488650" cy="1421851"/>
              <a:chOff x="2089850" y="1700500"/>
              <a:chExt cx="1488650" cy="1421851"/>
            </a:xfrm>
          </p:grpSpPr>
          <p:pic>
            <p:nvPicPr>
              <p:cNvPr id="72" name="Google Shape;72;p15"/>
              <p:cNvPicPr preferRelativeResize="0"/>
              <p:nvPr/>
            </p:nvPicPr>
            <p:blipFill rotWithShape="1">
              <a:blip r:embed="rId3">
                <a:alphaModFix/>
              </a:blip>
              <a:srcRect b="38620" l="11871" r="70823" t="31994"/>
              <a:stretch/>
            </p:blipFill>
            <p:spPr>
              <a:xfrm>
                <a:off x="2089850" y="1700500"/>
                <a:ext cx="1488650" cy="142185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3" name="Google Shape;73;p15"/>
              <p:cNvPicPr preferRelativeResize="0"/>
              <p:nvPr/>
            </p:nvPicPr>
            <p:blipFill rotWithShape="1">
              <a:blip r:embed="rId3">
                <a:alphaModFix/>
              </a:blip>
              <a:srcRect b="42170" l="22746" r="74591" t="50926"/>
              <a:stretch/>
            </p:blipFill>
            <p:spPr>
              <a:xfrm>
                <a:off x="2490652" y="2053575"/>
                <a:ext cx="582099" cy="8489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74" name="Google Shape;74;p15"/>
            <p:cNvSpPr txBox="1"/>
            <p:nvPr/>
          </p:nvSpPr>
          <p:spPr>
            <a:xfrm>
              <a:off x="2462025" y="2058325"/>
              <a:ext cx="744300" cy="70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25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02</a:t>
              </a:r>
              <a:endParaRPr sz="2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5" name="Google Shape;75;p15"/>
          <p:cNvGrpSpPr/>
          <p:nvPr/>
        </p:nvGrpSpPr>
        <p:grpSpPr>
          <a:xfrm>
            <a:off x="5280275" y="1471900"/>
            <a:ext cx="1488650" cy="1421851"/>
            <a:chOff x="2089850" y="1700500"/>
            <a:chExt cx="1488650" cy="1421851"/>
          </a:xfrm>
        </p:grpSpPr>
        <p:grpSp>
          <p:nvGrpSpPr>
            <p:cNvPr id="76" name="Google Shape;76;p15"/>
            <p:cNvGrpSpPr/>
            <p:nvPr/>
          </p:nvGrpSpPr>
          <p:grpSpPr>
            <a:xfrm>
              <a:off x="2089850" y="1700500"/>
              <a:ext cx="1488650" cy="1421851"/>
              <a:chOff x="2089850" y="1700500"/>
              <a:chExt cx="1488650" cy="1421851"/>
            </a:xfrm>
          </p:grpSpPr>
          <p:pic>
            <p:nvPicPr>
              <p:cNvPr id="77" name="Google Shape;77;p15"/>
              <p:cNvPicPr preferRelativeResize="0"/>
              <p:nvPr/>
            </p:nvPicPr>
            <p:blipFill rotWithShape="1">
              <a:blip r:embed="rId3">
                <a:alphaModFix/>
              </a:blip>
              <a:srcRect b="38620" l="11871" r="70823" t="31994"/>
              <a:stretch/>
            </p:blipFill>
            <p:spPr>
              <a:xfrm>
                <a:off x="2089850" y="1700500"/>
                <a:ext cx="1488650" cy="142185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8" name="Google Shape;78;p15"/>
              <p:cNvPicPr preferRelativeResize="0"/>
              <p:nvPr/>
            </p:nvPicPr>
            <p:blipFill rotWithShape="1">
              <a:blip r:embed="rId3">
                <a:alphaModFix/>
              </a:blip>
              <a:srcRect b="42170" l="22746" r="74591" t="50926"/>
              <a:stretch/>
            </p:blipFill>
            <p:spPr>
              <a:xfrm>
                <a:off x="2490652" y="2053575"/>
                <a:ext cx="582099" cy="8489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79" name="Google Shape;79;p15"/>
            <p:cNvSpPr txBox="1"/>
            <p:nvPr/>
          </p:nvSpPr>
          <p:spPr>
            <a:xfrm>
              <a:off x="2462025" y="2058325"/>
              <a:ext cx="744300" cy="70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25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03</a:t>
              </a:r>
              <a:endParaRPr sz="2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0" name="Google Shape;80;p15"/>
          <p:cNvSpPr txBox="1"/>
          <p:nvPr/>
        </p:nvSpPr>
        <p:spPr>
          <a:xfrm>
            <a:off x="602100" y="1951975"/>
            <a:ext cx="116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Video_id</a:t>
            </a:r>
            <a:endParaRPr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6932500" y="1813375"/>
            <a:ext cx="174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Videos recomendados</a:t>
            </a:r>
            <a:endParaRPr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3542450" y="3036900"/>
            <a:ext cx="1631700" cy="15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ANÁLISIS DE SENTIMIENTOS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5383900" y="3036900"/>
            <a:ext cx="1631700" cy="15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CLUSTERING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1804625" y="3036900"/>
            <a:ext cx="1631700" cy="15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MATRIZ DE SIMILITUD</a:t>
            </a:r>
            <a:r>
              <a:rPr lang="e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2809800" y="2283600"/>
            <a:ext cx="3524400" cy="5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OBTENCIÓN DE DATOS REALES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5600650" y="1380800"/>
            <a:ext cx="3231600" cy="2730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params</a:t>
            </a: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1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'part'</a:t>
            </a: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" sz="11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'snippet'</a:t>
            </a: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1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'type'</a:t>
            </a: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" sz="11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'video'</a:t>
            </a: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1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'maxResults'</a:t>
            </a: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" sz="11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1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'key'</a:t>
            </a: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" sz="11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api_key</a:t>
            </a: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1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'order'</a:t>
            </a: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" sz="11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'viewCount'</a:t>
            </a: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1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'videoDuration'</a:t>
            </a: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" sz="11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'any'</a:t>
            </a: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1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'regionCode'</a:t>
            </a: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" sz="11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'US'</a:t>
            </a:r>
            <a:endParaRPr sz="11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95" name="Google Shape;95;p17"/>
          <p:cNvGrpSpPr/>
          <p:nvPr/>
        </p:nvGrpSpPr>
        <p:grpSpPr>
          <a:xfrm>
            <a:off x="106100" y="4701400"/>
            <a:ext cx="8934200" cy="363000"/>
            <a:chOff x="106100" y="4663225"/>
            <a:chExt cx="8934200" cy="363000"/>
          </a:xfrm>
        </p:grpSpPr>
        <p:sp>
          <p:nvSpPr>
            <p:cNvPr id="96" name="Google Shape;96;p17"/>
            <p:cNvSpPr/>
            <p:nvPr/>
          </p:nvSpPr>
          <p:spPr>
            <a:xfrm>
              <a:off x="165950" y="4935325"/>
              <a:ext cx="1116600" cy="66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1374325" y="4935325"/>
              <a:ext cx="2070600" cy="669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3536700" y="4935325"/>
              <a:ext cx="2070600" cy="669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5699000" y="4935325"/>
              <a:ext cx="2070600" cy="669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" name="Google Shape;100;p17"/>
            <p:cNvSpPr/>
            <p:nvPr/>
          </p:nvSpPr>
          <p:spPr>
            <a:xfrm>
              <a:off x="7861300" y="4935325"/>
              <a:ext cx="1179000" cy="669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1" name="Google Shape;101;p17"/>
            <p:cNvSpPr txBox="1"/>
            <p:nvPr/>
          </p:nvSpPr>
          <p:spPr>
            <a:xfrm>
              <a:off x="106100" y="4692325"/>
              <a:ext cx="6267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DATOS</a:t>
              </a:r>
              <a:endParaRPr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2" name="Google Shape;102;p17"/>
            <p:cNvSpPr txBox="1"/>
            <p:nvPr/>
          </p:nvSpPr>
          <p:spPr>
            <a:xfrm>
              <a:off x="1388575" y="4692325"/>
              <a:ext cx="20421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rgbClr val="B7B7B7"/>
                  </a:solidFill>
                  <a:latin typeface="Roboto"/>
                  <a:ea typeface="Roboto"/>
                  <a:cs typeface="Roboto"/>
                  <a:sym typeface="Roboto"/>
                </a:rPr>
                <a:t>MATRIZ SIMILITUD</a:t>
              </a:r>
              <a:endParaRPr sz="8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3" name="Google Shape;103;p17"/>
            <p:cNvSpPr txBox="1"/>
            <p:nvPr/>
          </p:nvSpPr>
          <p:spPr>
            <a:xfrm>
              <a:off x="3550950" y="4663225"/>
              <a:ext cx="20421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rgbClr val="B7B7B7"/>
                  </a:solidFill>
                  <a:latin typeface="Roboto"/>
                  <a:ea typeface="Roboto"/>
                  <a:cs typeface="Roboto"/>
                  <a:sym typeface="Roboto"/>
                </a:rPr>
                <a:t>ANÁLISIS DE SENTIMIENTOS</a:t>
              </a:r>
              <a:endParaRPr sz="8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" name="Google Shape;104;p17"/>
            <p:cNvSpPr txBox="1"/>
            <p:nvPr/>
          </p:nvSpPr>
          <p:spPr>
            <a:xfrm>
              <a:off x="5706125" y="4692325"/>
              <a:ext cx="20421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rgbClr val="B7B7B7"/>
                  </a:solidFill>
                  <a:latin typeface="Roboto"/>
                  <a:ea typeface="Roboto"/>
                  <a:cs typeface="Roboto"/>
                  <a:sym typeface="Roboto"/>
                </a:rPr>
                <a:t>CLUSTERING</a:t>
              </a:r>
              <a:endParaRPr sz="8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" name="Google Shape;105;p17"/>
            <p:cNvSpPr txBox="1"/>
            <p:nvPr/>
          </p:nvSpPr>
          <p:spPr>
            <a:xfrm>
              <a:off x="7861300" y="4663225"/>
              <a:ext cx="11166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rgbClr val="B7B7B7"/>
                  </a:solidFill>
                  <a:latin typeface="Roboto"/>
                  <a:ea typeface="Roboto"/>
                  <a:cs typeface="Roboto"/>
                  <a:sym typeface="Roboto"/>
                </a:rPr>
                <a:t>RESULTADOS</a:t>
              </a:r>
              <a:endParaRPr sz="8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311700" y="1447050"/>
            <a:ext cx="4993200" cy="2664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queries</a:t>
            </a: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1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"What is artificial intelligence?"</a:t>
            </a: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1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"Artificial intelligence applications in healthcare"</a:t>
            </a: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1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"AI in autonomous vehicles"</a:t>
            </a: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1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"Machine learning vs deep learning"</a:t>
            </a: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1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"Artificial intelligence in finance"</a:t>
            </a: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1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"How does AI work?"</a:t>
            </a: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1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"Top AI tools for data science"</a:t>
            </a: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1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"Artificial intelligence in robotics"</a:t>
            </a: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1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"AI-driven innovation in business"</a:t>
            </a: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 txBox="1"/>
          <p:nvPr>
            <p:ph type="title"/>
          </p:nvPr>
        </p:nvSpPr>
        <p:spPr>
          <a:xfrm>
            <a:off x="311700" y="198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YOUTUBE API SEARCH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550">
                <a:solidFill>
                  <a:srgbClr val="999999"/>
                </a:solidFill>
              </a:rPr>
              <a:t>TOPIC: Inteligencia Artificial</a:t>
            </a:r>
            <a:endParaRPr b="0" sz="155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311700" y="198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DATAFRAMES</a:t>
            </a:r>
            <a:endParaRPr/>
          </a:p>
        </p:txBody>
      </p:sp>
      <p:pic>
        <p:nvPicPr>
          <p:cNvPr id="113" name="Google Shape;1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900" y="1327323"/>
            <a:ext cx="1880821" cy="147548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4" name="Google Shape;11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9180" y="1327325"/>
            <a:ext cx="1880822" cy="2378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5" name="Google Shape;11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83651" y="1327325"/>
            <a:ext cx="2101048" cy="166887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6" name="Google Shape;11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38313" y="1327327"/>
            <a:ext cx="1880825" cy="109113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7" name="Google Shape;117;p18"/>
          <p:cNvSpPr txBox="1"/>
          <p:nvPr/>
        </p:nvSpPr>
        <p:spPr>
          <a:xfrm>
            <a:off x="193900" y="992525"/>
            <a:ext cx="17745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Canales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2469225" y="992525"/>
            <a:ext cx="17745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Videos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4638313" y="992525"/>
            <a:ext cx="17745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Transcripciones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6883650" y="992525"/>
            <a:ext cx="17745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Comentarios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0050" y="41500"/>
            <a:ext cx="6298451" cy="46033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6" name="Google Shape;126;p19"/>
          <p:cNvGrpSpPr/>
          <p:nvPr/>
        </p:nvGrpSpPr>
        <p:grpSpPr>
          <a:xfrm>
            <a:off x="106100" y="4701400"/>
            <a:ext cx="8934200" cy="363000"/>
            <a:chOff x="106100" y="4663225"/>
            <a:chExt cx="8934200" cy="363000"/>
          </a:xfrm>
        </p:grpSpPr>
        <p:sp>
          <p:nvSpPr>
            <p:cNvPr id="127" name="Google Shape;127;p19"/>
            <p:cNvSpPr/>
            <p:nvPr/>
          </p:nvSpPr>
          <p:spPr>
            <a:xfrm>
              <a:off x="165950" y="4935325"/>
              <a:ext cx="1116600" cy="66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1374325" y="4935325"/>
              <a:ext cx="2070600" cy="669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3536700" y="4935325"/>
              <a:ext cx="2070600" cy="669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5699000" y="4935325"/>
              <a:ext cx="2070600" cy="669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7861300" y="4935325"/>
              <a:ext cx="1179000" cy="669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" name="Google Shape;132;p19"/>
            <p:cNvSpPr txBox="1"/>
            <p:nvPr/>
          </p:nvSpPr>
          <p:spPr>
            <a:xfrm>
              <a:off x="106100" y="4692325"/>
              <a:ext cx="6267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DATOS</a:t>
              </a:r>
              <a:endParaRPr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" name="Google Shape;133;p19"/>
            <p:cNvSpPr txBox="1"/>
            <p:nvPr/>
          </p:nvSpPr>
          <p:spPr>
            <a:xfrm>
              <a:off x="1388575" y="4692325"/>
              <a:ext cx="20421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rgbClr val="B7B7B7"/>
                  </a:solidFill>
                  <a:latin typeface="Roboto"/>
                  <a:ea typeface="Roboto"/>
                  <a:cs typeface="Roboto"/>
                  <a:sym typeface="Roboto"/>
                </a:rPr>
                <a:t>MATRIZ SIMILITUD</a:t>
              </a:r>
              <a:endParaRPr sz="8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" name="Google Shape;134;p19"/>
            <p:cNvSpPr txBox="1"/>
            <p:nvPr/>
          </p:nvSpPr>
          <p:spPr>
            <a:xfrm>
              <a:off x="3550950" y="4663225"/>
              <a:ext cx="20421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rgbClr val="B7B7B7"/>
                  </a:solidFill>
                  <a:latin typeface="Roboto"/>
                  <a:ea typeface="Roboto"/>
                  <a:cs typeface="Roboto"/>
                  <a:sym typeface="Roboto"/>
                </a:rPr>
                <a:t>ANÁLISIS DE SENTIMIENTOS</a:t>
              </a:r>
              <a:endParaRPr sz="8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" name="Google Shape;135;p19"/>
            <p:cNvSpPr txBox="1"/>
            <p:nvPr/>
          </p:nvSpPr>
          <p:spPr>
            <a:xfrm>
              <a:off x="5706125" y="4692325"/>
              <a:ext cx="20421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rgbClr val="B7B7B7"/>
                  </a:solidFill>
                  <a:latin typeface="Roboto"/>
                  <a:ea typeface="Roboto"/>
                  <a:cs typeface="Roboto"/>
                  <a:sym typeface="Roboto"/>
                </a:rPr>
                <a:t>CLUSTERING</a:t>
              </a:r>
              <a:endParaRPr sz="8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" name="Google Shape;136;p19"/>
            <p:cNvSpPr txBox="1"/>
            <p:nvPr/>
          </p:nvSpPr>
          <p:spPr>
            <a:xfrm>
              <a:off x="7861300" y="4663225"/>
              <a:ext cx="11166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rgbClr val="B7B7B7"/>
                  </a:solidFill>
                  <a:latin typeface="Roboto"/>
                  <a:ea typeface="Roboto"/>
                  <a:cs typeface="Roboto"/>
                  <a:sym typeface="Roboto"/>
                </a:rPr>
                <a:t>RESULTADOS</a:t>
              </a:r>
              <a:endParaRPr sz="8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7" name="Google Shape;137;p19"/>
          <p:cNvSpPr txBox="1"/>
          <p:nvPr>
            <p:ph type="title"/>
          </p:nvPr>
        </p:nvSpPr>
        <p:spPr>
          <a:xfrm>
            <a:off x="311700" y="198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DATABASE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2809800" y="2283600"/>
            <a:ext cx="3524400" cy="5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MATRIZ DE SIMILITUD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[Transcripciones]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311700" y="198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TRADUCCIÓN DE TRANSCRIPCIONES </a:t>
            </a:r>
            <a:endParaRPr/>
          </a:p>
        </p:txBody>
      </p:sp>
      <p:grpSp>
        <p:nvGrpSpPr>
          <p:cNvPr id="148" name="Google Shape;148;p21"/>
          <p:cNvGrpSpPr/>
          <p:nvPr/>
        </p:nvGrpSpPr>
        <p:grpSpPr>
          <a:xfrm>
            <a:off x="106100" y="4701400"/>
            <a:ext cx="8934200" cy="363000"/>
            <a:chOff x="106100" y="4663225"/>
            <a:chExt cx="8934200" cy="363000"/>
          </a:xfrm>
        </p:grpSpPr>
        <p:sp>
          <p:nvSpPr>
            <p:cNvPr id="149" name="Google Shape;149;p21"/>
            <p:cNvSpPr/>
            <p:nvPr/>
          </p:nvSpPr>
          <p:spPr>
            <a:xfrm>
              <a:off x="165950" y="4935325"/>
              <a:ext cx="1116600" cy="66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" name="Google Shape;150;p21"/>
            <p:cNvSpPr/>
            <p:nvPr/>
          </p:nvSpPr>
          <p:spPr>
            <a:xfrm>
              <a:off x="1374325" y="4935325"/>
              <a:ext cx="2070600" cy="66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" name="Google Shape;151;p21"/>
            <p:cNvSpPr/>
            <p:nvPr/>
          </p:nvSpPr>
          <p:spPr>
            <a:xfrm>
              <a:off x="3536700" y="4935325"/>
              <a:ext cx="2070600" cy="669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2" name="Google Shape;152;p21"/>
            <p:cNvSpPr/>
            <p:nvPr/>
          </p:nvSpPr>
          <p:spPr>
            <a:xfrm>
              <a:off x="5699000" y="4935325"/>
              <a:ext cx="2070600" cy="669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" name="Google Shape;153;p21"/>
            <p:cNvSpPr/>
            <p:nvPr/>
          </p:nvSpPr>
          <p:spPr>
            <a:xfrm>
              <a:off x="7861300" y="4935325"/>
              <a:ext cx="1179000" cy="669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4" name="Google Shape;154;p21"/>
            <p:cNvSpPr txBox="1"/>
            <p:nvPr/>
          </p:nvSpPr>
          <p:spPr>
            <a:xfrm>
              <a:off x="106100" y="4692325"/>
              <a:ext cx="6267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rgbClr val="CCCCCC"/>
                  </a:solidFill>
                  <a:latin typeface="Roboto"/>
                  <a:ea typeface="Roboto"/>
                  <a:cs typeface="Roboto"/>
                  <a:sym typeface="Roboto"/>
                </a:rPr>
                <a:t>DATOS</a:t>
              </a:r>
              <a:endParaRPr sz="8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" name="Google Shape;155;p21"/>
            <p:cNvSpPr txBox="1"/>
            <p:nvPr/>
          </p:nvSpPr>
          <p:spPr>
            <a:xfrm>
              <a:off x="1388575" y="4692325"/>
              <a:ext cx="20421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MATRIZ SIMILITUD</a:t>
              </a:r>
              <a:endParaRPr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6" name="Google Shape;156;p21"/>
            <p:cNvSpPr txBox="1"/>
            <p:nvPr/>
          </p:nvSpPr>
          <p:spPr>
            <a:xfrm>
              <a:off x="3550950" y="4663225"/>
              <a:ext cx="20421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rgbClr val="B7B7B7"/>
                  </a:solidFill>
                  <a:latin typeface="Roboto"/>
                  <a:ea typeface="Roboto"/>
                  <a:cs typeface="Roboto"/>
                  <a:sym typeface="Roboto"/>
                </a:rPr>
                <a:t>ANÁLISIS DE SENTIMIENTOS</a:t>
              </a:r>
              <a:endParaRPr sz="8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" name="Google Shape;157;p21"/>
            <p:cNvSpPr txBox="1"/>
            <p:nvPr/>
          </p:nvSpPr>
          <p:spPr>
            <a:xfrm>
              <a:off x="5706125" y="4692325"/>
              <a:ext cx="20421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rgbClr val="B7B7B7"/>
                  </a:solidFill>
                  <a:latin typeface="Roboto"/>
                  <a:ea typeface="Roboto"/>
                  <a:cs typeface="Roboto"/>
                  <a:sym typeface="Roboto"/>
                </a:rPr>
                <a:t>CLUSTERING</a:t>
              </a:r>
              <a:endParaRPr sz="8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8" name="Google Shape;158;p21"/>
            <p:cNvSpPr txBox="1"/>
            <p:nvPr/>
          </p:nvSpPr>
          <p:spPr>
            <a:xfrm>
              <a:off x="7861300" y="4663225"/>
              <a:ext cx="11166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rgbClr val="B7B7B7"/>
                  </a:solidFill>
                  <a:latin typeface="Roboto"/>
                  <a:ea typeface="Roboto"/>
                  <a:cs typeface="Roboto"/>
                  <a:sym typeface="Roboto"/>
                </a:rPr>
                <a:t>RESULTADOS</a:t>
              </a:r>
              <a:endParaRPr sz="8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59" name="Google Shape;159;p21"/>
          <p:cNvPicPr preferRelativeResize="0"/>
          <p:nvPr/>
        </p:nvPicPr>
        <p:blipFill rotWithShape="1">
          <a:blip r:embed="rId3">
            <a:alphaModFix/>
          </a:blip>
          <a:srcRect b="0" l="3525" r="5133" t="3128"/>
          <a:stretch/>
        </p:blipFill>
        <p:spPr>
          <a:xfrm>
            <a:off x="1559825" y="834300"/>
            <a:ext cx="5469624" cy="3867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2825" y="198500"/>
            <a:ext cx="3595676" cy="825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