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58" r:id="rId6"/>
    <p:sldId id="263" r:id="rId7"/>
    <p:sldId id="264" r:id="rId8"/>
    <p:sldId id="262" r:id="rId9"/>
    <p:sldId id="323" r:id="rId10"/>
    <p:sldId id="324" r:id="rId11"/>
    <p:sldId id="325" r:id="rId12"/>
    <p:sldId id="326" r:id="rId13"/>
    <p:sldId id="327" r:id="rId14"/>
    <p:sldId id="328" r:id="rId15"/>
    <p:sldId id="329" r:id="rId16"/>
    <p:sldId id="321" r:id="rId17"/>
    <p:sldId id="330" r:id="rId18"/>
    <p:sldId id="331" r:id="rId19"/>
    <p:sldId id="332" r:id="rId20"/>
    <p:sldId id="333" r:id="rId21"/>
    <p:sldId id="334" r:id="rId22"/>
    <p:sldId id="335" r:id="rId23"/>
    <p:sldId id="336" r:id="rId24"/>
    <p:sldId id="337" r:id="rId25"/>
    <p:sldId id="338" r:id="rId26"/>
    <p:sldId id="339" r:id="rId27"/>
    <p:sldId id="340" r:id="rId28"/>
    <p:sldId id="341" r:id="rId29"/>
    <p:sldId id="342" r:id="rId30"/>
    <p:sldId id="343" r:id="rId31"/>
    <p:sldId id="344" r:id="rId32"/>
    <p:sldId id="345" r:id="rId33"/>
    <p:sldId id="346" r:id="rId34"/>
    <p:sldId id="347" r:id="rId35"/>
    <p:sldId id="348" r:id="rId36"/>
    <p:sldId id="349" r:id="rId37"/>
    <p:sldId id="350" r:id="rId38"/>
    <p:sldId id="351" r:id="rId39"/>
    <p:sldId id="352" r:id="rId40"/>
    <p:sldId id="353" r:id="rId41"/>
    <p:sldId id="354" r:id="rId42"/>
    <p:sldId id="355" r:id="rId43"/>
    <p:sldId id="356"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0DA0BB-4FBC-4675-805E-FC108DB1A8AD}"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F8C6A-B014-41E0-BDEC-318CB58CDB33}" type="slidenum">
              <a:rPr lang="en-US" smtClean="0"/>
              <a:t>‹#›</a:t>
            </a:fld>
            <a:endParaRPr lang="en-US"/>
          </a:p>
        </p:txBody>
      </p:sp>
    </p:spTree>
    <p:extLst>
      <p:ext uri="{BB962C8B-B14F-4D97-AF65-F5344CB8AC3E}">
        <p14:creationId xmlns:p14="http://schemas.microsoft.com/office/powerpoint/2010/main" val="413113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0DA0BB-4FBC-4675-805E-FC108DB1A8AD}"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F8C6A-B014-41E0-BDEC-318CB58CDB33}" type="slidenum">
              <a:rPr lang="en-US" smtClean="0"/>
              <a:t>‹#›</a:t>
            </a:fld>
            <a:endParaRPr lang="en-US"/>
          </a:p>
        </p:txBody>
      </p:sp>
    </p:spTree>
    <p:extLst>
      <p:ext uri="{BB962C8B-B14F-4D97-AF65-F5344CB8AC3E}">
        <p14:creationId xmlns:p14="http://schemas.microsoft.com/office/powerpoint/2010/main" val="2027292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0DA0BB-4FBC-4675-805E-FC108DB1A8AD}"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F8C6A-B014-41E0-BDEC-318CB58CDB3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53936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0DA0BB-4FBC-4675-805E-FC108DB1A8AD}"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F8C6A-B014-41E0-BDEC-318CB58CDB33}" type="slidenum">
              <a:rPr lang="en-US" smtClean="0"/>
              <a:t>‹#›</a:t>
            </a:fld>
            <a:endParaRPr lang="en-US"/>
          </a:p>
        </p:txBody>
      </p:sp>
    </p:spTree>
    <p:extLst>
      <p:ext uri="{BB962C8B-B14F-4D97-AF65-F5344CB8AC3E}">
        <p14:creationId xmlns:p14="http://schemas.microsoft.com/office/powerpoint/2010/main" val="3034623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0DA0BB-4FBC-4675-805E-FC108DB1A8AD}"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F8C6A-B014-41E0-BDEC-318CB58CDB3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8003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0DA0BB-4FBC-4675-805E-FC108DB1A8AD}"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F8C6A-B014-41E0-BDEC-318CB58CDB33}" type="slidenum">
              <a:rPr lang="en-US" smtClean="0"/>
              <a:t>‹#›</a:t>
            </a:fld>
            <a:endParaRPr lang="en-US"/>
          </a:p>
        </p:txBody>
      </p:sp>
    </p:spTree>
    <p:extLst>
      <p:ext uri="{BB962C8B-B14F-4D97-AF65-F5344CB8AC3E}">
        <p14:creationId xmlns:p14="http://schemas.microsoft.com/office/powerpoint/2010/main" val="3987060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0DA0BB-4FBC-4675-805E-FC108DB1A8AD}"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F8C6A-B014-41E0-BDEC-318CB58CDB33}" type="slidenum">
              <a:rPr lang="en-US" smtClean="0"/>
              <a:t>‹#›</a:t>
            </a:fld>
            <a:endParaRPr lang="en-US"/>
          </a:p>
        </p:txBody>
      </p:sp>
    </p:spTree>
    <p:extLst>
      <p:ext uri="{BB962C8B-B14F-4D97-AF65-F5344CB8AC3E}">
        <p14:creationId xmlns:p14="http://schemas.microsoft.com/office/powerpoint/2010/main" val="38485782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0DA0BB-4FBC-4675-805E-FC108DB1A8AD}"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F8C6A-B014-41E0-BDEC-318CB58CDB33}" type="slidenum">
              <a:rPr lang="en-US" smtClean="0"/>
              <a:t>‹#›</a:t>
            </a:fld>
            <a:endParaRPr lang="en-US"/>
          </a:p>
        </p:txBody>
      </p:sp>
    </p:spTree>
    <p:extLst>
      <p:ext uri="{BB962C8B-B14F-4D97-AF65-F5344CB8AC3E}">
        <p14:creationId xmlns:p14="http://schemas.microsoft.com/office/powerpoint/2010/main" val="255665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0DA0BB-4FBC-4675-805E-FC108DB1A8AD}"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F8C6A-B014-41E0-BDEC-318CB58CDB33}" type="slidenum">
              <a:rPr lang="en-US" smtClean="0"/>
              <a:t>‹#›</a:t>
            </a:fld>
            <a:endParaRPr lang="en-US"/>
          </a:p>
        </p:txBody>
      </p:sp>
    </p:spTree>
    <p:extLst>
      <p:ext uri="{BB962C8B-B14F-4D97-AF65-F5344CB8AC3E}">
        <p14:creationId xmlns:p14="http://schemas.microsoft.com/office/powerpoint/2010/main" val="476460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0DA0BB-4FBC-4675-805E-FC108DB1A8AD}"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F8C6A-B014-41E0-BDEC-318CB58CDB33}" type="slidenum">
              <a:rPr lang="en-US" smtClean="0"/>
              <a:t>‹#›</a:t>
            </a:fld>
            <a:endParaRPr lang="en-US"/>
          </a:p>
        </p:txBody>
      </p:sp>
    </p:spTree>
    <p:extLst>
      <p:ext uri="{BB962C8B-B14F-4D97-AF65-F5344CB8AC3E}">
        <p14:creationId xmlns:p14="http://schemas.microsoft.com/office/powerpoint/2010/main" val="4118840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0DA0BB-4FBC-4675-805E-FC108DB1A8AD}" type="datetimeFigureOut">
              <a:rPr lang="en-US" smtClean="0"/>
              <a:t>11/12/2019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F8C6A-B014-41E0-BDEC-318CB58CDB33}" type="slidenum">
              <a:rPr lang="en-US" smtClean="0"/>
              <a:t>‹#›</a:t>
            </a:fld>
            <a:endParaRPr lang="en-US"/>
          </a:p>
        </p:txBody>
      </p:sp>
    </p:spTree>
    <p:extLst>
      <p:ext uri="{BB962C8B-B14F-4D97-AF65-F5344CB8AC3E}">
        <p14:creationId xmlns:p14="http://schemas.microsoft.com/office/powerpoint/2010/main" val="2455703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0DA0BB-4FBC-4675-805E-FC108DB1A8AD}" type="datetimeFigureOut">
              <a:rPr lang="en-US" smtClean="0"/>
              <a:t>11/12/2019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CF8C6A-B014-41E0-BDEC-318CB58CDB33}" type="slidenum">
              <a:rPr lang="en-US" smtClean="0"/>
              <a:t>‹#›</a:t>
            </a:fld>
            <a:endParaRPr lang="en-US"/>
          </a:p>
        </p:txBody>
      </p:sp>
    </p:spTree>
    <p:extLst>
      <p:ext uri="{BB962C8B-B14F-4D97-AF65-F5344CB8AC3E}">
        <p14:creationId xmlns:p14="http://schemas.microsoft.com/office/powerpoint/2010/main" val="187477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0DA0BB-4FBC-4675-805E-FC108DB1A8AD}" type="datetimeFigureOut">
              <a:rPr lang="en-US" smtClean="0"/>
              <a:t>11/12/2019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CF8C6A-B014-41E0-BDEC-318CB58CDB33}" type="slidenum">
              <a:rPr lang="en-US" smtClean="0"/>
              <a:t>‹#›</a:t>
            </a:fld>
            <a:endParaRPr lang="en-US"/>
          </a:p>
        </p:txBody>
      </p:sp>
    </p:spTree>
    <p:extLst>
      <p:ext uri="{BB962C8B-B14F-4D97-AF65-F5344CB8AC3E}">
        <p14:creationId xmlns:p14="http://schemas.microsoft.com/office/powerpoint/2010/main" val="3590331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0DA0BB-4FBC-4675-805E-FC108DB1A8AD}" type="datetimeFigureOut">
              <a:rPr lang="en-US" smtClean="0"/>
              <a:t>11/12/2019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CF8C6A-B014-41E0-BDEC-318CB58CDB33}" type="slidenum">
              <a:rPr lang="en-US" smtClean="0"/>
              <a:t>‹#›</a:t>
            </a:fld>
            <a:endParaRPr lang="en-US"/>
          </a:p>
        </p:txBody>
      </p:sp>
    </p:spTree>
    <p:extLst>
      <p:ext uri="{BB962C8B-B14F-4D97-AF65-F5344CB8AC3E}">
        <p14:creationId xmlns:p14="http://schemas.microsoft.com/office/powerpoint/2010/main" val="3804527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0DA0BB-4FBC-4675-805E-FC108DB1A8AD}" type="datetimeFigureOut">
              <a:rPr lang="en-US" smtClean="0"/>
              <a:t>11/12/2019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F8C6A-B014-41E0-BDEC-318CB58CDB33}" type="slidenum">
              <a:rPr lang="en-US" smtClean="0"/>
              <a:t>‹#›</a:t>
            </a:fld>
            <a:endParaRPr lang="en-US"/>
          </a:p>
        </p:txBody>
      </p:sp>
    </p:spTree>
    <p:extLst>
      <p:ext uri="{BB962C8B-B14F-4D97-AF65-F5344CB8AC3E}">
        <p14:creationId xmlns:p14="http://schemas.microsoft.com/office/powerpoint/2010/main" val="3987755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0DA0BB-4FBC-4675-805E-FC108DB1A8AD}" type="datetimeFigureOut">
              <a:rPr lang="en-US" smtClean="0"/>
              <a:t>11/12/2019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F8C6A-B014-41E0-BDEC-318CB58CDB33}" type="slidenum">
              <a:rPr lang="en-US" smtClean="0"/>
              <a:t>‹#›</a:t>
            </a:fld>
            <a:endParaRPr lang="en-US"/>
          </a:p>
        </p:txBody>
      </p:sp>
    </p:spTree>
    <p:extLst>
      <p:ext uri="{BB962C8B-B14F-4D97-AF65-F5344CB8AC3E}">
        <p14:creationId xmlns:p14="http://schemas.microsoft.com/office/powerpoint/2010/main" val="156240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0DA0BB-4FBC-4675-805E-FC108DB1A8AD}" type="datetimeFigureOut">
              <a:rPr lang="en-US" smtClean="0"/>
              <a:t>11/12/2019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4CF8C6A-B014-41E0-BDEC-318CB58CDB33}" type="slidenum">
              <a:rPr lang="en-US" smtClean="0"/>
              <a:t>‹#›</a:t>
            </a:fld>
            <a:endParaRPr lang="en-US"/>
          </a:p>
        </p:txBody>
      </p:sp>
    </p:spTree>
    <p:extLst>
      <p:ext uri="{BB962C8B-B14F-4D97-AF65-F5344CB8AC3E}">
        <p14:creationId xmlns:p14="http://schemas.microsoft.com/office/powerpoint/2010/main" val="36004975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89261-00B3-4DBD-814C-75355B47E319}"/>
              </a:ext>
            </a:extLst>
          </p:cNvPr>
          <p:cNvSpPr>
            <a:spLocks noGrp="1"/>
          </p:cNvSpPr>
          <p:nvPr>
            <p:ph type="ctrTitle"/>
          </p:nvPr>
        </p:nvSpPr>
        <p:spPr/>
        <p:txBody>
          <a:bodyPr/>
          <a:lstStyle/>
          <a:p>
            <a:r>
              <a:rPr lang="hr-HR" dirty="0"/>
              <a:t>Case study – WA_Retail-SalesMarketing_-ProfitCost</a:t>
            </a:r>
            <a:endParaRPr lang="en-US" dirty="0"/>
          </a:p>
        </p:txBody>
      </p:sp>
      <p:sp>
        <p:nvSpPr>
          <p:cNvPr id="3" name="Subtitle 2">
            <a:extLst>
              <a:ext uri="{FF2B5EF4-FFF2-40B4-BE49-F238E27FC236}">
                <a16:creationId xmlns:a16="http://schemas.microsoft.com/office/drawing/2014/main" id="{70F5C9C7-8DA4-47DD-954D-7D5CC854EC89}"/>
              </a:ext>
            </a:extLst>
          </p:cNvPr>
          <p:cNvSpPr>
            <a:spLocks noGrp="1"/>
          </p:cNvSpPr>
          <p:nvPr>
            <p:ph type="subTitle" idx="1"/>
          </p:nvPr>
        </p:nvSpPr>
        <p:spPr/>
        <p:txBody>
          <a:bodyPr/>
          <a:lstStyle/>
          <a:p>
            <a:r>
              <a:rPr lang="hr-HR" dirty="0"/>
              <a:t>Izradio : Ivan Šifner</a:t>
            </a:r>
            <a:endParaRPr lang="en-US" dirty="0"/>
          </a:p>
        </p:txBody>
      </p:sp>
    </p:spTree>
    <p:extLst>
      <p:ext uri="{BB962C8B-B14F-4D97-AF65-F5344CB8AC3E}">
        <p14:creationId xmlns:p14="http://schemas.microsoft.com/office/powerpoint/2010/main" val="3195161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ECEB8-8D47-4B97-8F54-F43BA2779C26}"/>
              </a:ext>
            </a:extLst>
          </p:cNvPr>
          <p:cNvSpPr>
            <a:spLocks noGrp="1"/>
          </p:cNvSpPr>
          <p:nvPr>
            <p:ph type="title"/>
          </p:nvPr>
        </p:nvSpPr>
        <p:spPr>
          <a:xfrm>
            <a:off x="677334" y="106018"/>
            <a:ext cx="8596668" cy="437322"/>
          </a:xfrm>
        </p:spPr>
        <p:txBody>
          <a:bodyPr>
            <a:normAutofit fontScale="90000"/>
          </a:bodyPr>
          <a:lstStyle/>
          <a:p>
            <a:r>
              <a:rPr lang="en-US" dirty="0" err="1"/>
              <a:t>Prikaz</a:t>
            </a:r>
            <a:r>
              <a:rPr lang="en-US" dirty="0"/>
              <a:t> </a:t>
            </a:r>
            <a:r>
              <a:rPr lang="en-US" dirty="0" err="1"/>
              <a:t>tablica</a:t>
            </a:r>
            <a:r>
              <a:rPr lang="en-US" dirty="0"/>
              <a:t> u MySQL-u</a:t>
            </a:r>
          </a:p>
        </p:txBody>
      </p:sp>
      <p:pic>
        <p:nvPicPr>
          <p:cNvPr id="5" name="Content Placeholder 4">
            <a:extLst>
              <a:ext uri="{FF2B5EF4-FFF2-40B4-BE49-F238E27FC236}">
                <a16:creationId xmlns:a16="http://schemas.microsoft.com/office/drawing/2014/main" id="{669BF4A3-E9F9-4427-884F-DDDCAD1A05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255" y="1537252"/>
            <a:ext cx="9755641" cy="3500749"/>
          </a:xfrm>
        </p:spPr>
      </p:pic>
    </p:spTree>
    <p:extLst>
      <p:ext uri="{BB962C8B-B14F-4D97-AF65-F5344CB8AC3E}">
        <p14:creationId xmlns:p14="http://schemas.microsoft.com/office/powerpoint/2010/main" val="891465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005C7-187A-45AC-8D71-983163E293D6}"/>
              </a:ext>
            </a:extLst>
          </p:cNvPr>
          <p:cNvSpPr>
            <a:spLocks noGrp="1"/>
          </p:cNvSpPr>
          <p:nvPr>
            <p:ph type="title"/>
          </p:nvPr>
        </p:nvSpPr>
        <p:spPr>
          <a:xfrm>
            <a:off x="677334" y="246795"/>
            <a:ext cx="8596668" cy="569843"/>
          </a:xfrm>
        </p:spPr>
        <p:txBody>
          <a:bodyPr>
            <a:normAutofit fontScale="90000"/>
          </a:bodyPr>
          <a:lstStyle/>
          <a:p>
            <a:r>
              <a:rPr lang="en-US" dirty="0" err="1"/>
              <a:t>Prikaz</a:t>
            </a:r>
            <a:r>
              <a:rPr lang="en-US" dirty="0"/>
              <a:t> </a:t>
            </a:r>
            <a:r>
              <a:rPr lang="en-US" dirty="0" err="1"/>
              <a:t>tablica</a:t>
            </a:r>
            <a:r>
              <a:rPr lang="en-US" dirty="0"/>
              <a:t> u MySQL-u</a:t>
            </a:r>
          </a:p>
        </p:txBody>
      </p:sp>
      <p:pic>
        <p:nvPicPr>
          <p:cNvPr id="5" name="Content Placeholder 4">
            <a:extLst>
              <a:ext uri="{FF2B5EF4-FFF2-40B4-BE49-F238E27FC236}">
                <a16:creationId xmlns:a16="http://schemas.microsoft.com/office/drawing/2014/main" id="{5680577E-DC3C-4E41-B155-FB22E81ACC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222" y="1444487"/>
            <a:ext cx="8688780" cy="2782956"/>
          </a:xfrm>
        </p:spPr>
      </p:pic>
    </p:spTree>
    <p:extLst>
      <p:ext uri="{BB962C8B-B14F-4D97-AF65-F5344CB8AC3E}">
        <p14:creationId xmlns:p14="http://schemas.microsoft.com/office/powerpoint/2010/main" val="3630381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D7A01-4D59-43A9-A4B0-5F988CDA55E1}"/>
              </a:ext>
            </a:extLst>
          </p:cNvPr>
          <p:cNvSpPr>
            <a:spLocks noGrp="1"/>
          </p:cNvSpPr>
          <p:nvPr>
            <p:ph type="title"/>
          </p:nvPr>
        </p:nvSpPr>
        <p:spPr>
          <a:xfrm>
            <a:off x="677334" y="119269"/>
            <a:ext cx="8596668" cy="503583"/>
          </a:xfrm>
        </p:spPr>
        <p:txBody>
          <a:bodyPr>
            <a:normAutofit fontScale="90000"/>
          </a:bodyPr>
          <a:lstStyle/>
          <a:p>
            <a:r>
              <a:rPr lang="en-US" dirty="0" err="1"/>
              <a:t>Prikaz</a:t>
            </a:r>
            <a:r>
              <a:rPr lang="en-US" dirty="0"/>
              <a:t> </a:t>
            </a:r>
            <a:r>
              <a:rPr lang="en-US" dirty="0" err="1"/>
              <a:t>tablica</a:t>
            </a:r>
            <a:r>
              <a:rPr lang="en-US" dirty="0"/>
              <a:t> u MySQL-u</a:t>
            </a:r>
          </a:p>
        </p:txBody>
      </p:sp>
      <p:pic>
        <p:nvPicPr>
          <p:cNvPr id="5" name="Content Placeholder 4">
            <a:extLst>
              <a:ext uri="{FF2B5EF4-FFF2-40B4-BE49-F238E27FC236}">
                <a16:creationId xmlns:a16="http://schemas.microsoft.com/office/drawing/2014/main" id="{206435CA-B23F-4A48-942B-98AE6F1E74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1808" y="1252385"/>
            <a:ext cx="7962393" cy="4313528"/>
          </a:xfrm>
        </p:spPr>
      </p:pic>
    </p:spTree>
    <p:extLst>
      <p:ext uri="{BB962C8B-B14F-4D97-AF65-F5344CB8AC3E}">
        <p14:creationId xmlns:p14="http://schemas.microsoft.com/office/powerpoint/2010/main" val="2166698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0F4A8-E447-4EB4-9AD1-4B3DF21BFE57}"/>
              </a:ext>
            </a:extLst>
          </p:cNvPr>
          <p:cNvSpPr>
            <a:spLocks noGrp="1"/>
          </p:cNvSpPr>
          <p:nvPr>
            <p:ph type="title"/>
          </p:nvPr>
        </p:nvSpPr>
        <p:spPr>
          <a:xfrm>
            <a:off x="677334" y="106017"/>
            <a:ext cx="8596668" cy="490330"/>
          </a:xfrm>
        </p:spPr>
        <p:txBody>
          <a:bodyPr>
            <a:normAutofit fontScale="90000"/>
          </a:bodyPr>
          <a:lstStyle/>
          <a:p>
            <a:r>
              <a:rPr lang="en-US" dirty="0" err="1"/>
              <a:t>Prikaz</a:t>
            </a:r>
            <a:r>
              <a:rPr lang="en-US" dirty="0"/>
              <a:t> </a:t>
            </a:r>
            <a:r>
              <a:rPr lang="en-US" dirty="0" err="1"/>
              <a:t>tablica</a:t>
            </a:r>
            <a:r>
              <a:rPr lang="en-US" dirty="0"/>
              <a:t> u MySQL-u</a:t>
            </a:r>
          </a:p>
        </p:txBody>
      </p:sp>
      <p:pic>
        <p:nvPicPr>
          <p:cNvPr id="5" name="Content Placeholder 4">
            <a:extLst>
              <a:ext uri="{FF2B5EF4-FFF2-40B4-BE49-F238E27FC236}">
                <a16:creationId xmlns:a16="http://schemas.microsoft.com/office/drawing/2014/main" id="{0FCE0B02-A332-4DD2-8380-B04ECF0299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002" y="850118"/>
            <a:ext cx="9517824" cy="6007881"/>
          </a:xfrm>
        </p:spPr>
      </p:pic>
    </p:spTree>
    <p:extLst>
      <p:ext uri="{BB962C8B-B14F-4D97-AF65-F5344CB8AC3E}">
        <p14:creationId xmlns:p14="http://schemas.microsoft.com/office/powerpoint/2010/main" val="2877184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9C5A8-AACE-4471-BBD5-ACDACC99CB5D}"/>
              </a:ext>
            </a:extLst>
          </p:cNvPr>
          <p:cNvSpPr>
            <a:spLocks noGrp="1"/>
          </p:cNvSpPr>
          <p:nvPr>
            <p:ph type="title"/>
          </p:nvPr>
        </p:nvSpPr>
        <p:spPr>
          <a:xfrm>
            <a:off x="677334" y="145774"/>
            <a:ext cx="8596668" cy="463826"/>
          </a:xfrm>
        </p:spPr>
        <p:txBody>
          <a:bodyPr>
            <a:normAutofit fontScale="90000"/>
          </a:bodyPr>
          <a:lstStyle/>
          <a:p>
            <a:r>
              <a:rPr lang="en-US" dirty="0" err="1"/>
              <a:t>Prikaz</a:t>
            </a:r>
            <a:r>
              <a:rPr lang="en-US" dirty="0"/>
              <a:t> </a:t>
            </a:r>
            <a:r>
              <a:rPr lang="en-US" dirty="0" err="1"/>
              <a:t>tablica</a:t>
            </a:r>
            <a:r>
              <a:rPr lang="en-US" dirty="0"/>
              <a:t> u MySQL-u</a:t>
            </a:r>
          </a:p>
        </p:txBody>
      </p:sp>
      <p:pic>
        <p:nvPicPr>
          <p:cNvPr id="5" name="Content Placeholder 4">
            <a:extLst>
              <a:ext uri="{FF2B5EF4-FFF2-40B4-BE49-F238E27FC236}">
                <a16:creationId xmlns:a16="http://schemas.microsoft.com/office/drawing/2014/main" id="{C3A8F436-10BD-4F71-BD5A-84F7B00187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278" y="898786"/>
            <a:ext cx="9528313" cy="6024461"/>
          </a:xfrm>
        </p:spPr>
      </p:pic>
    </p:spTree>
    <p:extLst>
      <p:ext uri="{BB962C8B-B14F-4D97-AF65-F5344CB8AC3E}">
        <p14:creationId xmlns:p14="http://schemas.microsoft.com/office/powerpoint/2010/main" val="3456928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AD896-1BFD-418B-969C-86042652B7E4}"/>
              </a:ext>
            </a:extLst>
          </p:cNvPr>
          <p:cNvSpPr>
            <a:spLocks noGrp="1"/>
          </p:cNvSpPr>
          <p:nvPr>
            <p:ph type="title"/>
          </p:nvPr>
        </p:nvSpPr>
        <p:spPr>
          <a:xfrm>
            <a:off x="677334" y="106017"/>
            <a:ext cx="8596668" cy="477078"/>
          </a:xfrm>
        </p:spPr>
        <p:txBody>
          <a:bodyPr>
            <a:normAutofit fontScale="90000"/>
          </a:bodyPr>
          <a:lstStyle/>
          <a:p>
            <a:r>
              <a:rPr lang="en-US" dirty="0" err="1"/>
              <a:t>Prikaz</a:t>
            </a:r>
            <a:r>
              <a:rPr lang="en-US" dirty="0"/>
              <a:t> </a:t>
            </a:r>
            <a:r>
              <a:rPr lang="en-US" dirty="0" err="1"/>
              <a:t>tablica</a:t>
            </a:r>
            <a:r>
              <a:rPr lang="en-US" dirty="0"/>
              <a:t> u MySQL-u</a:t>
            </a:r>
          </a:p>
        </p:txBody>
      </p:sp>
      <p:pic>
        <p:nvPicPr>
          <p:cNvPr id="5" name="Content Placeholder 4">
            <a:extLst>
              <a:ext uri="{FF2B5EF4-FFF2-40B4-BE49-F238E27FC236}">
                <a16:creationId xmlns:a16="http://schemas.microsoft.com/office/drawing/2014/main" id="{D7D62766-0C63-470F-A218-07E027A34D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12" y="967314"/>
            <a:ext cx="9245390" cy="5890686"/>
          </a:xfrm>
        </p:spPr>
      </p:pic>
    </p:spTree>
    <p:extLst>
      <p:ext uri="{BB962C8B-B14F-4D97-AF65-F5344CB8AC3E}">
        <p14:creationId xmlns:p14="http://schemas.microsoft.com/office/powerpoint/2010/main" val="3491447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4977F-CDCF-4CBA-821A-750D874A4407}"/>
              </a:ext>
            </a:extLst>
          </p:cNvPr>
          <p:cNvSpPr>
            <a:spLocks noGrp="1"/>
          </p:cNvSpPr>
          <p:nvPr>
            <p:ph type="title"/>
          </p:nvPr>
        </p:nvSpPr>
        <p:spPr/>
        <p:txBody>
          <a:bodyPr/>
          <a:lstStyle/>
          <a:p>
            <a:endParaRPr lang="en-US"/>
          </a:p>
        </p:txBody>
      </p:sp>
      <p:sp>
        <p:nvSpPr>
          <p:cNvPr id="5" name="Rectangle 4">
            <a:extLst>
              <a:ext uri="{FF2B5EF4-FFF2-40B4-BE49-F238E27FC236}">
                <a16:creationId xmlns:a16="http://schemas.microsoft.com/office/drawing/2014/main" id="{5FF025F2-43DA-42C6-BA81-2A510F98FF5A}"/>
              </a:ext>
            </a:extLst>
          </p:cNvPr>
          <p:cNvSpPr/>
          <p:nvPr/>
        </p:nvSpPr>
        <p:spPr>
          <a:xfrm>
            <a:off x="2363372" y="6457071"/>
            <a:ext cx="7512148" cy="281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dirty="0"/>
              <a:t>Prikaz mog dimenzijskog modela</a:t>
            </a:r>
            <a:endParaRPr lang="en-US" dirty="0"/>
          </a:p>
        </p:txBody>
      </p:sp>
      <p:pic>
        <p:nvPicPr>
          <p:cNvPr id="12" name="Content Placeholder 11">
            <a:extLst>
              <a:ext uri="{FF2B5EF4-FFF2-40B4-BE49-F238E27FC236}">
                <a16:creationId xmlns:a16="http://schemas.microsoft.com/office/drawing/2014/main" id="{2B076AB9-7EB7-4E8C-B236-EBA95C6763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270" y="-1"/>
            <a:ext cx="12205251" cy="6318167"/>
          </a:xfrm>
        </p:spPr>
      </p:pic>
    </p:spTree>
    <p:extLst>
      <p:ext uri="{BB962C8B-B14F-4D97-AF65-F5344CB8AC3E}">
        <p14:creationId xmlns:p14="http://schemas.microsoft.com/office/powerpoint/2010/main" val="2095972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7315A-0D51-420D-9F8B-73CFFE6CADC8}"/>
              </a:ext>
            </a:extLst>
          </p:cNvPr>
          <p:cNvSpPr>
            <a:spLocks noGrp="1"/>
          </p:cNvSpPr>
          <p:nvPr>
            <p:ph type="title"/>
          </p:nvPr>
        </p:nvSpPr>
        <p:spPr>
          <a:xfrm>
            <a:off x="677334" y="78645"/>
            <a:ext cx="8596668" cy="362805"/>
          </a:xfrm>
        </p:spPr>
        <p:txBody>
          <a:bodyPr>
            <a:normAutofit fontScale="90000"/>
          </a:bodyPr>
          <a:lstStyle/>
          <a:p>
            <a:r>
              <a:rPr lang="en-US" dirty="0" err="1"/>
              <a:t>Prikaz</a:t>
            </a:r>
            <a:r>
              <a:rPr lang="en-US" dirty="0"/>
              <a:t> </a:t>
            </a:r>
            <a:r>
              <a:rPr lang="en-US" dirty="0" err="1"/>
              <a:t>dimenzijskih</a:t>
            </a:r>
            <a:r>
              <a:rPr lang="en-US" dirty="0"/>
              <a:t> </a:t>
            </a:r>
            <a:r>
              <a:rPr lang="en-US" dirty="0" err="1"/>
              <a:t>tablica</a:t>
            </a:r>
            <a:r>
              <a:rPr lang="en-US" dirty="0"/>
              <a:t> u </a:t>
            </a:r>
            <a:r>
              <a:rPr lang="en-US" dirty="0" err="1"/>
              <a:t>MySQl</a:t>
            </a:r>
            <a:r>
              <a:rPr lang="en-US" dirty="0"/>
              <a:t>-u</a:t>
            </a:r>
          </a:p>
        </p:txBody>
      </p:sp>
      <p:pic>
        <p:nvPicPr>
          <p:cNvPr id="5" name="Content Placeholder 4">
            <a:extLst>
              <a:ext uri="{FF2B5EF4-FFF2-40B4-BE49-F238E27FC236}">
                <a16:creationId xmlns:a16="http://schemas.microsoft.com/office/drawing/2014/main" id="{92FD97C1-38DD-4B71-AB9B-998FA218BE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848139"/>
            <a:ext cx="10176196" cy="5948465"/>
          </a:xfrm>
        </p:spPr>
      </p:pic>
    </p:spTree>
    <p:extLst>
      <p:ext uri="{BB962C8B-B14F-4D97-AF65-F5344CB8AC3E}">
        <p14:creationId xmlns:p14="http://schemas.microsoft.com/office/powerpoint/2010/main" val="643738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98EA2-72A3-4AEA-B4D5-D415070DC3D6}"/>
              </a:ext>
            </a:extLst>
          </p:cNvPr>
          <p:cNvSpPr>
            <a:spLocks noGrp="1"/>
          </p:cNvSpPr>
          <p:nvPr>
            <p:ph type="title"/>
          </p:nvPr>
        </p:nvSpPr>
        <p:spPr>
          <a:xfrm>
            <a:off x="677334" y="0"/>
            <a:ext cx="8596668" cy="304800"/>
          </a:xfrm>
        </p:spPr>
        <p:txBody>
          <a:bodyPr>
            <a:normAutofit fontScale="90000"/>
          </a:bodyPr>
          <a:lstStyle/>
          <a:p>
            <a:r>
              <a:rPr lang="en-US" dirty="0" err="1"/>
              <a:t>Prikaz</a:t>
            </a:r>
            <a:r>
              <a:rPr lang="en-US" dirty="0"/>
              <a:t> </a:t>
            </a:r>
            <a:r>
              <a:rPr lang="en-US" dirty="0" err="1"/>
              <a:t>dimenzijskih</a:t>
            </a:r>
            <a:r>
              <a:rPr lang="en-US" dirty="0"/>
              <a:t> </a:t>
            </a:r>
            <a:r>
              <a:rPr lang="en-US" dirty="0" err="1"/>
              <a:t>tablica</a:t>
            </a:r>
            <a:r>
              <a:rPr lang="en-US" dirty="0"/>
              <a:t> u </a:t>
            </a:r>
            <a:r>
              <a:rPr lang="en-US" dirty="0" err="1"/>
              <a:t>MySQl</a:t>
            </a:r>
            <a:r>
              <a:rPr lang="en-US" dirty="0"/>
              <a:t>-u</a:t>
            </a:r>
          </a:p>
        </p:txBody>
      </p:sp>
      <p:pic>
        <p:nvPicPr>
          <p:cNvPr id="5" name="Content Placeholder 4">
            <a:extLst>
              <a:ext uri="{FF2B5EF4-FFF2-40B4-BE49-F238E27FC236}">
                <a16:creationId xmlns:a16="http://schemas.microsoft.com/office/drawing/2014/main" id="{6E80BCD0-49D8-4D3A-AFEF-9C809BF0A4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5" y="994397"/>
            <a:ext cx="8596668" cy="5764212"/>
          </a:xfrm>
        </p:spPr>
      </p:pic>
    </p:spTree>
    <p:extLst>
      <p:ext uri="{BB962C8B-B14F-4D97-AF65-F5344CB8AC3E}">
        <p14:creationId xmlns:p14="http://schemas.microsoft.com/office/powerpoint/2010/main" val="1444333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CA4F7-CE63-4849-8633-EB7E3C07D7D1}"/>
              </a:ext>
            </a:extLst>
          </p:cNvPr>
          <p:cNvSpPr>
            <a:spLocks noGrp="1"/>
          </p:cNvSpPr>
          <p:nvPr>
            <p:ph type="title"/>
          </p:nvPr>
        </p:nvSpPr>
        <p:spPr>
          <a:xfrm>
            <a:off x="677334" y="0"/>
            <a:ext cx="8596668" cy="357809"/>
          </a:xfrm>
        </p:spPr>
        <p:txBody>
          <a:bodyPr>
            <a:normAutofit fontScale="90000"/>
          </a:bodyPr>
          <a:lstStyle/>
          <a:p>
            <a:r>
              <a:rPr lang="en-US" dirty="0" err="1"/>
              <a:t>Prikaz</a:t>
            </a:r>
            <a:r>
              <a:rPr lang="en-US" dirty="0"/>
              <a:t> </a:t>
            </a:r>
            <a:r>
              <a:rPr lang="en-US" dirty="0" err="1"/>
              <a:t>dimenzijskih</a:t>
            </a:r>
            <a:r>
              <a:rPr lang="en-US" dirty="0"/>
              <a:t> </a:t>
            </a:r>
            <a:r>
              <a:rPr lang="en-US" dirty="0" err="1"/>
              <a:t>tablica</a:t>
            </a:r>
            <a:r>
              <a:rPr lang="en-US" dirty="0"/>
              <a:t> u </a:t>
            </a:r>
            <a:r>
              <a:rPr lang="en-US" dirty="0" err="1"/>
              <a:t>MySQl</a:t>
            </a:r>
            <a:r>
              <a:rPr lang="en-US" dirty="0"/>
              <a:t>-u</a:t>
            </a:r>
          </a:p>
        </p:txBody>
      </p:sp>
      <p:pic>
        <p:nvPicPr>
          <p:cNvPr id="5" name="Content Placeholder 4">
            <a:extLst>
              <a:ext uri="{FF2B5EF4-FFF2-40B4-BE49-F238E27FC236}">
                <a16:creationId xmlns:a16="http://schemas.microsoft.com/office/drawing/2014/main" id="{8B14DD3F-72BC-43B9-AB6F-32D23BA788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80788"/>
            <a:ext cx="10009497" cy="6155256"/>
          </a:xfrm>
        </p:spPr>
      </p:pic>
    </p:spTree>
    <p:extLst>
      <p:ext uri="{BB962C8B-B14F-4D97-AF65-F5344CB8AC3E}">
        <p14:creationId xmlns:p14="http://schemas.microsoft.com/office/powerpoint/2010/main" val="1903783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C74E4-C44A-4221-A2A9-14D9DE3931E6}"/>
              </a:ext>
            </a:extLst>
          </p:cNvPr>
          <p:cNvSpPr>
            <a:spLocks noGrp="1"/>
          </p:cNvSpPr>
          <p:nvPr>
            <p:ph type="title"/>
          </p:nvPr>
        </p:nvSpPr>
        <p:spPr/>
        <p:txBody>
          <a:bodyPr/>
          <a:lstStyle/>
          <a:p>
            <a:r>
              <a:rPr lang="hr-HR" dirty="0"/>
              <a:t>Priča iz mog case-a</a:t>
            </a:r>
            <a:endParaRPr lang="en-US" dirty="0"/>
          </a:p>
        </p:txBody>
      </p:sp>
      <p:sp>
        <p:nvSpPr>
          <p:cNvPr id="3" name="Content Placeholder 2">
            <a:extLst>
              <a:ext uri="{FF2B5EF4-FFF2-40B4-BE49-F238E27FC236}">
                <a16:creationId xmlns:a16="http://schemas.microsoft.com/office/drawing/2014/main" id="{5DB94513-D8B3-454D-9895-3F6252F75004}"/>
              </a:ext>
            </a:extLst>
          </p:cNvPr>
          <p:cNvSpPr>
            <a:spLocks noGrp="1"/>
          </p:cNvSpPr>
          <p:nvPr>
            <p:ph idx="1"/>
          </p:nvPr>
        </p:nvSpPr>
        <p:spPr/>
        <p:txBody>
          <a:bodyPr/>
          <a:lstStyle/>
          <a:p>
            <a:r>
              <a:rPr lang="hr-HR" dirty="0"/>
              <a:t>Neka kompanija ima različite proizvodne linije i na njima se proizvode različiti proizvodi</a:t>
            </a:r>
            <a:r>
              <a:rPr lang="en-US" dirty="0"/>
              <a:t> </a:t>
            </a:r>
            <a:r>
              <a:rPr lang="en-US" dirty="0" err="1"/>
              <a:t>koji</a:t>
            </a:r>
            <a:r>
              <a:rPr lang="en-US" dirty="0"/>
              <a:t> </a:t>
            </a:r>
            <a:r>
              <a:rPr lang="en-US" dirty="0" err="1"/>
              <a:t>pripadaju</a:t>
            </a:r>
            <a:r>
              <a:rPr lang="en-US" dirty="0"/>
              <a:t> </a:t>
            </a:r>
            <a:r>
              <a:rPr lang="en-US" dirty="0" err="1"/>
              <a:t>različitim</a:t>
            </a:r>
            <a:r>
              <a:rPr lang="en-US" dirty="0"/>
              <a:t> </a:t>
            </a:r>
            <a:r>
              <a:rPr lang="en-US" dirty="0" err="1"/>
              <a:t>tipovima</a:t>
            </a:r>
            <a:r>
              <a:rPr lang="hr-HR" dirty="0"/>
              <a:t>. Kompanija ima </a:t>
            </a:r>
            <a:r>
              <a:rPr lang="hr-HR"/>
              <a:t>svoje podružnice (</a:t>
            </a:r>
            <a:r>
              <a:rPr lang="hr-HR" dirty="0"/>
              <a:t>partnere) u različitim državama svijeta</a:t>
            </a:r>
            <a:r>
              <a:rPr lang="en-US" dirty="0"/>
              <a:t> od </a:t>
            </a:r>
            <a:r>
              <a:rPr lang="en-US" dirty="0" err="1"/>
              <a:t>čega</a:t>
            </a:r>
            <a:r>
              <a:rPr lang="en-US" dirty="0"/>
              <a:t> </a:t>
            </a:r>
            <a:r>
              <a:rPr lang="en-US" dirty="0" err="1"/>
              <a:t>postoje</a:t>
            </a:r>
            <a:r>
              <a:rPr lang="en-US" dirty="0"/>
              <a:t> 2 </a:t>
            </a:r>
            <a:r>
              <a:rPr lang="en-US" dirty="0" err="1"/>
              <a:t>partnera</a:t>
            </a:r>
            <a:r>
              <a:rPr lang="en-US" dirty="0"/>
              <a:t>(</a:t>
            </a:r>
            <a:r>
              <a:rPr lang="en-US" dirty="0" err="1"/>
              <a:t>Abc</a:t>
            </a:r>
            <a:r>
              <a:rPr lang="en-US" dirty="0"/>
              <a:t> Shoji K.K. </a:t>
            </a:r>
            <a:r>
              <a:rPr lang="en-US" dirty="0" err="1"/>
              <a:t>i</a:t>
            </a:r>
            <a:r>
              <a:rPr lang="en-US" dirty="0"/>
              <a:t> American Retail Store). </a:t>
            </a:r>
            <a:r>
              <a:rPr lang="en-US" dirty="0" err="1"/>
              <a:t>Abc</a:t>
            </a:r>
            <a:r>
              <a:rPr lang="en-US" dirty="0"/>
              <a:t> Shoji K.K. </a:t>
            </a:r>
            <a:r>
              <a:rPr lang="en-US" dirty="0" err="1"/>
              <a:t>prodaje</a:t>
            </a:r>
            <a:r>
              <a:rPr lang="en-US" dirty="0"/>
              <a:t> </a:t>
            </a:r>
            <a:r>
              <a:rPr lang="en-US" dirty="0" err="1"/>
              <a:t>proizvode</a:t>
            </a:r>
            <a:r>
              <a:rPr lang="en-US" dirty="0"/>
              <a:t> </a:t>
            </a:r>
            <a:r>
              <a:rPr lang="en-US" dirty="0" err="1"/>
              <a:t>na</a:t>
            </a:r>
            <a:r>
              <a:rPr lang="en-US" dirty="0"/>
              <a:t> </a:t>
            </a:r>
            <a:r>
              <a:rPr lang="en-US" dirty="0" err="1"/>
              <a:t>području</a:t>
            </a:r>
            <a:r>
              <a:rPr lang="en-US" dirty="0"/>
              <a:t> Europe, </a:t>
            </a:r>
            <a:r>
              <a:rPr lang="en-US" dirty="0" err="1"/>
              <a:t>Azije</a:t>
            </a:r>
            <a:r>
              <a:rPr lang="en-US" dirty="0"/>
              <a:t> </a:t>
            </a:r>
            <a:r>
              <a:rPr lang="en-US" dirty="0" err="1"/>
              <a:t>i</a:t>
            </a:r>
            <a:r>
              <a:rPr lang="en-US" dirty="0"/>
              <a:t> </a:t>
            </a:r>
            <a:r>
              <a:rPr lang="en-US" dirty="0" err="1"/>
              <a:t>Australije</a:t>
            </a:r>
            <a:r>
              <a:rPr lang="en-US" dirty="0"/>
              <a:t>, a American Retail Store </a:t>
            </a:r>
            <a:r>
              <a:rPr lang="en-US" dirty="0" err="1"/>
              <a:t>prodaje</a:t>
            </a:r>
            <a:r>
              <a:rPr lang="en-US" dirty="0"/>
              <a:t> </a:t>
            </a:r>
            <a:r>
              <a:rPr lang="en-US" dirty="0" err="1"/>
              <a:t>na</a:t>
            </a:r>
            <a:r>
              <a:rPr lang="en-US" dirty="0"/>
              <a:t> </a:t>
            </a:r>
            <a:r>
              <a:rPr lang="en-US" dirty="0" err="1"/>
              <a:t>području</a:t>
            </a:r>
            <a:r>
              <a:rPr lang="en-US" dirty="0"/>
              <a:t> </a:t>
            </a:r>
            <a:r>
              <a:rPr lang="en-US" dirty="0" err="1"/>
              <a:t>Sjeverne</a:t>
            </a:r>
            <a:r>
              <a:rPr lang="en-US" dirty="0"/>
              <a:t> </a:t>
            </a:r>
            <a:r>
              <a:rPr lang="en-US" dirty="0" err="1"/>
              <a:t>i</a:t>
            </a:r>
            <a:r>
              <a:rPr lang="en-US" dirty="0"/>
              <a:t> </a:t>
            </a:r>
            <a:r>
              <a:rPr lang="en-US" dirty="0" err="1"/>
              <a:t>Južne</a:t>
            </a:r>
            <a:r>
              <a:rPr lang="en-US" dirty="0"/>
              <a:t> </a:t>
            </a:r>
            <a:r>
              <a:rPr lang="en-US" dirty="0" err="1"/>
              <a:t>Amerike.Kompanija</a:t>
            </a:r>
            <a:r>
              <a:rPr lang="en-US" dirty="0"/>
              <a:t> ne </a:t>
            </a:r>
            <a:r>
              <a:rPr lang="en-US" dirty="0" err="1"/>
              <a:t>posluje</a:t>
            </a:r>
            <a:r>
              <a:rPr lang="en-US" dirty="0"/>
              <a:t> u </a:t>
            </a:r>
            <a:r>
              <a:rPr lang="en-US" dirty="0" err="1"/>
              <a:t>Africi</a:t>
            </a:r>
            <a:r>
              <a:rPr lang="en-US" dirty="0"/>
              <a:t>.</a:t>
            </a:r>
            <a:r>
              <a:rPr lang="hr-HR" dirty="0"/>
              <a:t>Postoje razne metode kojima kupci naručuju robu, neke od njih su putem telefona, e-maila, weba, a mogu ih i osobno posjetiti itd.. Kompanija prati različite novčane tokove od kojih su najznačajniji količina proizvedenih proizvoda, profit, prihod, planirani prihod i jos mnogo toga i cilj ovoga case-a je proučiti te stvari</a:t>
            </a:r>
            <a:r>
              <a:rPr lang="en-US" dirty="0"/>
              <a:t> </a:t>
            </a:r>
            <a:r>
              <a:rPr lang="en-US" dirty="0" err="1"/>
              <a:t>te</a:t>
            </a:r>
            <a:r>
              <a:rPr lang="en-US" dirty="0"/>
              <a:t> </a:t>
            </a:r>
            <a:r>
              <a:rPr lang="en-US" dirty="0" err="1"/>
              <a:t>prikazati</a:t>
            </a:r>
            <a:r>
              <a:rPr lang="en-US" dirty="0"/>
              <a:t> </a:t>
            </a:r>
            <a:r>
              <a:rPr lang="en-US" dirty="0" err="1"/>
              <a:t>prihode</a:t>
            </a:r>
            <a:r>
              <a:rPr lang="en-US" dirty="0"/>
              <a:t>(revenue) po </a:t>
            </a:r>
            <a:r>
              <a:rPr lang="en-US" dirty="0" err="1"/>
              <a:t>različitim</a:t>
            </a:r>
            <a:r>
              <a:rPr lang="en-US" dirty="0"/>
              <a:t> </a:t>
            </a:r>
            <a:r>
              <a:rPr lang="en-US" dirty="0" err="1"/>
              <a:t>dimenzijama</a:t>
            </a:r>
            <a:r>
              <a:rPr lang="hr-HR" dirty="0"/>
              <a:t>. </a:t>
            </a:r>
            <a:endParaRPr lang="en-US" dirty="0"/>
          </a:p>
        </p:txBody>
      </p:sp>
    </p:spTree>
    <p:extLst>
      <p:ext uri="{BB962C8B-B14F-4D97-AF65-F5344CB8AC3E}">
        <p14:creationId xmlns:p14="http://schemas.microsoft.com/office/powerpoint/2010/main" val="789035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9A3CB-5215-4685-AFF5-FA9D6D46FB1E}"/>
              </a:ext>
            </a:extLst>
          </p:cNvPr>
          <p:cNvSpPr>
            <a:spLocks noGrp="1"/>
          </p:cNvSpPr>
          <p:nvPr>
            <p:ph type="title"/>
          </p:nvPr>
        </p:nvSpPr>
        <p:spPr>
          <a:xfrm>
            <a:off x="677334" y="0"/>
            <a:ext cx="8596668" cy="410817"/>
          </a:xfrm>
        </p:spPr>
        <p:txBody>
          <a:bodyPr>
            <a:normAutofit fontScale="90000"/>
          </a:bodyPr>
          <a:lstStyle/>
          <a:p>
            <a:r>
              <a:rPr lang="en-US" dirty="0" err="1"/>
              <a:t>Prikaz</a:t>
            </a:r>
            <a:r>
              <a:rPr lang="en-US" dirty="0"/>
              <a:t> </a:t>
            </a:r>
            <a:r>
              <a:rPr lang="en-US" dirty="0" err="1"/>
              <a:t>dimenzijskih</a:t>
            </a:r>
            <a:r>
              <a:rPr lang="en-US" dirty="0"/>
              <a:t> </a:t>
            </a:r>
            <a:r>
              <a:rPr lang="en-US" dirty="0" err="1"/>
              <a:t>tablica</a:t>
            </a:r>
            <a:r>
              <a:rPr lang="en-US" dirty="0"/>
              <a:t> u </a:t>
            </a:r>
            <a:r>
              <a:rPr lang="en-US" dirty="0" err="1"/>
              <a:t>MySQl</a:t>
            </a:r>
            <a:r>
              <a:rPr lang="en-US" dirty="0"/>
              <a:t>-u</a:t>
            </a:r>
          </a:p>
        </p:txBody>
      </p:sp>
      <p:pic>
        <p:nvPicPr>
          <p:cNvPr id="5" name="Content Placeholder 4">
            <a:extLst>
              <a:ext uri="{FF2B5EF4-FFF2-40B4-BE49-F238E27FC236}">
                <a16:creationId xmlns:a16="http://schemas.microsoft.com/office/drawing/2014/main" id="{7DB94B4D-183A-429A-B08C-47F9894197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0072" y="940705"/>
            <a:ext cx="8794880" cy="4770982"/>
          </a:xfrm>
        </p:spPr>
      </p:pic>
    </p:spTree>
    <p:extLst>
      <p:ext uri="{BB962C8B-B14F-4D97-AF65-F5344CB8AC3E}">
        <p14:creationId xmlns:p14="http://schemas.microsoft.com/office/powerpoint/2010/main" val="2350199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0A783-6C67-4024-B3C8-DFB8CB6C62FD}"/>
              </a:ext>
            </a:extLst>
          </p:cNvPr>
          <p:cNvSpPr>
            <a:spLocks noGrp="1"/>
          </p:cNvSpPr>
          <p:nvPr>
            <p:ph type="title"/>
          </p:nvPr>
        </p:nvSpPr>
        <p:spPr>
          <a:xfrm>
            <a:off x="677334" y="0"/>
            <a:ext cx="8596668" cy="437322"/>
          </a:xfrm>
        </p:spPr>
        <p:txBody>
          <a:bodyPr>
            <a:normAutofit fontScale="90000"/>
          </a:bodyPr>
          <a:lstStyle/>
          <a:p>
            <a:r>
              <a:rPr lang="en-US" dirty="0" err="1"/>
              <a:t>Prikaz</a:t>
            </a:r>
            <a:r>
              <a:rPr lang="en-US" dirty="0"/>
              <a:t> </a:t>
            </a:r>
            <a:r>
              <a:rPr lang="en-US" dirty="0" err="1"/>
              <a:t>dimenzijskih</a:t>
            </a:r>
            <a:r>
              <a:rPr lang="en-US" dirty="0"/>
              <a:t> </a:t>
            </a:r>
            <a:r>
              <a:rPr lang="en-US" dirty="0" err="1"/>
              <a:t>tablica</a:t>
            </a:r>
            <a:r>
              <a:rPr lang="en-US" dirty="0"/>
              <a:t> u </a:t>
            </a:r>
            <a:r>
              <a:rPr lang="en-US" dirty="0" err="1"/>
              <a:t>MySQl</a:t>
            </a:r>
            <a:r>
              <a:rPr lang="en-US" dirty="0"/>
              <a:t>-u</a:t>
            </a:r>
          </a:p>
        </p:txBody>
      </p:sp>
      <p:pic>
        <p:nvPicPr>
          <p:cNvPr id="5" name="Content Placeholder 4">
            <a:extLst>
              <a:ext uri="{FF2B5EF4-FFF2-40B4-BE49-F238E27FC236}">
                <a16:creationId xmlns:a16="http://schemas.microsoft.com/office/drawing/2014/main" id="{E0F216F6-2142-465D-B614-CE0FA77C3D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522" y="808866"/>
            <a:ext cx="9296933" cy="6049133"/>
          </a:xfrm>
        </p:spPr>
      </p:pic>
    </p:spTree>
    <p:extLst>
      <p:ext uri="{BB962C8B-B14F-4D97-AF65-F5344CB8AC3E}">
        <p14:creationId xmlns:p14="http://schemas.microsoft.com/office/powerpoint/2010/main" val="3882746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DCA87-F3DB-45BB-A30B-E1926710B7F5}"/>
              </a:ext>
            </a:extLst>
          </p:cNvPr>
          <p:cNvSpPr>
            <a:spLocks noGrp="1"/>
          </p:cNvSpPr>
          <p:nvPr>
            <p:ph type="title"/>
          </p:nvPr>
        </p:nvSpPr>
        <p:spPr>
          <a:xfrm>
            <a:off x="677334" y="0"/>
            <a:ext cx="8596668" cy="437322"/>
          </a:xfrm>
        </p:spPr>
        <p:txBody>
          <a:bodyPr>
            <a:normAutofit fontScale="90000"/>
          </a:bodyPr>
          <a:lstStyle/>
          <a:p>
            <a:r>
              <a:rPr lang="en-US" dirty="0" err="1"/>
              <a:t>Prikaz</a:t>
            </a:r>
            <a:r>
              <a:rPr lang="en-US" dirty="0"/>
              <a:t> </a:t>
            </a:r>
            <a:r>
              <a:rPr lang="en-US" dirty="0" err="1"/>
              <a:t>tablice</a:t>
            </a:r>
            <a:r>
              <a:rPr lang="en-US" dirty="0"/>
              <a:t> </a:t>
            </a:r>
            <a:r>
              <a:rPr lang="en-US" dirty="0" err="1"/>
              <a:t>činjenica</a:t>
            </a:r>
            <a:r>
              <a:rPr lang="en-US" dirty="0"/>
              <a:t> u </a:t>
            </a:r>
            <a:r>
              <a:rPr lang="en-US" dirty="0" err="1"/>
              <a:t>MySQl</a:t>
            </a:r>
            <a:r>
              <a:rPr lang="en-US" dirty="0"/>
              <a:t>-u</a:t>
            </a:r>
          </a:p>
        </p:txBody>
      </p:sp>
      <p:pic>
        <p:nvPicPr>
          <p:cNvPr id="5" name="Content Placeholder 4">
            <a:extLst>
              <a:ext uri="{FF2B5EF4-FFF2-40B4-BE49-F238E27FC236}">
                <a16:creationId xmlns:a16="http://schemas.microsoft.com/office/drawing/2014/main" id="{E2FC067C-249D-4BB6-AD4C-CA3C0E6309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48623"/>
            <a:ext cx="12192000" cy="6009377"/>
          </a:xfrm>
        </p:spPr>
      </p:pic>
    </p:spTree>
    <p:extLst>
      <p:ext uri="{BB962C8B-B14F-4D97-AF65-F5344CB8AC3E}">
        <p14:creationId xmlns:p14="http://schemas.microsoft.com/office/powerpoint/2010/main" val="1032095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FCD6A-BF9C-4186-A02B-5AA5B128D225}"/>
              </a:ext>
            </a:extLst>
          </p:cNvPr>
          <p:cNvSpPr>
            <a:spLocks noGrp="1"/>
          </p:cNvSpPr>
          <p:nvPr>
            <p:ph type="title"/>
          </p:nvPr>
        </p:nvSpPr>
        <p:spPr>
          <a:xfrm>
            <a:off x="809856" y="-1"/>
            <a:ext cx="8596668" cy="1126435"/>
          </a:xfrm>
        </p:spPr>
        <p:txBody>
          <a:bodyPr>
            <a:normAutofit fontScale="90000"/>
          </a:bodyPr>
          <a:lstStyle/>
          <a:p>
            <a:r>
              <a:rPr lang="en-US" dirty="0" err="1"/>
              <a:t>Prikaz</a:t>
            </a:r>
            <a:r>
              <a:rPr lang="en-US" dirty="0"/>
              <a:t> </a:t>
            </a:r>
            <a:r>
              <a:rPr lang="en-US" dirty="0" err="1"/>
              <a:t>Procesa</a:t>
            </a:r>
            <a:r>
              <a:rPr lang="en-US" dirty="0"/>
              <a:t> </a:t>
            </a:r>
            <a:r>
              <a:rPr lang="en-US" dirty="0" err="1"/>
              <a:t>pravljenja</a:t>
            </a:r>
            <a:r>
              <a:rPr lang="en-US" dirty="0"/>
              <a:t> dim. </a:t>
            </a:r>
            <a:r>
              <a:rPr lang="en-US" dirty="0" err="1"/>
              <a:t>Tablica</a:t>
            </a:r>
            <a:r>
              <a:rPr lang="en-US" dirty="0"/>
              <a:t> u </a:t>
            </a:r>
            <a:r>
              <a:rPr lang="en-US" dirty="0" err="1"/>
              <a:t>Pentahu</a:t>
            </a:r>
            <a:endParaRPr lang="en-US" dirty="0"/>
          </a:p>
        </p:txBody>
      </p:sp>
      <p:pic>
        <p:nvPicPr>
          <p:cNvPr id="5" name="Content Placeholder 4">
            <a:extLst>
              <a:ext uri="{FF2B5EF4-FFF2-40B4-BE49-F238E27FC236}">
                <a16:creationId xmlns:a16="http://schemas.microsoft.com/office/drawing/2014/main" id="{F12D1668-96D6-4F09-96C2-5FCB10E386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551" y="1355198"/>
            <a:ext cx="9759981" cy="5376905"/>
          </a:xfrm>
        </p:spPr>
      </p:pic>
    </p:spTree>
    <p:extLst>
      <p:ext uri="{BB962C8B-B14F-4D97-AF65-F5344CB8AC3E}">
        <p14:creationId xmlns:p14="http://schemas.microsoft.com/office/powerpoint/2010/main" val="3442555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DCD34-C954-4FF0-A25B-AA74E99A508D}"/>
              </a:ext>
            </a:extLst>
          </p:cNvPr>
          <p:cNvSpPr>
            <a:spLocks noGrp="1"/>
          </p:cNvSpPr>
          <p:nvPr>
            <p:ph type="title"/>
          </p:nvPr>
        </p:nvSpPr>
        <p:spPr>
          <a:xfrm>
            <a:off x="677334" y="0"/>
            <a:ext cx="8596668" cy="834887"/>
          </a:xfrm>
        </p:spPr>
        <p:txBody>
          <a:bodyPr>
            <a:normAutofit fontScale="90000"/>
          </a:bodyPr>
          <a:lstStyle/>
          <a:p>
            <a:r>
              <a:rPr lang="en-US" dirty="0" err="1"/>
              <a:t>Prikaz</a:t>
            </a:r>
            <a:r>
              <a:rPr lang="en-US" dirty="0"/>
              <a:t> </a:t>
            </a:r>
            <a:r>
              <a:rPr lang="en-US" dirty="0" err="1"/>
              <a:t>Procesa</a:t>
            </a:r>
            <a:r>
              <a:rPr lang="en-US" dirty="0"/>
              <a:t> </a:t>
            </a:r>
            <a:r>
              <a:rPr lang="en-US" dirty="0" err="1"/>
              <a:t>pravljenja</a:t>
            </a:r>
            <a:r>
              <a:rPr lang="en-US" dirty="0"/>
              <a:t> dim. </a:t>
            </a:r>
            <a:r>
              <a:rPr lang="en-US" dirty="0" err="1"/>
              <a:t>Tablica</a:t>
            </a:r>
            <a:r>
              <a:rPr lang="en-US" dirty="0"/>
              <a:t> u </a:t>
            </a:r>
            <a:r>
              <a:rPr lang="en-US" dirty="0" err="1"/>
              <a:t>Pentahu</a:t>
            </a:r>
            <a:endParaRPr lang="en-US" dirty="0"/>
          </a:p>
        </p:txBody>
      </p:sp>
      <p:pic>
        <p:nvPicPr>
          <p:cNvPr id="5" name="Content Placeholder 4">
            <a:extLst>
              <a:ext uri="{FF2B5EF4-FFF2-40B4-BE49-F238E27FC236}">
                <a16:creationId xmlns:a16="http://schemas.microsoft.com/office/drawing/2014/main" id="{20248D0A-2DDD-4324-B839-3E91D7C5C4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3931" y="736992"/>
            <a:ext cx="5201536" cy="6121008"/>
          </a:xfrm>
        </p:spPr>
      </p:pic>
    </p:spTree>
    <p:extLst>
      <p:ext uri="{BB962C8B-B14F-4D97-AF65-F5344CB8AC3E}">
        <p14:creationId xmlns:p14="http://schemas.microsoft.com/office/powerpoint/2010/main" val="2810774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E6932-565B-427D-8C06-6CC275E10FF4}"/>
              </a:ext>
            </a:extLst>
          </p:cNvPr>
          <p:cNvSpPr>
            <a:spLocks noGrp="1"/>
          </p:cNvSpPr>
          <p:nvPr>
            <p:ph type="title"/>
          </p:nvPr>
        </p:nvSpPr>
        <p:spPr>
          <a:xfrm>
            <a:off x="677334" y="0"/>
            <a:ext cx="8596668" cy="927652"/>
          </a:xfrm>
        </p:spPr>
        <p:txBody>
          <a:bodyPr>
            <a:normAutofit fontScale="90000"/>
          </a:bodyPr>
          <a:lstStyle/>
          <a:p>
            <a:r>
              <a:rPr lang="en-US" dirty="0" err="1"/>
              <a:t>Prikaz</a:t>
            </a:r>
            <a:r>
              <a:rPr lang="en-US" dirty="0"/>
              <a:t> </a:t>
            </a:r>
            <a:r>
              <a:rPr lang="en-US" dirty="0" err="1"/>
              <a:t>Procesa</a:t>
            </a:r>
            <a:r>
              <a:rPr lang="en-US" dirty="0"/>
              <a:t> </a:t>
            </a:r>
            <a:r>
              <a:rPr lang="en-US" dirty="0" err="1"/>
              <a:t>pravljenja</a:t>
            </a:r>
            <a:r>
              <a:rPr lang="en-US" dirty="0"/>
              <a:t> dim. </a:t>
            </a:r>
            <a:r>
              <a:rPr lang="en-US" dirty="0" err="1"/>
              <a:t>Tablica</a:t>
            </a:r>
            <a:r>
              <a:rPr lang="en-US" dirty="0"/>
              <a:t> u </a:t>
            </a:r>
            <a:r>
              <a:rPr lang="en-US" dirty="0" err="1"/>
              <a:t>Pentahu</a:t>
            </a:r>
            <a:endParaRPr lang="en-US" dirty="0"/>
          </a:p>
        </p:txBody>
      </p:sp>
      <p:pic>
        <p:nvPicPr>
          <p:cNvPr id="5" name="Content Placeholder 4">
            <a:extLst>
              <a:ext uri="{FF2B5EF4-FFF2-40B4-BE49-F238E27FC236}">
                <a16:creationId xmlns:a16="http://schemas.microsoft.com/office/drawing/2014/main" id="{AC54C6AA-1C46-46D3-83F9-3CE86D070D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598" y="1259941"/>
            <a:ext cx="7218997" cy="4624023"/>
          </a:xfrm>
        </p:spPr>
      </p:pic>
    </p:spTree>
    <p:extLst>
      <p:ext uri="{BB962C8B-B14F-4D97-AF65-F5344CB8AC3E}">
        <p14:creationId xmlns:p14="http://schemas.microsoft.com/office/powerpoint/2010/main" val="886771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4076D-3E91-4891-88B0-56FEF9FF04C0}"/>
              </a:ext>
            </a:extLst>
          </p:cNvPr>
          <p:cNvSpPr>
            <a:spLocks noGrp="1"/>
          </p:cNvSpPr>
          <p:nvPr>
            <p:ph type="title"/>
          </p:nvPr>
        </p:nvSpPr>
        <p:spPr>
          <a:xfrm>
            <a:off x="677334" y="0"/>
            <a:ext cx="8596668" cy="980661"/>
          </a:xfrm>
        </p:spPr>
        <p:txBody>
          <a:bodyPr>
            <a:normAutofit fontScale="90000"/>
          </a:bodyPr>
          <a:lstStyle/>
          <a:p>
            <a:r>
              <a:rPr lang="en-US" dirty="0" err="1"/>
              <a:t>Prikaz</a:t>
            </a:r>
            <a:r>
              <a:rPr lang="en-US" dirty="0"/>
              <a:t> </a:t>
            </a:r>
            <a:r>
              <a:rPr lang="en-US" dirty="0" err="1"/>
              <a:t>Procesa</a:t>
            </a:r>
            <a:r>
              <a:rPr lang="en-US" dirty="0"/>
              <a:t> </a:t>
            </a:r>
            <a:r>
              <a:rPr lang="en-US" dirty="0" err="1"/>
              <a:t>pravljenja</a:t>
            </a:r>
            <a:r>
              <a:rPr lang="en-US" dirty="0"/>
              <a:t> dim. </a:t>
            </a:r>
            <a:r>
              <a:rPr lang="en-US" dirty="0" err="1"/>
              <a:t>Tablica</a:t>
            </a:r>
            <a:r>
              <a:rPr lang="en-US" dirty="0"/>
              <a:t> u </a:t>
            </a:r>
            <a:r>
              <a:rPr lang="en-US" dirty="0" err="1"/>
              <a:t>Pentahu</a:t>
            </a:r>
            <a:endParaRPr lang="en-US" dirty="0"/>
          </a:p>
        </p:txBody>
      </p:sp>
      <p:pic>
        <p:nvPicPr>
          <p:cNvPr id="5" name="Content Placeholder 4">
            <a:extLst>
              <a:ext uri="{FF2B5EF4-FFF2-40B4-BE49-F238E27FC236}">
                <a16:creationId xmlns:a16="http://schemas.microsoft.com/office/drawing/2014/main" id="{1194FD79-8111-45B6-8A4B-B7392C1170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3124" y="1317542"/>
            <a:ext cx="6780672" cy="4168858"/>
          </a:xfrm>
        </p:spPr>
      </p:pic>
    </p:spTree>
    <p:extLst>
      <p:ext uri="{BB962C8B-B14F-4D97-AF65-F5344CB8AC3E}">
        <p14:creationId xmlns:p14="http://schemas.microsoft.com/office/powerpoint/2010/main" val="2795571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6E52-8EA6-4565-A35F-1AD50D5973AA}"/>
              </a:ext>
            </a:extLst>
          </p:cNvPr>
          <p:cNvSpPr>
            <a:spLocks noGrp="1"/>
          </p:cNvSpPr>
          <p:nvPr>
            <p:ph type="title"/>
          </p:nvPr>
        </p:nvSpPr>
        <p:spPr>
          <a:xfrm>
            <a:off x="677334" y="127525"/>
            <a:ext cx="8596668" cy="689113"/>
          </a:xfrm>
        </p:spPr>
        <p:txBody>
          <a:bodyPr>
            <a:normAutofit fontScale="90000"/>
          </a:bodyPr>
          <a:lstStyle/>
          <a:p>
            <a:r>
              <a:rPr lang="en-US" dirty="0" err="1"/>
              <a:t>Prikaz</a:t>
            </a:r>
            <a:r>
              <a:rPr lang="en-US" dirty="0"/>
              <a:t> </a:t>
            </a:r>
            <a:r>
              <a:rPr lang="en-US" dirty="0" err="1"/>
              <a:t>Procesa</a:t>
            </a:r>
            <a:r>
              <a:rPr lang="en-US" dirty="0"/>
              <a:t> </a:t>
            </a:r>
            <a:r>
              <a:rPr lang="en-US" dirty="0" err="1"/>
              <a:t>pravljenja</a:t>
            </a:r>
            <a:r>
              <a:rPr lang="en-US" dirty="0"/>
              <a:t> dim. </a:t>
            </a:r>
            <a:r>
              <a:rPr lang="en-US" dirty="0" err="1"/>
              <a:t>Tablica</a:t>
            </a:r>
            <a:r>
              <a:rPr lang="en-US" dirty="0"/>
              <a:t> u </a:t>
            </a:r>
            <a:r>
              <a:rPr lang="en-US" dirty="0" err="1"/>
              <a:t>Pentahu</a:t>
            </a:r>
            <a:endParaRPr lang="en-US" dirty="0"/>
          </a:p>
        </p:txBody>
      </p:sp>
      <p:pic>
        <p:nvPicPr>
          <p:cNvPr id="5" name="Content Placeholder 4">
            <a:extLst>
              <a:ext uri="{FF2B5EF4-FFF2-40B4-BE49-F238E27FC236}">
                <a16:creationId xmlns:a16="http://schemas.microsoft.com/office/drawing/2014/main" id="{0B190827-DD51-484F-8FA3-79B8DD173C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583" y="1761195"/>
            <a:ext cx="9088644" cy="4281795"/>
          </a:xfrm>
        </p:spPr>
      </p:pic>
    </p:spTree>
    <p:extLst>
      <p:ext uri="{BB962C8B-B14F-4D97-AF65-F5344CB8AC3E}">
        <p14:creationId xmlns:p14="http://schemas.microsoft.com/office/powerpoint/2010/main" val="1675989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906BB-1301-4B02-AFE1-A6B1F0C3A45C}"/>
              </a:ext>
            </a:extLst>
          </p:cNvPr>
          <p:cNvSpPr>
            <a:spLocks noGrp="1"/>
          </p:cNvSpPr>
          <p:nvPr>
            <p:ph type="title"/>
          </p:nvPr>
        </p:nvSpPr>
        <p:spPr>
          <a:xfrm>
            <a:off x="677334" y="127525"/>
            <a:ext cx="8596668" cy="689113"/>
          </a:xfrm>
        </p:spPr>
        <p:txBody>
          <a:bodyPr>
            <a:normAutofit fontScale="90000"/>
          </a:bodyPr>
          <a:lstStyle/>
          <a:p>
            <a:r>
              <a:rPr lang="en-US" dirty="0" err="1"/>
              <a:t>Prikaz</a:t>
            </a:r>
            <a:r>
              <a:rPr lang="en-US" dirty="0"/>
              <a:t> </a:t>
            </a:r>
            <a:r>
              <a:rPr lang="en-US" dirty="0" err="1"/>
              <a:t>Procesa</a:t>
            </a:r>
            <a:r>
              <a:rPr lang="en-US" dirty="0"/>
              <a:t> </a:t>
            </a:r>
            <a:r>
              <a:rPr lang="en-US" dirty="0" err="1"/>
              <a:t>pravljenja</a:t>
            </a:r>
            <a:r>
              <a:rPr lang="en-US" dirty="0"/>
              <a:t> dim. </a:t>
            </a:r>
            <a:r>
              <a:rPr lang="en-US" dirty="0" err="1"/>
              <a:t>Tablica</a:t>
            </a:r>
            <a:r>
              <a:rPr lang="en-US" dirty="0"/>
              <a:t> u </a:t>
            </a:r>
            <a:r>
              <a:rPr lang="en-US" dirty="0" err="1"/>
              <a:t>Pentahu</a:t>
            </a:r>
            <a:endParaRPr lang="en-US" dirty="0"/>
          </a:p>
        </p:txBody>
      </p:sp>
      <p:pic>
        <p:nvPicPr>
          <p:cNvPr id="5" name="Content Placeholder 4">
            <a:extLst>
              <a:ext uri="{FF2B5EF4-FFF2-40B4-BE49-F238E27FC236}">
                <a16:creationId xmlns:a16="http://schemas.microsoft.com/office/drawing/2014/main" id="{D4427885-6559-4FD4-8B54-1462B2072C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839586"/>
            <a:ext cx="5199211" cy="4348431"/>
          </a:xfrm>
        </p:spPr>
      </p:pic>
    </p:spTree>
    <p:extLst>
      <p:ext uri="{BB962C8B-B14F-4D97-AF65-F5344CB8AC3E}">
        <p14:creationId xmlns:p14="http://schemas.microsoft.com/office/powerpoint/2010/main" val="42286666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AFC9C-3F18-4BD6-A4BF-FA0334BD0187}"/>
              </a:ext>
            </a:extLst>
          </p:cNvPr>
          <p:cNvSpPr>
            <a:spLocks noGrp="1"/>
          </p:cNvSpPr>
          <p:nvPr>
            <p:ph type="title"/>
          </p:nvPr>
        </p:nvSpPr>
        <p:spPr>
          <a:xfrm>
            <a:off x="677334" y="101021"/>
            <a:ext cx="8596668" cy="715617"/>
          </a:xfrm>
        </p:spPr>
        <p:txBody>
          <a:bodyPr>
            <a:normAutofit fontScale="90000"/>
          </a:bodyPr>
          <a:lstStyle/>
          <a:p>
            <a:r>
              <a:rPr lang="en-US" dirty="0" err="1"/>
              <a:t>Prikaz</a:t>
            </a:r>
            <a:r>
              <a:rPr lang="en-US" dirty="0"/>
              <a:t> </a:t>
            </a:r>
            <a:r>
              <a:rPr lang="en-US" dirty="0" err="1"/>
              <a:t>Procesa</a:t>
            </a:r>
            <a:r>
              <a:rPr lang="en-US" dirty="0"/>
              <a:t> </a:t>
            </a:r>
            <a:r>
              <a:rPr lang="en-US" dirty="0" err="1"/>
              <a:t>pravljenja</a:t>
            </a:r>
            <a:r>
              <a:rPr lang="en-US" dirty="0"/>
              <a:t> dim. </a:t>
            </a:r>
            <a:r>
              <a:rPr lang="en-US" dirty="0" err="1"/>
              <a:t>Tablica</a:t>
            </a:r>
            <a:r>
              <a:rPr lang="en-US" dirty="0"/>
              <a:t> u </a:t>
            </a:r>
            <a:r>
              <a:rPr lang="en-US" dirty="0" err="1"/>
              <a:t>Pentahu</a:t>
            </a:r>
            <a:endParaRPr lang="en-US" dirty="0"/>
          </a:p>
        </p:txBody>
      </p:sp>
      <p:pic>
        <p:nvPicPr>
          <p:cNvPr id="5" name="Content Placeholder 4">
            <a:extLst>
              <a:ext uri="{FF2B5EF4-FFF2-40B4-BE49-F238E27FC236}">
                <a16:creationId xmlns:a16="http://schemas.microsoft.com/office/drawing/2014/main" id="{AC7BCFAC-091F-4DEF-B54C-6F2333E90F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296" y="1873468"/>
            <a:ext cx="8797097" cy="4090009"/>
          </a:xfrm>
        </p:spPr>
      </p:pic>
    </p:spTree>
    <p:extLst>
      <p:ext uri="{BB962C8B-B14F-4D97-AF65-F5344CB8AC3E}">
        <p14:creationId xmlns:p14="http://schemas.microsoft.com/office/powerpoint/2010/main" val="81060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CED9B-025D-4E22-8C2C-B36C6827A546}"/>
              </a:ext>
            </a:extLst>
          </p:cNvPr>
          <p:cNvSpPr>
            <a:spLocks noGrp="1"/>
          </p:cNvSpPr>
          <p:nvPr>
            <p:ph type="title"/>
          </p:nvPr>
        </p:nvSpPr>
        <p:spPr>
          <a:xfrm>
            <a:off x="838200" y="5534025"/>
            <a:ext cx="10515600" cy="822326"/>
          </a:xfrm>
        </p:spPr>
        <p:txBody>
          <a:bodyPr vert="horz" lIns="91440" tIns="45720" rIns="91440" bIns="45720" rtlCol="0" anchor="ctr">
            <a:normAutofit/>
          </a:bodyPr>
          <a:lstStyle/>
          <a:p>
            <a:pPr algn="ctr"/>
            <a:r>
              <a:rPr lang="hr-HR" dirty="0"/>
              <a:t>Početna tablica u Excelu sa 84k podataka</a:t>
            </a:r>
            <a:endParaRPr lang="en-US" dirty="0"/>
          </a:p>
        </p:txBody>
      </p:sp>
      <p:pic>
        <p:nvPicPr>
          <p:cNvPr id="8" name="Content Placeholder 4">
            <a:extLst>
              <a:ext uri="{FF2B5EF4-FFF2-40B4-BE49-F238E27FC236}">
                <a16:creationId xmlns:a16="http://schemas.microsoft.com/office/drawing/2014/main" id="{A4EB23B3-5411-4E9E-BF0B-E423DD511935}"/>
              </a:ext>
            </a:extLst>
          </p:cNvPr>
          <p:cNvPicPr>
            <a:picLocks noChangeAspect="1"/>
          </p:cNvPicPr>
          <p:nvPr/>
        </p:nvPicPr>
        <p:blipFill rotWithShape="1">
          <a:blip r:embed="rId2">
            <a:extLst>
              <a:ext uri="{28A0092B-C50C-407E-A947-70E740481C1C}">
                <a14:useLocalDpi xmlns:a14="http://schemas.microsoft.com/office/drawing/2010/main" val="0"/>
              </a:ext>
            </a:extLst>
          </a:blip>
          <a:srcRect r="4535" b="-1"/>
          <a:stretch/>
        </p:blipFill>
        <p:spPr>
          <a:xfrm>
            <a:off x="20" y="10"/>
            <a:ext cx="12191980" cy="5395902"/>
          </a:xfrm>
          <a:prstGeom prst="rect">
            <a:avLst/>
          </a:prstGeom>
        </p:spPr>
      </p:pic>
    </p:spTree>
    <p:extLst>
      <p:ext uri="{BB962C8B-B14F-4D97-AF65-F5344CB8AC3E}">
        <p14:creationId xmlns:p14="http://schemas.microsoft.com/office/powerpoint/2010/main" val="3709096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703CE-FFF7-4759-9EC8-C35201CDFD01}"/>
              </a:ext>
            </a:extLst>
          </p:cNvPr>
          <p:cNvSpPr>
            <a:spLocks noGrp="1"/>
          </p:cNvSpPr>
          <p:nvPr>
            <p:ph type="title"/>
          </p:nvPr>
        </p:nvSpPr>
        <p:spPr>
          <a:xfrm>
            <a:off x="677334" y="0"/>
            <a:ext cx="8596668" cy="927652"/>
          </a:xfrm>
        </p:spPr>
        <p:txBody>
          <a:bodyPr>
            <a:normAutofit fontScale="90000"/>
          </a:bodyPr>
          <a:lstStyle/>
          <a:p>
            <a:r>
              <a:rPr lang="en-US" dirty="0" err="1"/>
              <a:t>Prikaz</a:t>
            </a:r>
            <a:r>
              <a:rPr lang="en-US" dirty="0"/>
              <a:t> </a:t>
            </a:r>
            <a:r>
              <a:rPr lang="en-US" dirty="0" err="1"/>
              <a:t>Procesa</a:t>
            </a:r>
            <a:r>
              <a:rPr lang="en-US" dirty="0"/>
              <a:t> </a:t>
            </a:r>
            <a:r>
              <a:rPr lang="en-US" dirty="0" err="1"/>
              <a:t>pravljenja</a:t>
            </a:r>
            <a:r>
              <a:rPr lang="en-US" dirty="0"/>
              <a:t> dim. </a:t>
            </a:r>
            <a:r>
              <a:rPr lang="en-US" dirty="0" err="1"/>
              <a:t>Tablica</a:t>
            </a:r>
            <a:r>
              <a:rPr lang="en-US" dirty="0"/>
              <a:t> u </a:t>
            </a:r>
            <a:r>
              <a:rPr lang="en-US" dirty="0" err="1"/>
              <a:t>Pentahu</a:t>
            </a:r>
            <a:endParaRPr lang="en-US" dirty="0"/>
          </a:p>
        </p:txBody>
      </p:sp>
      <p:pic>
        <p:nvPicPr>
          <p:cNvPr id="5" name="Content Placeholder 4">
            <a:extLst>
              <a:ext uri="{FF2B5EF4-FFF2-40B4-BE49-F238E27FC236}">
                <a16:creationId xmlns:a16="http://schemas.microsoft.com/office/drawing/2014/main" id="{23E118B1-1D88-49E1-A49F-AAC8FD394A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5034" y="1637355"/>
            <a:ext cx="6463840" cy="3239445"/>
          </a:xfrm>
        </p:spPr>
      </p:pic>
    </p:spTree>
    <p:extLst>
      <p:ext uri="{BB962C8B-B14F-4D97-AF65-F5344CB8AC3E}">
        <p14:creationId xmlns:p14="http://schemas.microsoft.com/office/powerpoint/2010/main" val="36567368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F5BB-B609-4E08-BFAC-30FCCC993BE5}"/>
              </a:ext>
            </a:extLst>
          </p:cNvPr>
          <p:cNvSpPr>
            <a:spLocks noGrp="1"/>
          </p:cNvSpPr>
          <p:nvPr>
            <p:ph type="title"/>
          </p:nvPr>
        </p:nvSpPr>
        <p:spPr>
          <a:xfrm>
            <a:off x="677334" y="0"/>
            <a:ext cx="8596668" cy="821635"/>
          </a:xfrm>
        </p:spPr>
        <p:txBody>
          <a:bodyPr>
            <a:normAutofit fontScale="90000"/>
          </a:bodyPr>
          <a:lstStyle/>
          <a:p>
            <a:r>
              <a:rPr lang="en-US" dirty="0" err="1"/>
              <a:t>Prikaz</a:t>
            </a:r>
            <a:r>
              <a:rPr lang="en-US" dirty="0"/>
              <a:t> </a:t>
            </a:r>
            <a:r>
              <a:rPr lang="en-US" dirty="0" err="1"/>
              <a:t>Procesa</a:t>
            </a:r>
            <a:r>
              <a:rPr lang="en-US" dirty="0"/>
              <a:t> </a:t>
            </a:r>
            <a:r>
              <a:rPr lang="en-US" dirty="0" err="1"/>
              <a:t>pravljenja</a:t>
            </a:r>
            <a:r>
              <a:rPr lang="en-US" dirty="0"/>
              <a:t> dim. </a:t>
            </a:r>
            <a:r>
              <a:rPr lang="en-US" dirty="0" err="1"/>
              <a:t>Tablica</a:t>
            </a:r>
            <a:r>
              <a:rPr lang="en-US" dirty="0"/>
              <a:t> u </a:t>
            </a:r>
            <a:r>
              <a:rPr lang="en-US" dirty="0" err="1"/>
              <a:t>Pentahu</a:t>
            </a:r>
            <a:endParaRPr lang="en-US" dirty="0"/>
          </a:p>
        </p:txBody>
      </p:sp>
      <p:pic>
        <p:nvPicPr>
          <p:cNvPr id="5" name="Content Placeholder 4">
            <a:extLst>
              <a:ext uri="{FF2B5EF4-FFF2-40B4-BE49-F238E27FC236}">
                <a16:creationId xmlns:a16="http://schemas.microsoft.com/office/drawing/2014/main" id="{074771DC-D87F-4D3B-B6F8-DC0D496A0C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07" y="1405969"/>
            <a:ext cx="12146893" cy="5100848"/>
          </a:xfrm>
        </p:spPr>
      </p:pic>
    </p:spTree>
    <p:extLst>
      <p:ext uri="{BB962C8B-B14F-4D97-AF65-F5344CB8AC3E}">
        <p14:creationId xmlns:p14="http://schemas.microsoft.com/office/powerpoint/2010/main" val="5456742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5277-EC1C-492B-9D45-92849EEF4525}"/>
              </a:ext>
            </a:extLst>
          </p:cNvPr>
          <p:cNvSpPr>
            <a:spLocks noGrp="1"/>
          </p:cNvSpPr>
          <p:nvPr>
            <p:ph type="title"/>
          </p:nvPr>
        </p:nvSpPr>
        <p:spPr>
          <a:xfrm>
            <a:off x="584569" y="-164022"/>
            <a:ext cx="8596668" cy="636104"/>
          </a:xfrm>
        </p:spPr>
        <p:txBody>
          <a:bodyPr>
            <a:normAutofit fontScale="90000"/>
          </a:bodyPr>
          <a:lstStyle/>
          <a:p>
            <a:r>
              <a:rPr lang="en-US" dirty="0" err="1"/>
              <a:t>Prikaz</a:t>
            </a:r>
            <a:r>
              <a:rPr lang="en-US" dirty="0"/>
              <a:t> </a:t>
            </a:r>
            <a:r>
              <a:rPr lang="en-US" dirty="0" err="1"/>
              <a:t>Procesa</a:t>
            </a:r>
            <a:r>
              <a:rPr lang="en-US" dirty="0"/>
              <a:t> </a:t>
            </a:r>
            <a:r>
              <a:rPr lang="en-US" dirty="0" err="1"/>
              <a:t>pravljenja</a:t>
            </a:r>
            <a:r>
              <a:rPr lang="en-US" dirty="0"/>
              <a:t> dim. </a:t>
            </a:r>
            <a:r>
              <a:rPr lang="en-US" dirty="0" err="1"/>
              <a:t>Tablica</a:t>
            </a:r>
            <a:r>
              <a:rPr lang="en-US" dirty="0"/>
              <a:t> u </a:t>
            </a:r>
            <a:r>
              <a:rPr lang="en-US" dirty="0" err="1"/>
              <a:t>Pentahu</a:t>
            </a:r>
            <a:endParaRPr lang="en-US" dirty="0"/>
          </a:p>
        </p:txBody>
      </p:sp>
      <p:pic>
        <p:nvPicPr>
          <p:cNvPr id="5" name="Content Placeholder 4">
            <a:extLst>
              <a:ext uri="{FF2B5EF4-FFF2-40B4-BE49-F238E27FC236}">
                <a16:creationId xmlns:a16="http://schemas.microsoft.com/office/drawing/2014/main" id="{B35C48A5-63FF-4D82-B695-6D2C400C41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078" y="1037706"/>
            <a:ext cx="10164418" cy="5820293"/>
          </a:xfrm>
        </p:spPr>
      </p:pic>
    </p:spTree>
    <p:extLst>
      <p:ext uri="{BB962C8B-B14F-4D97-AF65-F5344CB8AC3E}">
        <p14:creationId xmlns:p14="http://schemas.microsoft.com/office/powerpoint/2010/main" val="9801583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9DCF0-399A-4B47-9810-21F50201BEF8}"/>
              </a:ext>
            </a:extLst>
          </p:cNvPr>
          <p:cNvSpPr>
            <a:spLocks noGrp="1"/>
          </p:cNvSpPr>
          <p:nvPr>
            <p:ph type="title"/>
          </p:nvPr>
        </p:nvSpPr>
        <p:spPr>
          <a:xfrm>
            <a:off x="677334" y="132522"/>
            <a:ext cx="8596668" cy="781878"/>
          </a:xfrm>
        </p:spPr>
        <p:txBody>
          <a:bodyPr>
            <a:normAutofit fontScale="90000"/>
          </a:bodyPr>
          <a:lstStyle/>
          <a:p>
            <a:r>
              <a:rPr lang="en-US" dirty="0"/>
              <a:t>Preview </a:t>
            </a:r>
            <a:r>
              <a:rPr lang="en-US" dirty="0" err="1"/>
              <a:t>tablica</a:t>
            </a:r>
            <a:r>
              <a:rPr lang="en-US" dirty="0"/>
              <a:t> od </a:t>
            </a:r>
            <a:r>
              <a:rPr lang="en-US" dirty="0" err="1"/>
              <a:t>kojih</a:t>
            </a:r>
            <a:r>
              <a:rPr lang="en-US" dirty="0"/>
              <a:t> se </a:t>
            </a:r>
            <a:r>
              <a:rPr lang="en-US" dirty="0" err="1"/>
              <a:t>sastoji</a:t>
            </a:r>
            <a:r>
              <a:rPr lang="en-US" dirty="0"/>
              <a:t> </a:t>
            </a:r>
            <a:r>
              <a:rPr lang="en-US" dirty="0" err="1"/>
              <a:t>dimenzija</a:t>
            </a:r>
            <a:r>
              <a:rPr lang="en-US" dirty="0"/>
              <a:t> </a:t>
            </a:r>
            <a:r>
              <a:rPr lang="en-US" dirty="0" err="1"/>
              <a:t>Proizvod</a:t>
            </a:r>
            <a:r>
              <a:rPr lang="en-US" dirty="0"/>
              <a:t> :</a:t>
            </a:r>
          </a:p>
        </p:txBody>
      </p:sp>
      <p:pic>
        <p:nvPicPr>
          <p:cNvPr id="5" name="Content Placeholder 4">
            <a:extLst>
              <a:ext uri="{FF2B5EF4-FFF2-40B4-BE49-F238E27FC236}">
                <a16:creationId xmlns:a16="http://schemas.microsoft.com/office/drawing/2014/main" id="{6EE92CFC-2A86-4AC5-96CC-BFD7C1EDE6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827" y="1391961"/>
            <a:ext cx="8481390" cy="5435656"/>
          </a:xfrm>
        </p:spPr>
      </p:pic>
    </p:spTree>
    <p:extLst>
      <p:ext uri="{BB962C8B-B14F-4D97-AF65-F5344CB8AC3E}">
        <p14:creationId xmlns:p14="http://schemas.microsoft.com/office/powerpoint/2010/main" val="1835699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F2520-6626-43D8-87E6-C664BDC0E059}"/>
              </a:ext>
            </a:extLst>
          </p:cNvPr>
          <p:cNvSpPr>
            <a:spLocks noGrp="1"/>
          </p:cNvSpPr>
          <p:nvPr>
            <p:ph type="title"/>
          </p:nvPr>
        </p:nvSpPr>
        <p:spPr>
          <a:xfrm>
            <a:off x="677334" y="61264"/>
            <a:ext cx="8596668" cy="755374"/>
          </a:xfrm>
        </p:spPr>
        <p:txBody>
          <a:bodyPr>
            <a:normAutofit fontScale="90000"/>
          </a:bodyPr>
          <a:lstStyle/>
          <a:p>
            <a:r>
              <a:rPr lang="en-US" dirty="0"/>
              <a:t>Preview </a:t>
            </a:r>
            <a:r>
              <a:rPr lang="en-US" dirty="0" err="1"/>
              <a:t>tablica</a:t>
            </a:r>
            <a:r>
              <a:rPr lang="en-US" dirty="0"/>
              <a:t> od </a:t>
            </a:r>
            <a:r>
              <a:rPr lang="en-US" dirty="0" err="1"/>
              <a:t>kojih</a:t>
            </a:r>
            <a:r>
              <a:rPr lang="en-US" dirty="0"/>
              <a:t> se </a:t>
            </a:r>
            <a:r>
              <a:rPr lang="en-US" dirty="0" err="1"/>
              <a:t>sastoji</a:t>
            </a:r>
            <a:r>
              <a:rPr lang="en-US" dirty="0"/>
              <a:t> </a:t>
            </a:r>
            <a:r>
              <a:rPr lang="en-US" dirty="0" err="1"/>
              <a:t>dimenzija</a:t>
            </a:r>
            <a:r>
              <a:rPr lang="en-US" dirty="0"/>
              <a:t> </a:t>
            </a:r>
            <a:r>
              <a:rPr lang="en-US" dirty="0" err="1"/>
              <a:t>Proizvod</a:t>
            </a:r>
            <a:r>
              <a:rPr lang="en-US" dirty="0"/>
              <a:t> :</a:t>
            </a:r>
          </a:p>
        </p:txBody>
      </p:sp>
      <p:pic>
        <p:nvPicPr>
          <p:cNvPr id="5" name="Content Placeholder 4">
            <a:extLst>
              <a:ext uri="{FF2B5EF4-FFF2-40B4-BE49-F238E27FC236}">
                <a16:creationId xmlns:a16="http://schemas.microsoft.com/office/drawing/2014/main" id="{70780FEF-A619-4B7C-82BD-30E6412E22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818" y="1086678"/>
            <a:ext cx="7977808" cy="5856329"/>
          </a:xfrm>
        </p:spPr>
      </p:pic>
    </p:spTree>
    <p:extLst>
      <p:ext uri="{BB962C8B-B14F-4D97-AF65-F5344CB8AC3E}">
        <p14:creationId xmlns:p14="http://schemas.microsoft.com/office/powerpoint/2010/main" val="30349271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00A5-58E8-4436-B650-C0823BC20A35}"/>
              </a:ext>
            </a:extLst>
          </p:cNvPr>
          <p:cNvSpPr>
            <a:spLocks noGrp="1"/>
          </p:cNvSpPr>
          <p:nvPr>
            <p:ph type="title"/>
          </p:nvPr>
        </p:nvSpPr>
        <p:spPr>
          <a:xfrm>
            <a:off x="677334" y="92766"/>
            <a:ext cx="8596668" cy="596348"/>
          </a:xfrm>
        </p:spPr>
        <p:txBody>
          <a:bodyPr>
            <a:normAutofit fontScale="90000"/>
          </a:bodyPr>
          <a:lstStyle/>
          <a:p>
            <a:r>
              <a:rPr lang="en-US" dirty="0" err="1"/>
              <a:t>Prikaz</a:t>
            </a:r>
            <a:r>
              <a:rPr lang="en-US" dirty="0"/>
              <a:t> </a:t>
            </a:r>
            <a:r>
              <a:rPr lang="en-US" dirty="0" err="1"/>
              <a:t>Procesa</a:t>
            </a:r>
            <a:r>
              <a:rPr lang="en-US" dirty="0"/>
              <a:t> </a:t>
            </a:r>
            <a:r>
              <a:rPr lang="en-US" dirty="0" err="1"/>
              <a:t>pravljenja</a:t>
            </a:r>
            <a:r>
              <a:rPr lang="en-US" dirty="0"/>
              <a:t> </a:t>
            </a:r>
            <a:r>
              <a:rPr lang="en-US" dirty="0" err="1"/>
              <a:t>tablice</a:t>
            </a:r>
            <a:r>
              <a:rPr lang="en-US" dirty="0"/>
              <a:t> </a:t>
            </a:r>
            <a:r>
              <a:rPr lang="en-US" dirty="0" err="1"/>
              <a:t>cinjenica</a:t>
            </a:r>
            <a:r>
              <a:rPr lang="en-US" dirty="0"/>
              <a:t> u </a:t>
            </a:r>
            <a:r>
              <a:rPr lang="en-US" dirty="0" err="1"/>
              <a:t>Pentahu</a:t>
            </a:r>
            <a:endParaRPr lang="en-US" dirty="0"/>
          </a:p>
        </p:txBody>
      </p:sp>
      <p:pic>
        <p:nvPicPr>
          <p:cNvPr id="5" name="Content Placeholder 4">
            <a:extLst>
              <a:ext uri="{FF2B5EF4-FFF2-40B4-BE49-F238E27FC236}">
                <a16:creationId xmlns:a16="http://schemas.microsoft.com/office/drawing/2014/main" id="{068ED2FF-A7A6-4F77-A9F4-495763ABDA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91582"/>
            <a:ext cx="11767930" cy="4873651"/>
          </a:xfrm>
        </p:spPr>
      </p:pic>
    </p:spTree>
    <p:extLst>
      <p:ext uri="{BB962C8B-B14F-4D97-AF65-F5344CB8AC3E}">
        <p14:creationId xmlns:p14="http://schemas.microsoft.com/office/powerpoint/2010/main" val="3874808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70D4F-72F4-41F8-BC6B-2B0A75E40B85}"/>
              </a:ext>
            </a:extLst>
          </p:cNvPr>
          <p:cNvSpPr>
            <a:spLocks noGrp="1"/>
          </p:cNvSpPr>
          <p:nvPr>
            <p:ph type="title"/>
          </p:nvPr>
        </p:nvSpPr>
        <p:spPr>
          <a:xfrm>
            <a:off x="677334" y="39177"/>
            <a:ext cx="8596668" cy="777461"/>
          </a:xfrm>
        </p:spPr>
        <p:txBody>
          <a:bodyPr>
            <a:normAutofit fontScale="90000"/>
          </a:bodyPr>
          <a:lstStyle/>
          <a:p>
            <a:r>
              <a:rPr lang="en-US" dirty="0" err="1"/>
              <a:t>Prikaz</a:t>
            </a:r>
            <a:r>
              <a:rPr lang="en-US" dirty="0"/>
              <a:t> </a:t>
            </a:r>
            <a:r>
              <a:rPr lang="en-US" dirty="0" err="1"/>
              <a:t>Procesa</a:t>
            </a:r>
            <a:r>
              <a:rPr lang="en-US" dirty="0"/>
              <a:t> </a:t>
            </a:r>
            <a:r>
              <a:rPr lang="en-US" dirty="0" err="1"/>
              <a:t>pravljenja</a:t>
            </a:r>
            <a:r>
              <a:rPr lang="en-US" dirty="0"/>
              <a:t> </a:t>
            </a:r>
            <a:r>
              <a:rPr lang="en-US" dirty="0" err="1"/>
              <a:t>tablice</a:t>
            </a:r>
            <a:r>
              <a:rPr lang="en-US" dirty="0"/>
              <a:t> </a:t>
            </a:r>
            <a:r>
              <a:rPr lang="en-US" dirty="0" err="1"/>
              <a:t>cinjenica</a:t>
            </a:r>
            <a:r>
              <a:rPr lang="en-US" dirty="0"/>
              <a:t> u </a:t>
            </a:r>
            <a:r>
              <a:rPr lang="en-US" dirty="0" err="1"/>
              <a:t>Pentahu</a:t>
            </a:r>
            <a:endParaRPr lang="en-US" dirty="0"/>
          </a:p>
        </p:txBody>
      </p:sp>
      <p:pic>
        <p:nvPicPr>
          <p:cNvPr id="5" name="Content Placeholder 4">
            <a:extLst>
              <a:ext uri="{FF2B5EF4-FFF2-40B4-BE49-F238E27FC236}">
                <a16:creationId xmlns:a16="http://schemas.microsoft.com/office/drawing/2014/main" id="{EEC93849-DD67-4D59-AECA-3301112556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99930"/>
            <a:ext cx="11039061" cy="5777649"/>
          </a:xfrm>
        </p:spPr>
      </p:pic>
    </p:spTree>
    <p:extLst>
      <p:ext uri="{BB962C8B-B14F-4D97-AF65-F5344CB8AC3E}">
        <p14:creationId xmlns:p14="http://schemas.microsoft.com/office/powerpoint/2010/main" val="839858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44AC7-3301-462C-B583-F5B8C32FCCC5}"/>
              </a:ext>
            </a:extLst>
          </p:cNvPr>
          <p:cNvSpPr>
            <a:spLocks noGrp="1"/>
          </p:cNvSpPr>
          <p:nvPr>
            <p:ph type="title"/>
          </p:nvPr>
        </p:nvSpPr>
        <p:spPr>
          <a:xfrm>
            <a:off x="624325" y="209223"/>
            <a:ext cx="8596668" cy="583096"/>
          </a:xfrm>
        </p:spPr>
        <p:txBody>
          <a:bodyPr>
            <a:normAutofit fontScale="90000"/>
          </a:bodyPr>
          <a:lstStyle/>
          <a:p>
            <a:r>
              <a:rPr lang="en-US" dirty="0" err="1"/>
              <a:t>Konačni</a:t>
            </a:r>
            <a:r>
              <a:rPr lang="en-US" dirty="0"/>
              <a:t> </a:t>
            </a:r>
            <a:r>
              <a:rPr lang="en-US" dirty="0" err="1"/>
              <a:t>prikaz</a:t>
            </a:r>
            <a:r>
              <a:rPr lang="en-US" dirty="0"/>
              <a:t> </a:t>
            </a:r>
            <a:r>
              <a:rPr lang="en-US" dirty="0" err="1"/>
              <a:t>svih</a:t>
            </a:r>
            <a:r>
              <a:rPr lang="en-US" dirty="0"/>
              <a:t> </a:t>
            </a:r>
            <a:r>
              <a:rPr lang="en-US" dirty="0" err="1"/>
              <a:t>tablica</a:t>
            </a:r>
            <a:r>
              <a:rPr lang="en-US" dirty="0"/>
              <a:t> u </a:t>
            </a:r>
            <a:r>
              <a:rPr lang="en-US" dirty="0" err="1"/>
              <a:t>mysql</a:t>
            </a:r>
            <a:r>
              <a:rPr lang="en-US" dirty="0"/>
              <a:t>-u</a:t>
            </a:r>
          </a:p>
        </p:txBody>
      </p:sp>
      <p:pic>
        <p:nvPicPr>
          <p:cNvPr id="5" name="Content Placeholder 4">
            <a:extLst>
              <a:ext uri="{FF2B5EF4-FFF2-40B4-BE49-F238E27FC236}">
                <a16:creationId xmlns:a16="http://schemas.microsoft.com/office/drawing/2014/main" id="{8585039C-5C1C-4A8A-905D-368FCB127B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5304" y="1007165"/>
            <a:ext cx="5368335" cy="5641612"/>
          </a:xfrm>
        </p:spPr>
      </p:pic>
    </p:spTree>
    <p:extLst>
      <p:ext uri="{BB962C8B-B14F-4D97-AF65-F5344CB8AC3E}">
        <p14:creationId xmlns:p14="http://schemas.microsoft.com/office/powerpoint/2010/main" val="1954998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B0E71-9FB1-4FA4-84DC-AF01B39DA7C1}"/>
              </a:ext>
            </a:extLst>
          </p:cNvPr>
          <p:cNvSpPr>
            <a:spLocks noGrp="1"/>
          </p:cNvSpPr>
          <p:nvPr>
            <p:ph type="title"/>
          </p:nvPr>
        </p:nvSpPr>
        <p:spPr>
          <a:xfrm>
            <a:off x="664082" y="0"/>
            <a:ext cx="8596668" cy="596348"/>
          </a:xfrm>
        </p:spPr>
        <p:txBody>
          <a:bodyPr>
            <a:normAutofit fontScale="90000"/>
          </a:bodyPr>
          <a:lstStyle/>
          <a:p>
            <a:r>
              <a:rPr lang="en-US" dirty="0" err="1"/>
              <a:t>Prikaz</a:t>
            </a:r>
            <a:r>
              <a:rPr lang="en-US" dirty="0"/>
              <a:t> </a:t>
            </a:r>
            <a:r>
              <a:rPr lang="en-US" dirty="0" err="1"/>
              <a:t>podataka</a:t>
            </a:r>
            <a:r>
              <a:rPr lang="en-US" dirty="0"/>
              <a:t> u Pentaho </a:t>
            </a:r>
            <a:r>
              <a:rPr lang="en-US" dirty="0" err="1"/>
              <a:t>Serveru</a:t>
            </a:r>
            <a:endParaRPr lang="en-US" dirty="0"/>
          </a:p>
        </p:txBody>
      </p:sp>
      <p:pic>
        <p:nvPicPr>
          <p:cNvPr id="5" name="Content Placeholder 4">
            <a:extLst>
              <a:ext uri="{FF2B5EF4-FFF2-40B4-BE49-F238E27FC236}">
                <a16:creationId xmlns:a16="http://schemas.microsoft.com/office/drawing/2014/main" id="{26A2DEA6-04C6-44D5-8F0B-34494AD095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49" y="663091"/>
            <a:ext cx="12085886" cy="6453325"/>
          </a:xfrm>
        </p:spPr>
      </p:pic>
    </p:spTree>
    <p:extLst>
      <p:ext uri="{BB962C8B-B14F-4D97-AF65-F5344CB8AC3E}">
        <p14:creationId xmlns:p14="http://schemas.microsoft.com/office/powerpoint/2010/main" val="41857335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18E7A-71B6-405F-AE50-120F3E362CCC}"/>
              </a:ext>
            </a:extLst>
          </p:cNvPr>
          <p:cNvSpPr>
            <a:spLocks noGrp="1"/>
          </p:cNvSpPr>
          <p:nvPr>
            <p:ph type="title"/>
          </p:nvPr>
        </p:nvSpPr>
        <p:spPr>
          <a:xfrm>
            <a:off x="756847" y="119270"/>
            <a:ext cx="8596668" cy="477078"/>
          </a:xfrm>
        </p:spPr>
        <p:txBody>
          <a:bodyPr>
            <a:normAutofit fontScale="90000"/>
          </a:bodyPr>
          <a:lstStyle/>
          <a:p>
            <a:r>
              <a:rPr lang="en-US" dirty="0" err="1"/>
              <a:t>Prikaz</a:t>
            </a:r>
            <a:r>
              <a:rPr lang="en-US" dirty="0"/>
              <a:t> </a:t>
            </a:r>
            <a:r>
              <a:rPr lang="en-US" dirty="0" err="1"/>
              <a:t>podataka</a:t>
            </a:r>
            <a:r>
              <a:rPr lang="en-US" dirty="0"/>
              <a:t> u Pentaho </a:t>
            </a:r>
            <a:r>
              <a:rPr lang="en-US" dirty="0" err="1"/>
              <a:t>Serveru</a:t>
            </a:r>
            <a:endParaRPr lang="en-US" dirty="0"/>
          </a:p>
        </p:txBody>
      </p:sp>
      <p:pic>
        <p:nvPicPr>
          <p:cNvPr id="5" name="Content Placeholder 4">
            <a:extLst>
              <a:ext uri="{FF2B5EF4-FFF2-40B4-BE49-F238E27FC236}">
                <a16:creationId xmlns:a16="http://schemas.microsoft.com/office/drawing/2014/main" id="{50EE1C31-93DB-41EB-8CEC-A5924D6B4C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36588"/>
            <a:ext cx="12192000" cy="6221412"/>
          </a:xfrm>
        </p:spPr>
      </p:pic>
    </p:spTree>
    <p:extLst>
      <p:ext uri="{BB962C8B-B14F-4D97-AF65-F5344CB8AC3E}">
        <p14:creationId xmlns:p14="http://schemas.microsoft.com/office/powerpoint/2010/main" val="2662941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48EB7-E5A6-4F19-BFEA-AEB01FB66CE3}"/>
              </a:ext>
            </a:extLst>
          </p:cNvPr>
          <p:cNvSpPr>
            <a:spLocks noGrp="1"/>
          </p:cNvSpPr>
          <p:nvPr>
            <p:ph type="title"/>
          </p:nvPr>
        </p:nvSpPr>
        <p:spPr/>
        <p:txBody>
          <a:bodyPr/>
          <a:lstStyle/>
          <a:p>
            <a:r>
              <a:rPr lang="hr-HR" dirty="0"/>
              <a:t>Neke posebnosti tablice sa prethodnog slajda</a:t>
            </a:r>
            <a:endParaRPr lang="en-US" dirty="0"/>
          </a:p>
        </p:txBody>
      </p:sp>
      <p:sp>
        <p:nvSpPr>
          <p:cNvPr id="3" name="Content Placeholder 2">
            <a:extLst>
              <a:ext uri="{FF2B5EF4-FFF2-40B4-BE49-F238E27FC236}">
                <a16:creationId xmlns:a16="http://schemas.microsoft.com/office/drawing/2014/main" id="{197C2439-62CF-4B72-92C9-CB5D9E9F3A8A}"/>
              </a:ext>
            </a:extLst>
          </p:cNvPr>
          <p:cNvSpPr>
            <a:spLocks noGrp="1"/>
          </p:cNvSpPr>
          <p:nvPr>
            <p:ph idx="1"/>
          </p:nvPr>
        </p:nvSpPr>
        <p:spPr/>
        <p:txBody>
          <a:bodyPr/>
          <a:lstStyle/>
          <a:p>
            <a:r>
              <a:rPr lang="hr-HR" dirty="0"/>
              <a:t>Primjetimo da prethodna tablica u Excelu ima neke nepravilne podatke npr. za stupce Unit cost, Unit price i Unit sale price. Također vidimo kako većina podataka nema vrijednosti, što se nastojimo rješiti tako da obrišemo retke koji npr. za svaki product line nemaju potrebne podatke koje ćemo poslije promatrati. Kada obrišemo redove koji nemaju podatke i one koji sadrže ”nepravilne” podatke dobit ćemo tablicu prikazanu na sljedećem slajdu.</a:t>
            </a:r>
            <a:endParaRPr lang="en-US" dirty="0"/>
          </a:p>
        </p:txBody>
      </p:sp>
    </p:spTree>
    <p:extLst>
      <p:ext uri="{BB962C8B-B14F-4D97-AF65-F5344CB8AC3E}">
        <p14:creationId xmlns:p14="http://schemas.microsoft.com/office/powerpoint/2010/main" val="42343055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E63E-B35A-4F20-A93C-90D1A2054BE6}"/>
              </a:ext>
            </a:extLst>
          </p:cNvPr>
          <p:cNvSpPr>
            <a:spLocks noGrp="1"/>
          </p:cNvSpPr>
          <p:nvPr>
            <p:ph type="title"/>
          </p:nvPr>
        </p:nvSpPr>
        <p:spPr>
          <a:xfrm>
            <a:off x="677334" y="0"/>
            <a:ext cx="8596668" cy="543339"/>
          </a:xfrm>
        </p:spPr>
        <p:txBody>
          <a:bodyPr>
            <a:normAutofit fontScale="90000"/>
          </a:bodyPr>
          <a:lstStyle/>
          <a:p>
            <a:r>
              <a:rPr lang="en-US" dirty="0" err="1"/>
              <a:t>Prikaz</a:t>
            </a:r>
            <a:r>
              <a:rPr lang="en-US" dirty="0"/>
              <a:t> </a:t>
            </a:r>
            <a:r>
              <a:rPr lang="en-US" dirty="0" err="1"/>
              <a:t>podataka</a:t>
            </a:r>
            <a:r>
              <a:rPr lang="en-US" dirty="0"/>
              <a:t> u Pentaho </a:t>
            </a:r>
            <a:r>
              <a:rPr lang="en-US" dirty="0" err="1"/>
              <a:t>Serveru</a:t>
            </a:r>
            <a:endParaRPr lang="en-US" dirty="0"/>
          </a:p>
        </p:txBody>
      </p:sp>
      <p:pic>
        <p:nvPicPr>
          <p:cNvPr id="5" name="Content Placeholder 4">
            <a:extLst>
              <a:ext uri="{FF2B5EF4-FFF2-40B4-BE49-F238E27FC236}">
                <a16:creationId xmlns:a16="http://schemas.microsoft.com/office/drawing/2014/main" id="{7C120331-729E-4532-9283-26322C9516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61875"/>
            <a:ext cx="12192000" cy="5996125"/>
          </a:xfrm>
        </p:spPr>
      </p:pic>
    </p:spTree>
    <p:extLst>
      <p:ext uri="{BB962C8B-B14F-4D97-AF65-F5344CB8AC3E}">
        <p14:creationId xmlns:p14="http://schemas.microsoft.com/office/powerpoint/2010/main" val="22742913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C3F73-A9B6-4AE6-9C6D-A578F7FEC598}"/>
              </a:ext>
            </a:extLst>
          </p:cNvPr>
          <p:cNvSpPr>
            <a:spLocks noGrp="1"/>
          </p:cNvSpPr>
          <p:nvPr>
            <p:ph type="title"/>
          </p:nvPr>
        </p:nvSpPr>
        <p:spPr>
          <a:xfrm>
            <a:off x="584569" y="0"/>
            <a:ext cx="8596668" cy="543339"/>
          </a:xfrm>
        </p:spPr>
        <p:txBody>
          <a:bodyPr>
            <a:normAutofit fontScale="90000"/>
          </a:bodyPr>
          <a:lstStyle/>
          <a:p>
            <a:r>
              <a:rPr lang="en-US" dirty="0" err="1"/>
              <a:t>Prikaz</a:t>
            </a:r>
            <a:r>
              <a:rPr lang="en-US" dirty="0"/>
              <a:t> </a:t>
            </a:r>
            <a:r>
              <a:rPr lang="en-US" dirty="0" err="1"/>
              <a:t>podataka</a:t>
            </a:r>
            <a:r>
              <a:rPr lang="en-US" dirty="0"/>
              <a:t> u Pentaho </a:t>
            </a:r>
            <a:r>
              <a:rPr lang="en-US" dirty="0" err="1"/>
              <a:t>Serveru</a:t>
            </a:r>
            <a:endParaRPr lang="en-US" dirty="0"/>
          </a:p>
        </p:txBody>
      </p:sp>
      <p:pic>
        <p:nvPicPr>
          <p:cNvPr id="5" name="Content Placeholder 4">
            <a:extLst>
              <a:ext uri="{FF2B5EF4-FFF2-40B4-BE49-F238E27FC236}">
                <a16:creationId xmlns:a16="http://schemas.microsoft.com/office/drawing/2014/main" id="{1572FF3D-1E08-48D5-A515-2794D53245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6191" y="689113"/>
            <a:ext cx="13358191" cy="6168887"/>
          </a:xfrm>
        </p:spPr>
      </p:pic>
    </p:spTree>
    <p:extLst>
      <p:ext uri="{BB962C8B-B14F-4D97-AF65-F5344CB8AC3E}">
        <p14:creationId xmlns:p14="http://schemas.microsoft.com/office/powerpoint/2010/main" val="22946147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BA035-B195-4EAF-B700-39A6D685B9A3}"/>
              </a:ext>
            </a:extLst>
          </p:cNvPr>
          <p:cNvSpPr>
            <a:spLocks noGrp="1"/>
          </p:cNvSpPr>
          <p:nvPr>
            <p:ph type="title"/>
          </p:nvPr>
        </p:nvSpPr>
        <p:spPr>
          <a:xfrm>
            <a:off x="677334" y="92765"/>
            <a:ext cx="8596668" cy="503583"/>
          </a:xfrm>
        </p:spPr>
        <p:txBody>
          <a:bodyPr>
            <a:normAutofit fontScale="90000"/>
          </a:bodyPr>
          <a:lstStyle/>
          <a:p>
            <a:r>
              <a:rPr lang="en-US" dirty="0" err="1"/>
              <a:t>Prikaz</a:t>
            </a:r>
            <a:r>
              <a:rPr lang="en-US" dirty="0"/>
              <a:t> </a:t>
            </a:r>
            <a:r>
              <a:rPr lang="en-US" dirty="0" err="1"/>
              <a:t>podataka</a:t>
            </a:r>
            <a:r>
              <a:rPr lang="en-US" dirty="0"/>
              <a:t> u Pentaho </a:t>
            </a:r>
            <a:r>
              <a:rPr lang="en-US" dirty="0" err="1"/>
              <a:t>Serveru</a:t>
            </a:r>
            <a:endParaRPr lang="en-US" dirty="0"/>
          </a:p>
        </p:txBody>
      </p:sp>
      <p:pic>
        <p:nvPicPr>
          <p:cNvPr id="5" name="Content Placeholder 4">
            <a:extLst>
              <a:ext uri="{FF2B5EF4-FFF2-40B4-BE49-F238E27FC236}">
                <a16:creationId xmlns:a16="http://schemas.microsoft.com/office/drawing/2014/main" id="{028394FA-240C-447C-B824-31E9E53925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6265" y="728870"/>
            <a:ext cx="14588265" cy="6294782"/>
          </a:xfrm>
        </p:spPr>
      </p:pic>
    </p:spTree>
    <p:extLst>
      <p:ext uri="{BB962C8B-B14F-4D97-AF65-F5344CB8AC3E}">
        <p14:creationId xmlns:p14="http://schemas.microsoft.com/office/powerpoint/2010/main" val="28244327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E6F91-A0BA-46A1-AD3F-A45D24E4644E}"/>
              </a:ext>
            </a:extLst>
          </p:cNvPr>
          <p:cNvSpPr>
            <a:spLocks noGrp="1"/>
          </p:cNvSpPr>
          <p:nvPr>
            <p:ph type="title"/>
          </p:nvPr>
        </p:nvSpPr>
        <p:spPr/>
        <p:txBody>
          <a:bodyPr/>
          <a:lstStyle/>
          <a:p>
            <a:r>
              <a:rPr lang="en-US" dirty="0" err="1"/>
              <a:t>Zaključak</a:t>
            </a:r>
            <a:endParaRPr lang="en-US" dirty="0"/>
          </a:p>
        </p:txBody>
      </p:sp>
      <p:sp>
        <p:nvSpPr>
          <p:cNvPr id="3" name="Content Placeholder 2">
            <a:extLst>
              <a:ext uri="{FF2B5EF4-FFF2-40B4-BE49-F238E27FC236}">
                <a16:creationId xmlns:a16="http://schemas.microsoft.com/office/drawing/2014/main" id="{044ACB34-B615-4E4B-8C66-2F3DF8B8DD18}"/>
              </a:ext>
            </a:extLst>
          </p:cNvPr>
          <p:cNvSpPr>
            <a:spLocks noGrp="1"/>
          </p:cNvSpPr>
          <p:nvPr>
            <p:ph idx="1"/>
          </p:nvPr>
        </p:nvSpPr>
        <p:spPr/>
        <p:txBody>
          <a:bodyPr/>
          <a:lstStyle/>
          <a:p>
            <a:r>
              <a:rPr lang="hr-HR" dirty="0"/>
              <a:t>Cilj ovog projekta bio je izraditi skladište podataka koje će se poslije koristiti za samu analizu i grafički prikaz. U početku sam odabrao skup podataka iz csv-a koji mi je bio jedini izvor podataka, a početni podaci bili su nesređeni pa sam trebao uklanjati njihove pogreške. Poslije toga napravio sam ER model i napunio bazu sa podacima u programskom jeziku python. Kada sam to sve napravio došao je red na pravljenje dimenzijskog modela, te sam prema njemu uspio dodati dimenzije u bazu koristeći pentaho. Na kraju sam koristio pentaho server kako bi podatke od interesa prikazao u grafičkom obliku.</a:t>
            </a:r>
            <a:endParaRPr lang="en-US" dirty="0"/>
          </a:p>
          <a:p>
            <a:endParaRPr lang="en-US" dirty="0"/>
          </a:p>
        </p:txBody>
      </p:sp>
    </p:spTree>
    <p:extLst>
      <p:ext uri="{BB962C8B-B14F-4D97-AF65-F5344CB8AC3E}">
        <p14:creationId xmlns:p14="http://schemas.microsoft.com/office/powerpoint/2010/main" val="46910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FFF2B-2194-4550-BDBD-E65854883450}"/>
              </a:ext>
            </a:extLst>
          </p:cNvPr>
          <p:cNvSpPr>
            <a:spLocks noGrp="1"/>
          </p:cNvSpPr>
          <p:nvPr>
            <p:ph type="title"/>
          </p:nvPr>
        </p:nvSpPr>
        <p:spPr>
          <a:xfrm>
            <a:off x="838200" y="5753686"/>
            <a:ext cx="10515600" cy="724486"/>
          </a:xfrm>
        </p:spPr>
        <p:txBody>
          <a:bodyPr>
            <a:normAutofit fontScale="90000"/>
          </a:bodyPr>
          <a:lstStyle/>
          <a:p>
            <a:r>
              <a:rPr lang="hr-HR" dirty="0"/>
              <a:t>Excel : Retail-SalesMarketing sa validnim podacima</a:t>
            </a:r>
            <a:endParaRPr lang="en-US" dirty="0"/>
          </a:p>
        </p:txBody>
      </p:sp>
      <p:pic>
        <p:nvPicPr>
          <p:cNvPr id="5" name="Content Placeholder 4" descr="A close up of text on a white background&#10;&#10;Description automatically generated">
            <a:extLst>
              <a:ext uri="{FF2B5EF4-FFF2-40B4-BE49-F238E27FC236}">
                <a16:creationId xmlns:a16="http://schemas.microsoft.com/office/drawing/2014/main" id="{F1EB7A67-4329-408C-9B08-B84506A37A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7025640" cy="5079072"/>
          </a:xfrm>
        </p:spPr>
      </p:pic>
    </p:spTree>
    <p:extLst>
      <p:ext uri="{BB962C8B-B14F-4D97-AF65-F5344CB8AC3E}">
        <p14:creationId xmlns:p14="http://schemas.microsoft.com/office/powerpoint/2010/main" val="3826424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A626D-E00C-4A9E-827E-FD69E1C7DB28}"/>
              </a:ext>
            </a:extLst>
          </p:cNvPr>
          <p:cNvSpPr>
            <a:spLocks noGrp="1"/>
          </p:cNvSpPr>
          <p:nvPr>
            <p:ph type="title"/>
          </p:nvPr>
        </p:nvSpPr>
        <p:spPr>
          <a:xfrm>
            <a:off x="275461" y="365125"/>
            <a:ext cx="11078339" cy="1325563"/>
          </a:xfrm>
        </p:spPr>
        <p:txBody>
          <a:bodyPr/>
          <a:lstStyle/>
          <a:p>
            <a:r>
              <a:rPr lang="hr-HR" dirty="0"/>
              <a:t>Lagana manipulacija podataka</a:t>
            </a:r>
            <a:endParaRPr lang="en-US" dirty="0"/>
          </a:p>
        </p:txBody>
      </p:sp>
      <p:pic>
        <p:nvPicPr>
          <p:cNvPr id="5" name="Content Placeholder 4" descr="A screenshot of a social media post&#10;&#10;Description automatically generated">
            <a:extLst>
              <a:ext uri="{FF2B5EF4-FFF2-40B4-BE49-F238E27FC236}">
                <a16:creationId xmlns:a16="http://schemas.microsoft.com/office/drawing/2014/main" id="{7ACFF200-4CB5-42E8-98F7-9A1807F6B1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94105"/>
            <a:ext cx="10736700" cy="5198770"/>
          </a:xfrm>
        </p:spPr>
      </p:pic>
    </p:spTree>
    <p:extLst>
      <p:ext uri="{BB962C8B-B14F-4D97-AF65-F5344CB8AC3E}">
        <p14:creationId xmlns:p14="http://schemas.microsoft.com/office/powerpoint/2010/main" val="1249764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social media post&#10;&#10;Description automatically generated">
            <a:extLst>
              <a:ext uri="{FF2B5EF4-FFF2-40B4-BE49-F238E27FC236}">
                <a16:creationId xmlns:a16="http://schemas.microsoft.com/office/drawing/2014/main" id="{1F3EAF13-F146-495C-95BB-866F12B2CD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017" y="534572"/>
            <a:ext cx="11442516" cy="5627689"/>
          </a:xfrm>
          <a:prstGeom prst="rect">
            <a:avLst/>
          </a:prstGeom>
        </p:spPr>
      </p:pic>
    </p:spTree>
    <p:extLst>
      <p:ext uri="{BB962C8B-B14F-4D97-AF65-F5344CB8AC3E}">
        <p14:creationId xmlns:p14="http://schemas.microsoft.com/office/powerpoint/2010/main" val="1231581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A17B1-ECC2-48B4-8895-42C66904B2AA}"/>
              </a:ext>
            </a:extLst>
          </p:cNvPr>
          <p:cNvSpPr>
            <a:spLocks noGrp="1"/>
          </p:cNvSpPr>
          <p:nvPr>
            <p:ph type="title"/>
          </p:nvPr>
        </p:nvSpPr>
        <p:spPr>
          <a:xfrm>
            <a:off x="3259740" y="-8468"/>
            <a:ext cx="5106083" cy="349661"/>
          </a:xfrm>
        </p:spPr>
        <p:txBody>
          <a:bodyPr vert="horz" lIns="91440" tIns="45720" rIns="91440" bIns="45720" rtlCol="0">
            <a:normAutofit fontScale="90000"/>
          </a:bodyPr>
          <a:lstStyle/>
          <a:p>
            <a:r>
              <a:rPr lang="en-US" dirty="0"/>
              <a:t>ER </a:t>
            </a:r>
            <a:r>
              <a:rPr lang="en-US" dirty="0" err="1"/>
              <a:t>dijagram</a:t>
            </a:r>
            <a:r>
              <a:rPr lang="hr-HR" dirty="0"/>
              <a:t> za moj case</a:t>
            </a:r>
            <a:endParaRPr lang="en-US" dirty="0"/>
          </a:p>
        </p:txBody>
      </p:sp>
      <p:cxnSp>
        <p:nvCxnSpPr>
          <p:cNvPr id="61" name="Straight Connector 60">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5"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1" name="Content Placeholder 10">
            <a:extLst>
              <a:ext uri="{FF2B5EF4-FFF2-40B4-BE49-F238E27FC236}">
                <a16:creationId xmlns:a16="http://schemas.microsoft.com/office/drawing/2014/main" id="{0B6B6434-3BC4-4952-B48F-645936071F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2388" y="541598"/>
            <a:ext cx="9021170" cy="6341896"/>
          </a:xfrm>
        </p:spPr>
      </p:pic>
    </p:spTree>
    <p:extLst>
      <p:ext uri="{BB962C8B-B14F-4D97-AF65-F5344CB8AC3E}">
        <p14:creationId xmlns:p14="http://schemas.microsoft.com/office/powerpoint/2010/main" val="455668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97ABC-176B-4988-BA71-F0CB29D2D537}"/>
              </a:ext>
            </a:extLst>
          </p:cNvPr>
          <p:cNvSpPr>
            <a:spLocks noGrp="1"/>
          </p:cNvSpPr>
          <p:nvPr>
            <p:ph type="title"/>
          </p:nvPr>
        </p:nvSpPr>
        <p:spPr>
          <a:xfrm>
            <a:off x="399038" y="0"/>
            <a:ext cx="8596668" cy="410817"/>
          </a:xfrm>
        </p:spPr>
        <p:txBody>
          <a:bodyPr>
            <a:normAutofit fontScale="90000"/>
          </a:bodyPr>
          <a:lstStyle/>
          <a:p>
            <a:r>
              <a:rPr lang="en-US" dirty="0" err="1"/>
              <a:t>Prikaz</a:t>
            </a:r>
            <a:r>
              <a:rPr lang="en-US" dirty="0"/>
              <a:t> </a:t>
            </a:r>
            <a:r>
              <a:rPr lang="en-US" dirty="0" err="1"/>
              <a:t>tablica</a:t>
            </a:r>
            <a:r>
              <a:rPr lang="en-US" dirty="0"/>
              <a:t> u MySQL-u</a:t>
            </a:r>
          </a:p>
        </p:txBody>
      </p:sp>
      <p:pic>
        <p:nvPicPr>
          <p:cNvPr id="5" name="Content Placeholder 4">
            <a:extLst>
              <a:ext uri="{FF2B5EF4-FFF2-40B4-BE49-F238E27FC236}">
                <a16:creationId xmlns:a16="http://schemas.microsoft.com/office/drawing/2014/main" id="{B9421824-B87E-4FF6-A56D-B3B7238FFB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23" y="595638"/>
            <a:ext cx="7589286" cy="6262361"/>
          </a:xfrm>
        </p:spPr>
      </p:pic>
    </p:spTree>
    <p:extLst>
      <p:ext uri="{BB962C8B-B14F-4D97-AF65-F5344CB8AC3E}">
        <p14:creationId xmlns:p14="http://schemas.microsoft.com/office/powerpoint/2010/main" val="10974483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229</TotalTime>
  <Words>580</Words>
  <Application>Microsoft Office PowerPoint</Application>
  <PresentationFormat>Widescreen</PresentationFormat>
  <Paragraphs>46</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Trebuchet MS</vt:lpstr>
      <vt:lpstr>Wingdings 3</vt:lpstr>
      <vt:lpstr>Facet</vt:lpstr>
      <vt:lpstr>Case study – WA_Retail-SalesMarketing_-ProfitCost</vt:lpstr>
      <vt:lpstr>Priča iz mog case-a</vt:lpstr>
      <vt:lpstr>Početna tablica u Excelu sa 84k podataka</vt:lpstr>
      <vt:lpstr>Neke posebnosti tablice sa prethodnog slajda</vt:lpstr>
      <vt:lpstr>Excel : Retail-SalesMarketing sa validnim podacima</vt:lpstr>
      <vt:lpstr>Lagana manipulacija podataka</vt:lpstr>
      <vt:lpstr>PowerPoint Presentation</vt:lpstr>
      <vt:lpstr>ER dijagram za moj case</vt:lpstr>
      <vt:lpstr>Prikaz tablica u MySQL-u</vt:lpstr>
      <vt:lpstr>Prikaz tablica u MySQL-u</vt:lpstr>
      <vt:lpstr>Prikaz tablica u MySQL-u</vt:lpstr>
      <vt:lpstr>Prikaz tablica u MySQL-u</vt:lpstr>
      <vt:lpstr>Prikaz tablica u MySQL-u</vt:lpstr>
      <vt:lpstr>Prikaz tablica u MySQL-u</vt:lpstr>
      <vt:lpstr>Prikaz tablica u MySQL-u</vt:lpstr>
      <vt:lpstr>PowerPoint Presentation</vt:lpstr>
      <vt:lpstr>Prikaz dimenzijskih tablica u MySQl-u</vt:lpstr>
      <vt:lpstr>Prikaz dimenzijskih tablica u MySQl-u</vt:lpstr>
      <vt:lpstr>Prikaz dimenzijskih tablica u MySQl-u</vt:lpstr>
      <vt:lpstr>Prikaz dimenzijskih tablica u MySQl-u</vt:lpstr>
      <vt:lpstr>Prikaz dimenzijskih tablica u MySQl-u</vt:lpstr>
      <vt:lpstr>Prikaz tablice činjenica u MySQl-u</vt:lpstr>
      <vt:lpstr>Prikaz Procesa pravljenja dim. Tablica u Pentahu</vt:lpstr>
      <vt:lpstr>Prikaz Procesa pravljenja dim. Tablica u Pentahu</vt:lpstr>
      <vt:lpstr>Prikaz Procesa pravljenja dim. Tablica u Pentahu</vt:lpstr>
      <vt:lpstr>Prikaz Procesa pravljenja dim. Tablica u Pentahu</vt:lpstr>
      <vt:lpstr>Prikaz Procesa pravljenja dim. Tablica u Pentahu</vt:lpstr>
      <vt:lpstr>Prikaz Procesa pravljenja dim. Tablica u Pentahu</vt:lpstr>
      <vt:lpstr>Prikaz Procesa pravljenja dim. Tablica u Pentahu</vt:lpstr>
      <vt:lpstr>Prikaz Procesa pravljenja dim. Tablica u Pentahu</vt:lpstr>
      <vt:lpstr>Prikaz Procesa pravljenja dim. Tablica u Pentahu</vt:lpstr>
      <vt:lpstr>Prikaz Procesa pravljenja dim. Tablica u Pentahu</vt:lpstr>
      <vt:lpstr>Preview tablica od kojih se sastoji dimenzija Proizvod :</vt:lpstr>
      <vt:lpstr>Preview tablica od kojih se sastoji dimenzija Proizvod :</vt:lpstr>
      <vt:lpstr>Prikaz Procesa pravljenja tablice cinjenica u Pentahu</vt:lpstr>
      <vt:lpstr>Prikaz Procesa pravljenja tablice cinjenica u Pentahu</vt:lpstr>
      <vt:lpstr>Konačni prikaz svih tablica u mysql-u</vt:lpstr>
      <vt:lpstr>Prikaz podataka u Pentaho Serveru</vt:lpstr>
      <vt:lpstr>Prikaz podataka u Pentaho Serveru</vt:lpstr>
      <vt:lpstr>Prikaz podataka u Pentaho Serveru</vt:lpstr>
      <vt:lpstr>Prikaz podataka u Pentaho Serveru</vt:lpstr>
      <vt:lpstr>Prikaz podataka u Pentaho Serveru</vt:lpstr>
      <vt:lpstr>Zaključak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 WA_Retail-SalesMarketing_-ProfitCost</dc:title>
  <dc:creator>IVAN1234</dc:creator>
  <cp:lastModifiedBy>ivan</cp:lastModifiedBy>
  <cp:revision>27</cp:revision>
  <dcterms:created xsi:type="dcterms:W3CDTF">2019-05-06T14:44:23Z</dcterms:created>
  <dcterms:modified xsi:type="dcterms:W3CDTF">2019-11-12T16:49:40Z</dcterms:modified>
</cp:coreProperties>
</file>