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1" r:id="rId6"/>
    <p:sldId id="264" r:id="rId7"/>
    <p:sldId id="262" r:id="rId8"/>
    <p:sldId id="263"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180925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83672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8B41C7-3FEF-448D-A095-62B9537C68B7}"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93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610675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8B41C7-3FEF-448D-A095-62B9537C68B7}"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148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1791836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11598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58124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70697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6B53BA2-EB3F-4451-8EEA-8D151206786E}" type="datetimeFigureOut">
              <a:rPr lang="es-PE" smtClean="0"/>
              <a:t>30/07/2015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379115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267062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6B53BA2-EB3F-4451-8EEA-8D151206786E}" type="datetimeFigureOut">
              <a:rPr lang="es-PE" smtClean="0"/>
              <a:t>30/07/2015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163835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6B53BA2-EB3F-4451-8EEA-8D151206786E}" type="datetimeFigureOut">
              <a:rPr lang="es-PE" smtClean="0"/>
              <a:t>30/07/2015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164532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53BA2-EB3F-4451-8EEA-8D151206786E}" type="datetimeFigureOut">
              <a:rPr lang="es-PE" smtClean="0"/>
              <a:t>30/07/2015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397586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31411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B53BA2-EB3F-4451-8EEA-8D151206786E}" type="datetimeFigureOut">
              <a:rPr lang="es-PE" smtClean="0"/>
              <a:t>30/07/2015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8B41C7-3FEF-448D-A095-62B9537C68B7}" type="slidenum">
              <a:rPr lang="es-PE" smtClean="0"/>
              <a:t>‹Nº›</a:t>
            </a:fld>
            <a:endParaRPr lang="es-PE"/>
          </a:p>
        </p:txBody>
      </p:sp>
    </p:spTree>
    <p:extLst>
      <p:ext uri="{BB962C8B-B14F-4D97-AF65-F5344CB8AC3E}">
        <p14:creationId xmlns:p14="http://schemas.microsoft.com/office/powerpoint/2010/main" val="53784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B53BA2-EB3F-4451-8EEA-8D151206786E}" type="datetimeFigureOut">
              <a:rPr lang="es-PE" smtClean="0"/>
              <a:t>30/07/2015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8B41C7-3FEF-448D-A095-62B9537C68B7}" type="slidenum">
              <a:rPr lang="es-PE" smtClean="0"/>
              <a:t>‹Nº›</a:t>
            </a:fld>
            <a:endParaRPr lang="es-PE"/>
          </a:p>
        </p:txBody>
      </p:sp>
    </p:spTree>
    <p:extLst>
      <p:ext uri="{BB962C8B-B14F-4D97-AF65-F5344CB8AC3E}">
        <p14:creationId xmlns:p14="http://schemas.microsoft.com/office/powerpoint/2010/main" val="402671363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59606" y="553792"/>
            <a:ext cx="9397285" cy="3175112"/>
          </a:xfrm>
        </p:spPr>
        <p:txBody>
          <a:bodyPr>
            <a:normAutofit fontScale="90000"/>
          </a:bodyPr>
          <a:lstStyle/>
          <a:p>
            <a:pPr algn="ctr"/>
            <a:r>
              <a:rPr lang="es-PE" sz="4000" b="1" dirty="0">
                <a:solidFill>
                  <a:schemeClr val="accent2">
                    <a:lumMod val="60000"/>
                    <a:lumOff val="40000"/>
                  </a:schemeClr>
                </a:solidFill>
              </a:rPr>
              <a:t>DESARROLLO DE UNA APLICACIÓN EDUCATIVO PARA NIÑOS UTILIZANDO LENGUAJE DE PROGRAMACION PYTHON</a:t>
            </a:r>
            <a:r>
              <a:rPr lang="es-PE" sz="4000" dirty="0">
                <a:solidFill>
                  <a:schemeClr val="accent2">
                    <a:lumMod val="60000"/>
                    <a:lumOff val="40000"/>
                  </a:schemeClr>
                </a:solidFill>
              </a:rPr>
              <a:t/>
            </a:r>
            <a:br>
              <a:rPr lang="es-PE" sz="4000" dirty="0">
                <a:solidFill>
                  <a:schemeClr val="accent2">
                    <a:lumMod val="60000"/>
                    <a:lumOff val="40000"/>
                  </a:schemeClr>
                </a:solidFill>
              </a:rPr>
            </a:br>
            <a:r>
              <a:rPr lang="es-PE" sz="4000" b="1" dirty="0">
                <a:solidFill>
                  <a:schemeClr val="accent2">
                    <a:lumMod val="60000"/>
                    <a:lumOff val="40000"/>
                  </a:schemeClr>
                </a:solidFill>
              </a:rPr>
              <a:t>“EJERCITA TU MENTE”</a:t>
            </a:r>
            <a:r>
              <a:rPr lang="es-PE" dirty="0"/>
              <a:t/>
            </a:r>
            <a:br>
              <a:rPr lang="es-PE" dirty="0"/>
            </a:br>
            <a:endParaRPr lang="es-PE" dirty="0"/>
          </a:p>
        </p:txBody>
      </p:sp>
      <p:pic>
        <p:nvPicPr>
          <p:cNvPr id="5122" name="Picture 2" descr="http://web.educastur.princast.es/cp/santabar/blog/wp-content/uploads/ordenad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752" y="2764749"/>
            <a:ext cx="3927028" cy="40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087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09"/>
            <a:ext cx="8907909" cy="1307721"/>
          </a:xfrm>
        </p:spPr>
        <p:txBody>
          <a:bodyPr/>
          <a:lstStyle/>
          <a:p>
            <a:r>
              <a:rPr lang="es-PE" dirty="0" smtClean="0">
                <a:solidFill>
                  <a:schemeClr val="accent2">
                    <a:lumMod val="60000"/>
                    <a:lumOff val="40000"/>
                  </a:schemeClr>
                </a:solidFill>
              </a:rPr>
              <a:t>Lenguaje de programación</a:t>
            </a:r>
            <a:endParaRPr lang="es-PE" dirty="0">
              <a:solidFill>
                <a:schemeClr val="accent2">
                  <a:lumMod val="60000"/>
                  <a:lumOff val="40000"/>
                </a:schemeClr>
              </a:solidFill>
            </a:endParaRPr>
          </a:p>
        </p:txBody>
      </p:sp>
      <p:sp>
        <p:nvSpPr>
          <p:cNvPr id="3" name="Marcador de contenido 2"/>
          <p:cNvSpPr>
            <a:spLocks noGrp="1"/>
          </p:cNvSpPr>
          <p:nvPr>
            <p:ph idx="1"/>
          </p:nvPr>
        </p:nvSpPr>
        <p:spPr>
          <a:xfrm>
            <a:off x="2589212" y="1468192"/>
            <a:ext cx="8915400" cy="4443030"/>
          </a:xfrm>
        </p:spPr>
        <p:txBody>
          <a:bodyPr/>
          <a:lstStyle/>
          <a:p>
            <a:r>
              <a:rPr lang="es-PE" b="1" dirty="0">
                <a:solidFill>
                  <a:schemeClr val="accent2">
                    <a:lumMod val="60000"/>
                    <a:lumOff val="40000"/>
                  </a:schemeClr>
                </a:solidFill>
              </a:rPr>
              <a:t>Python 27</a:t>
            </a:r>
            <a:endParaRPr lang="es-PE" dirty="0">
              <a:solidFill>
                <a:schemeClr val="accent2">
                  <a:lumMod val="60000"/>
                  <a:lumOff val="40000"/>
                </a:schemeClr>
              </a:solidFill>
            </a:endParaRPr>
          </a:p>
          <a:p>
            <a:pPr marL="0" indent="0">
              <a:buNone/>
            </a:pPr>
            <a:r>
              <a:rPr lang="es-PE" dirty="0">
                <a:solidFill>
                  <a:schemeClr val="tx2">
                    <a:lumMod val="75000"/>
                  </a:schemeClr>
                </a:solidFill>
              </a:rPr>
              <a:t>Python es un lenguaje </a:t>
            </a:r>
            <a:r>
              <a:rPr lang="es-PE" dirty="0" smtClean="0">
                <a:solidFill>
                  <a:schemeClr val="tx2">
                    <a:lumMod val="75000"/>
                  </a:schemeClr>
                </a:solidFill>
              </a:rPr>
              <a:t>con un sintaxis </a:t>
            </a:r>
            <a:r>
              <a:rPr lang="es-PE" dirty="0">
                <a:solidFill>
                  <a:schemeClr val="tx2">
                    <a:lumMod val="75000"/>
                  </a:schemeClr>
                </a:solidFill>
              </a:rPr>
              <a:t>simple, clara y </a:t>
            </a:r>
            <a:r>
              <a:rPr lang="es-PE" dirty="0" smtClean="0">
                <a:solidFill>
                  <a:schemeClr val="tx2">
                    <a:lumMod val="75000"/>
                  </a:schemeClr>
                </a:solidFill>
              </a:rPr>
              <a:t>sencilla tiene la </a:t>
            </a:r>
            <a:r>
              <a:rPr lang="es-PE" dirty="0">
                <a:solidFill>
                  <a:schemeClr val="tx2">
                    <a:lumMod val="75000"/>
                  </a:schemeClr>
                </a:solidFill>
              </a:rPr>
              <a:t>gran cantidad de librerías disponibles y la potencia del lenguaje, entre otros, hacen que desarrollar una aplicación en Python sea sencillo, muy rápido y lo que es más importante, divertido.</a:t>
            </a:r>
          </a:p>
          <a:p>
            <a:endParaRPr lang="es-PE" dirty="0"/>
          </a:p>
        </p:txBody>
      </p:sp>
      <p:pic>
        <p:nvPicPr>
          <p:cNvPr id="6146" name="Picture 2" descr="Resultado de imagen para 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145" y="3318120"/>
            <a:ext cx="5794509" cy="272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62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41483" y="485105"/>
            <a:ext cx="8915400" cy="3777622"/>
          </a:xfrm>
        </p:spPr>
        <p:txBody>
          <a:bodyPr/>
          <a:lstStyle/>
          <a:p>
            <a:r>
              <a:rPr lang="es-PE" b="1" dirty="0" smtClean="0">
                <a:solidFill>
                  <a:schemeClr val="accent2">
                    <a:lumMod val="60000"/>
                    <a:lumOff val="40000"/>
                  </a:schemeClr>
                </a:solidFill>
              </a:rPr>
              <a:t>Pygame</a:t>
            </a:r>
            <a:endParaRPr lang="es-PE" dirty="0" smtClean="0">
              <a:solidFill>
                <a:schemeClr val="accent2">
                  <a:lumMod val="60000"/>
                  <a:lumOff val="40000"/>
                </a:schemeClr>
              </a:solidFill>
            </a:endParaRPr>
          </a:p>
          <a:p>
            <a:pPr marL="0" indent="0">
              <a:buNone/>
            </a:pPr>
            <a:r>
              <a:rPr lang="es-PE" dirty="0" smtClean="0">
                <a:solidFill>
                  <a:srgbClr val="00B0F0"/>
                </a:solidFill>
              </a:rPr>
              <a:t>Es un motor de juegos, conformado por un conjunto de librerías cuya finalidad es facilitar la tarea del programador a la hora de realizar un videojuego, pudiendo ser usado también para la realización de aplicaciones con interfaces gráficas. Una de sus principales ventajas radica en que hereda la filosofía de python. También es simple y fácil de usar, por lo que se convierte en una librería ideal para introducirse en el mundo del desarrollo de juegos.</a:t>
            </a:r>
          </a:p>
          <a:p>
            <a:endParaRPr lang="es-PE" dirty="0"/>
          </a:p>
        </p:txBody>
      </p:sp>
      <p:pic>
        <p:nvPicPr>
          <p:cNvPr id="7170" name="Picture 2" descr="http://4.bp.blogspot.com/_3G-IObbUjlA/SiXW5MI4JEI/AAAAAAAAAlk/sc84RrUFEPk/s400/pyg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348" y="2819519"/>
            <a:ext cx="8589179" cy="251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792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55115" y="575255"/>
            <a:ext cx="5125233" cy="5567967"/>
          </a:xfrm>
        </p:spPr>
        <p:txBody>
          <a:bodyPr>
            <a:normAutofit/>
          </a:bodyPr>
          <a:lstStyle/>
          <a:p>
            <a:pPr marL="0" indent="0">
              <a:buNone/>
            </a:pPr>
            <a:r>
              <a:rPr lang="es-PE" b="1" dirty="0">
                <a:solidFill>
                  <a:schemeClr val="accent2">
                    <a:lumMod val="60000"/>
                    <a:lumOff val="40000"/>
                  </a:schemeClr>
                </a:solidFill>
              </a:rPr>
              <a:t>Requerimientos funcionales</a:t>
            </a:r>
            <a:endParaRPr lang="es-PE" dirty="0">
              <a:solidFill>
                <a:schemeClr val="accent2">
                  <a:lumMod val="60000"/>
                  <a:lumOff val="40000"/>
                </a:schemeClr>
              </a:solidFill>
            </a:endParaRPr>
          </a:p>
          <a:p>
            <a:pPr lvl="0"/>
            <a:r>
              <a:rPr lang="es-PE" b="1" dirty="0" smtClean="0">
                <a:solidFill>
                  <a:schemeClr val="accent3">
                    <a:lumMod val="60000"/>
                    <a:lumOff val="40000"/>
                  </a:schemeClr>
                </a:solidFill>
              </a:rPr>
              <a:t>Mostrar </a:t>
            </a:r>
            <a:r>
              <a:rPr lang="es-PE" b="1" dirty="0">
                <a:solidFill>
                  <a:schemeClr val="accent3">
                    <a:lumMod val="60000"/>
                    <a:lumOff val="40000"/>
                  </a:schemeClr>
                </a:solidFill>
              </a:rPr>
              <a:t>juego:</a:t>
            </a:r>
            <a:r>
              <a:rPr lang="es-PE" dirty="0">
                <a:solidFill>
                  <a:schemeClr val="accent3">
                    <a:lumMod val="60000"/>
                    <a:lumOff val="40000"/>
                  </a:schemeClr>
                </a:solidFill>
              </a:rPr>
              <a:t> se muestra la interfaz del juego que contiene botones enumerados</a:t>
            </a:r>
            <a:r>
              <a:rPr lang="es-PE" dirty="0" smtClean="0">
                <a:solidFill>
                  <a:schemeClr val="accent3">
                    <a:lumMod val="60000"/>
                    <a:lumOff val="40000"/>
                  </a:schemeClr>
                </a:solidFill>
              </a:rPr>
              <a:t>.</a:t>
            </a:r>
          </a:p>
          <a:p>
            <a:pPr lvl="0"/>
            <a:r>
              <a:rPr lang="es-PE" b="1" dirty="0">
                <a:solidFill>
                  <a:schemeClr val="accent3">
                    <a:lumMod val="60000"/>
                    <a:lumOff val="40000"/>
                  </a:schemeClr>
                </a:solidFill>
              </a:rPr>
              <a:t>instrucciones o indicaciones</a:t>
            </a:r>
            <a:r>
              <a:rPr lang="es-PE" dirty="0">
                <a:solidFill>
                  <a:schemeClr val="accent3">
                    <a:lumMod val="60000"/>
                    <a:lumOff val="40000"/>
                  </a:schemeClr>
                </a:solidFill>
              </a:rPr>
              <a:t>: el sistema indica al niño recordar los números de los botones.</a:t>
            </a:r>
          </a:p>
          <a:p>
            <a:pPr lvl="0"/>
            <a:r>
              <a:rPr lang="es-PE" b="1" dirty="0">
                <a:solidFill>
                  <a:schemeClr val="accent3">
                    <a:lumMod val="60000"/>
                    <a:lumOff val="40000"/>
                  </a:schemeClr>
                </a:solidFill>
              </a:rPr>
              <a:t>Iniciar juego:</a:t>
            </a:r>
            <a:r>
              <a:rPr lang="es-PE" dirty="0">
                <a:solidFill>
                  <a:schemeClr val="accent3">
                    <a:lumMod val="60000"/>
                    <a:lumOff val="40000"/>
                  </a:schemeClr>
                </a:solidFill>
              </a:rPr>
              <a:t> el niño debe presionar los botones en la posición indicada anteriormente.</a:t>
            </a:r>
          </a:p>
          <a:p>
            <a:pPr lvl="0"/>
            <a:r>
              <a:rPr lang="es-PE" b="1" dirty="0">
                <a:solidFill>
                  <a:schemeClr val="accent3">
                    <a:lumMod val="60000"/>
                    <a:lumOff val="40000"/>
                  </a:schemeClr>
                </a:solidFill>
              </a:rPr>
              <a:t>Calificación del juego</a:t>
            </a:r>
            <a:r>
              <a:rPr lang="es-PE" dirty="0">
                <a:solidFill>
                  <a:schemeClr val="accent3">
                    <a:lumMod val="60000"/>
                    <a:lumOff val="40000"/>
                  </a:schemeClr>
                </a:solidFill>
              </a:rPr>
              <a:t>: si el juego pedido ha sido resuelto de manera correcta, se incrementa el nivel y si no resuelve el juego disminuye el nivel.</a:t>
            </a:r>
          </a:p>
          <a:p>
            <a:pPr lvl="0"/>
            <a:r>
              <a:rPr lang="es-PE" b="1" dirty="0">
                <a:solidFill>
                  <a:schemeClr val="accent3">
                    <a:lumMod val="60000"/>
                    <a:lumOff val="40000"/>
                  </a:schemeClr>
                </a:solidFill>
              </a:rPr>
              <a:t>Salir del juego:</a:t>
            </a:r>
            <a:r>
              <a:rPr lang="es-PE" dirty="0">
                <a:solidFill>
                  <a:schemeClr val="accent3">
                    <a:lumMod val="60000"/>
                    <a:lumOff val="40000"/>
                  </a:schemeClr>
                </a:solidFill>
              </a:rPr>
              <a:t> en cualquier momento permitirá al usuario salir del juego.</a:t>
            </a:r>
          </a:p>
          <a:p>
            <a:pPr lvl="0"/>
            <a:endParaRPr lang="es-PE" dirty="0"/>
          </a:p>
          <a:p>
            <a:endParaRPr lang="es-PE" dirty="0"/>
          </a:p>
        </p:txBody>
      </p:sp>
      <p:pic>
        <p:nvPicPr>
          <p:cNvPr id="4" name="Marcador de contenido 7"/>
          <p:cNvPicPr>
            <a:picLocks/>
          </p:cNvPicPr>
          <p:nvPr/>
        </p:nvPicPr>
        <p:blipFill>
          <a:blip r:embed="rId2">
            <a:extLst>
              <a:ext uri="{28A0092B-C50C-407E-A947-70E740481C1C}">
                <a14:useLocalDpi xmlns:a14="http://schemas.microsoft.com/office/drawing/2010/main" val="0"/>
              </a:ext>
            </a:extLst>
          </a:blip>
          <a:stretch>
            <a:fillRect/>
          </a:stretch>
        </p:blipFill>
        <p:spPr>
          <a:xfrm>
            <a:off x="7040648" y="1056976"/>
            <a:ext cx="3919273" cy="4983215"/>
          </a:xfrm>
          <a:prstGeom prst="rect">
            <a:avLst/>
          </a:prstGeom>
        </p:spPr>
      </p:pic>
      <p:sp>
        <p:nvSpPr>
          <p:cNvPr id="5" name="CuadroTexto 4"/>
          <p:cNvSpPr txBox="1"/>
          <p:nvPr/>
        </p:nvSpPr>
        <p:spPr>
          <a:xfrm>
            <a:off x="7984902" y="502275"/>
            <a:ext cx="1742785" cy="369332"/>
          </a:xfrm>
          <a:prstGeom prst="rect">
            <a:avLst/>
          </a:prstGeom>
          <a:noFill/>
        </p:spPr>
        <p:txBody>
          <a:bodyPr wrap="none" rtlCol="0">
            <a:spAutoFit/>
          </a:bodyPr>
          <a:lstStyle/>
          <a:p>
            <a:r>
              <a:rPr lang="es-PE" dirty="0" smtClean="0">
                <a:solidFill>
                  <a:schemeClr val="accent2">
                    <a:lumMod val="60000"/>
                    <a:lumOff val="40000"/>
                  </a:schemeClr>
                </a:solidFill>
              </a:rPr>
              <a:t>Casos de uso</a:t>
            </a:r>
            <a:endParaRPr lang="es-PE" dirty="0">
              <a:solidFill>
                <a:schemeClr val="accent2">
                  <a:lumMod val="60000"/>
                  <a:lumOff val="40000"/>
                </a:schemeClr>
              </a:solidFill>
            </a:endParaRPr>
          </a:p>
        </p:txBody>
      </p:sp>
    </p:spTree>
    <p:extLst>
      <p:ext uri="{BB962C8B-B14F-4D97-AF65-F5344CB8AC3E}">
        <p14:creationId xmlns:p14="http://schemas.microsoft.com/office/powerpoint/2010/main" val="4285883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1537" y="1313644"/>
            <a:ext cx="4673958" cy="4245132"/>
          </a:xfrm>
        </p:spPr>
        <p:txBody>
          <a:bodyPr/>
          <a:lstStyle/>
          <a:p>
            <a:pPr algn="just"/>
            <a:r>
              <a:rPr lang="es-PE" b="1" dirty="0">
                <a:solidFill>
                  <a:schemeClr val="accent2">
                    <a:lumMod val="60000"/>
                    <a:lumOff val="40000"/>
                  </a:schemeClr>
                </a:solidFill>
              </a:rPr>
              <a:t>Resultados</a:t>
            </a:r>
            <a:endParaRPr lang="es-PE" dirty="0">
              <a:solidFill>
                <a:schemeClr val="accent2">
                  <a:lumMod val="60000"/>
                  <a:lumOff val="40000"/>
                </a:schemeClr>
              </a:solidFill>
            </a:endParaRPr>
          </a:p>
          <a:p>
            <a:pPr marL="0" indent="0" algn="just">
              <a:buNone/>
            </a:pPr>
            <a:r>
              <a:rPr lang="es-PE" dirty="0">
                <a:solidFill>
                  <a:schemeClr val="accent3">
                    <a:lumMod val="60000"/>
                    <a:lumOff val="40000"/>
                  </a:schemeClr>
                </a:solidFill>
              </a:rPr>
              <a:t>El resultado que se obtuvo con este juego es que cumple el requerimiento establecidos anteriormente donde se espera que el juego muestre en un instante las imágenes con números aleatorios.  </a:t>
            </a:r>
          </a:p>
          <a:p>
            <a:endParaRPr lang="es-PE" dirty="0"/>
          </a:p>
        </p:txBody>
      </p:sp>
      <p:pic>
        <p:nvPicPr>
          <p:cNvPr id="7" name="Imagen 6"/>
          <p:cNvPicPr/>
          <p:nvPr/>
        </p:nvPicPr>
        <p:blipFill>
          <a:blip r:embed="rId2"/>
          <a:stretch>
            <a:fillRect/>
          </a:stretch>
        </p:blipFill>
        <p:spPr>
          <a:xfrm>
            <a:off x="5872764" y="1463195"/>
            <a:ext cx="5615191" cy="4589875"/>
          </a:xfrm>
          <a:prstGeom prst="rect">
            <a:avLst/>
          </a:prstGeom>
        </p:spPr>
      </p:pic>
    </p:spTree>
    <p:extLst>
      <p:ext uri="{BB962C8B-B14F-4D97-AF65-F5344CB8AC3E}">
        <p14:creationId xmlns:p14="http://schemas.microsoft.com/office/powerpoint/2010/main" val="932803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99753" y="559716"/>
            <a:ext cx="4039695" cy="1280890"/>
          </a:xfrm>
        </p:spPr>
        <p:txBody>
          <a:bodyPr/>
          <a:lstStyle/>
          <a:p>
            <a:r>
              <a:rPr lang="es-PE" b="1" dirty="0">
                <a:solidFill>
                  <a:schemeClr val="accent2">
                    <a:lumMod val="60000"/>
                    <a:lumOff val="40000"/>
                  </a:schemeClr>
                </a:solidFill>
              </a:rPr>
              <a:t>¿Cómo jugar?</a:t>
            </a:r>
            <a:r>
              <a:rPr lang="es-PE" dirty="0">
                <a:solidFill>
                  <a:schemeClr val="accent2">
                    <a:lumMod val="60000"/>
                    <a:lumOff val="40000"/>
                  </a:schemeClr>
                </a:solidFill>
              </a:rPr>
              <a:t/>
            </a:r>
            <a:br>
              <a:rPr lang="es-PE" dirty="0">
                <a:solidFill>
                  <a:schemeClr val="accent2">
                    <a:lumMod val="60000"/>
                    <a:lumOff val="40000"/>
                  </a:schemeClr>
                </a:solidFill>
              </a:rPr>
            </a:br>
            <a:endParaRPr lang="es-PE" dirty="0">
              <a:solidFill>
                <a:schemeClr val="accent2">
                  <a:lumMod val="60000"/>
                  <a:lumOff val="40000"/>
                </a:schemeClr>
              </a:solidFill>
            </a:endParaRPr>
          </a:p>
        </p:txBody>
      </p:sp>
      <p:sp>
        <p:nvSpPr>
          <p:cNvPr id="3" name="Marcador de contenido 2"/>
          <p:cNvSpPr>
            <a:spLocks noGrp="1"/>
          </p:cNvSpPr>
          <p:nvPr>
            <p:ph idx="1"/>
          </p:nvPr>
        </p:nvSpPr>
        <p:spPr>
          <a:xfrm>
            <a:off x="838200" y="2189408"/>
            <a:ext cx="4995930" cy="3987554"/>
          </a:xfrm>
        </p:spPr>
        <p:txBody>
          <a:bodyPr/>
          <a:lstStyle/>
          <a:p>
            <a:pPr algn="just"/>
            <a:r>
              <a:rPr lang="es-PE" b="1" dirty="0">
                <a:solidFill>
                  <a:schemeClr val="accent2">
                    <a:lumMod val="60000"/>
                    <a:lumOff val="40000"/>
                  </a:schemeClr>
                </a:solidFill>
              </a:rPr>
              <a:t>Paso </a:t>
            </a:r>
            <a:r>
              <a:rPr lang="es-PE" b="1" dirty="0" smtClean="0">
                <a:solidFill>
                  <a:schemeClr val="accent2">
                    <a:lumMod val="60000"/>
                    <a:lumOff val="40000"/>
                  </a:schemeClr>
                </a:solidFill>
              </a:rPr>
              <a:t>01: </a:t>
            </a:r>
            <a:r>
              <a:rPr lang="es-PE" dirty="0" smtClean="0">
                <a:solidFill>
                  <a:schemeClr val="accent2">
                    <a:lumMod val="60000"/>
                    <a:lumOff val="40000"/>
                  </a:schemeClr>
                </a:solidFill>
              </a:rPr>
              <a:t>observar</a:t>
            </a:r>
            <a:endParaRPr lang="es-PE" dirty="0">
              <a:solidFill>
                <a:schemeClr val="accent2">
                  <a:lumMod val="60000"/>
                  <a:lumOff val="40000"/>
                </a:schemeClr>
              </a:solidFill>
            </a:endParaRPr>
          </a:p>
          <a:p>
            <a:pPr marL="0" indent="0" algn="just">
              <a:buNone/>
            </a:pPr>
            <a:r>
              <a:rPr lang="es-PE" dirty="0">
                <a:solidFill>
                  <a:schemeClr val="accent3">
                    <a:lumMod val="60000"/>
                    <a:lumOff val="40000"/>
                  </a:schemeClr>
                </a:solidFill>
              </a:rPr>
              <a:t>El sistema muestra la interfaz del juego con las </a:t>
            </a:r>
            <a:r>
              <a:rPr lang="es-PE" dirty="0" smtClean="0">
                <a:solidFill>
                  <a:schemeClr val="accent3">
                    <a:lumMod val="60000"/>
                    <a:lumOff val="40000"/>
                  </a:schemeClr>
                </a:solidFill>
              </a:rPr>
              <a:t>imágenes </a:t>
            </a:r>
            <a:r>
              <a:rPr lang="es-PE" dirty="0">
                <a:solidFill>
                  <a:schemeClr val="accent3">
                    <a:lumMod val="60000"/>
                    <a:lumOff val="40000"/>
                  </a:schemeClr>
                </a:solidFill>
              </a:rPr>
              <a:t>enumeradas y requiere la atención del niño porque solo se muestra por unos segundos y luego desaparece.</a:t>
            </a:r>
          </a:p>
          <a:p>
            <a:endParaRPr lang="es-PE" dirty="0"/>
          </a:p>
        </p:txBody>
      </p:sp>
      <p:pic>
        <p:nvPicPr>
          <p:cNvPr id="4" name="Imagen 3"/>
          <p:cNvPicPr/>
          <p:nvPr/>
        </p:nvPicPr>
        <p:blipFill rotWithShape="1">
          <a:blip r:embed="rId2"/>
          <a:srcRect l="2885" t="4528" r="36693" b="11853"/>
          <a:stretch/>
        </p:blipFill>
        <p:spPr bwMode="auto">
          <a:xfrm>
            <a:off x="5988677" y="2206674"/>
            <a:ext cx="5563674" cy="3897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01278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2595" y="1378039"/>
            <a:ext cx="4158803" cy="4129222"/>
          </a:xfrm>
        </p:spPr>
        <p:txBody>
          <a:bodyPr/>
          <a:lstStyle/>
          <a:p>
            <a:pPr algn="just"/>
            <a:r>
              <a:rPr lang="es-PE" b="1" dirty="0">
                <a:solidFill>
                  <a:schemeClr val="accent2">
                    <a:lumMod val="60000"/>
                    <a:lumOff val="40000"/>
                  </a:schemeClr>
                </a:solidFill>
              </a:rPr>
              <a:t>Paso </a:t>
            </a:r>
            <a:r>
              <a:rPr lang="es-PE" b="1" dirty="0" smtClean="0">
                <a:solidFill>
                  <a:schemeClr val="accent2">
                    <a:lumMod val="60000"/>
                    <a:lumOff val="40000"/>
                  </a:schemeClr>
                </a:solidFill>
              </a:rPr>
              <a:t>02: </a:t>
            </a:r>
            <a:r>
              <a:rPr lang="es-PE" dirty="0" smtClean="0">
                <a:solidFill>
                  <a:schemeClr val="accent2">
                    <a:lumMod val="60000"/>
                    <a:lumOff val="40000"/>
                  </a:schemeClr>
                </a:solidFill>
              </a:rPr>
              <a:t>iniciar a juagar</a:t>
            </a:r>
            <a:endParaRPr lang="es-PE" dirty="0">
              <a:solidFill>
                <a:schemeClr val="accent2">
                  <a:lumMod val="60000"/>
                  <a:lumOff val="40000"/>
                </a:schemeClr>
              </a:solidFill>
            </a:endParaRPr>
          </a:p>
          <a:p>
            <a:pPr marL="0" indent="0" algn="just">
              <a:buNone/>
            </a:pPr>
            <a:r>
              <a:rPr lang="es-PE" dirty="0">
                <a:solidFill>
                  <a:schemeClr val="accent3">
                    <a:lumMod val="60000"/>
                    <a:lumOff val="40000"/>
                  </a:schemeClr>
                </a:solidFill>
              </a:rPr>
              <a:t>Luego de </a:t>
            </a:r>
            <a:r>
              <a:rPr lang="es-PE" dirty="0" smtClean="0">
                <a:solidFill>
                  <a:schemeClr val="accent3">
                    <a:lumMod val="60000"/>
                    <a:lumOff val="40000"/>
                  </a:schemeClr>
                </a:solidFill>
              </a:rPr>
              <a:t>observar, el </a:t>
            </a:r>
            <a:r>
              <a:rPr lang="es-PE" dirty="0">
                <a:solidFill>
                  <a:schemeClr val="accent3">
                    <a:lumMod val="60000"/>
                    <a:lumOff val="40000"/>
                  </a:schemeClr>
                </a:solidFill>
              </a:rPr>
              <a:t>usuario inicia el juego dando clic en las imágenes en el orden que se visualizó primeramente</a:t>
            </a:r>
          </a:p>
          <a:p>
            <a:endParaRPr lang="es-PE" dirty="0"/>
          </a:p>
        </p:txBody>
      </p:sp>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5125793" y="1491079"/>
            <a:ext cx="5782614" cy="43044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661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2594" y="1390918"/>
            <a:ext cx="4609564" cy="2975020"/>
          </a:xfrm>
        </p:spPr>
        <p:txBody>
          <a:bodyPr>
            <a:normAutofit/>
          </a:bodyPr>
          <a:lstStyle/>
          <a:p>
            <a:pPr algn="just"/>
            <a:r>
              <a:rPr lang="es-PE" b="1" dirty="0">
                <a:solidFill>
                  <a:schemeClr val="accent1">
                    <a:lumMod val="40000"/>
                    <a:lumOff val="60000"/>
                  </a:schemeClr>
                </a:solidFill>
              </a:rPr>
              <a:t>Paso 03</a:t>
            </a:r>
            <a:r>
              <a:rPr lang="es-PE" b="1" dirty="0" smtClean="0">
                <a:solidFill>
                  <a:schemeClr val="accent1">
                    <a:lumMod val="40000"/>
                    <a:lumOff val="60000"/>
                  </a:schemeClr>
                </a:solidFill>
              </a:rPr>
              <a:t>: </a:t>
            </a:r>
            <a:r>
              <a:rPr lang="es-PE" dirty="0" smtClean="0">
                <a:solidFill>
                  <a:schemeClr val="accent1">
                    <a:lumMod val="40000"/>
                    <a:lumOff val="60000"/>
                  </a:schemeClr>
                </a:solidFill>
              </a:rPr>
              <a:t>resultado final</a:t>
            </a:r>
            <a:endParaRPr lang="es-PE" dirty="0">
              <a:solidFill>
                <a:schemeClr val="accent1">
                  <a:lumMod val="40000"/>
                  <a:lumOff val="60000"/>
                </a:schemeClr>
              </a:solidFill>
            </a:endParaRPr>
          </a:p>
          <a:p>
            <a:pPr marL="0" indent="0" algn="just">
              <a:buNone/>
            </a:pPr>
            <a:r>
              <a:rPr lang="es-PE" dirty="0">
                <a:solidFill>
                  <a:schemeClr val="accent3">
                    <a:lumMod val="60000"/>
                    <a:lumOff val="40000"/>
                  </a:schemeClr>
                </a:solidFill>
              </a:rPr>
              <a:t>Luego de haber hecho clic  se arrojan los resultados del juego; si ha logrado cliquear en el orden que le mostro el resultado es “GANASTE” y si no lo resolvió es “PERDISTE”.</a:t>
            </a:r>
          </a:p>
          <a:p>
            <a:endParaRPr lang="es-PE" dirty="0"/>
          </a:p>
        </p:txBody>
      </p:sp>
      <p:pic>
        <p:nvPicPr>
          <p:cNvPr id="4" name="Imagen 3"/>
          <p:cNvPicPr/>
          <p:nvPr/>
        </p:nvPicPr>
        <p:blipFill rotWithShape="1">
          <a:blip r:embed="rId2"/>
          <a:srcRect l="10862" t="4225" r="29735" b="12457"/>
          <a:stretch/>
        </p:blipFill>
        <p:spPr bwMode="auto">
          <a:xfrm>
            <a:off x="5602310" y="1529099"/>
            <a:ext cx="5795493" cy="4704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871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43</TotalTime>
  <Words>379</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DESARROLLO DE UNA APLICACIÓN EDUCATIVO PARA NIÑOS UTILIZANDO LENGUAJE DE PROGRAMACION PYTHON “EJERCITA TU MENTE” </vt:lpstr>
      <vt:lpstr>Lenguaje de programación</vt:lpstr>
      <vt:lpstr>Presentación de PowerPoint</vt:lpstr>
      <vt:lpstr>Presentación de PowerPoint</vt:lpstr>
      <vt:lpstr>Presentación de PowerPoint</vt:lpstr>
      <vt:lpstr>¿Cómo jugar?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EDUCATIVO PARA NIÑOS UTILIZANDO LENGUAJE DE PROGRAMACION PYTHON “EJERCITA TU MENTE” </dc:title>
  <dc:creator>EDITH</dc:creator>
  <cp:lastModifiedBy>EDITH</cp:lastModifiedBy>
  <cp:revision>11</cp:revision>
  <dcterms:created xsi:type="dcterms:W3CDTF">2015-07-31T02:12:59Z</dcterms:created>
  <dcterms:modified xsi:type="dcterms:W3CDTF">2015-07-31T02:56:42Z</dcterms:modified>
</cp:coreProperties>
</file>