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8e7adf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8e7adf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8e7adf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8e7adf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8e7adf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68e7adf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8e7adf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68e7adf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68e7adf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68e7adf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8e7adfe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68e7adfe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5bceb8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75bceb8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6e57998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6e57998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6e57998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6e57998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6e57998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6e57998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60f5aa5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60f5aa5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6e57998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6e57998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e57998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e57998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6e57998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6e57998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6e57998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6e57998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6e57998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6e57998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6e579985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6e579985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6e57998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6e57998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6e57998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6e57998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75bceb8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75bceb8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75bceb8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75bceb8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643862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643862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438621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438621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438621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438621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438621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438621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68e7adf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68e7adf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8e7adf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8e7adf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68e7adf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68e7adf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/>
              <a:t>Fizičko projektovanje MySQL baze podataka i optimizacija podataka</a:t>
            </a:r>
            <a:endParaRPr b="1"/>
          </a:p>
        </p:txBody>
      </p:sp>
      <p:sp>
        <p:nvSpPr>
          <p:cNvPr id="65" name="Google Shape;65;p13"/>
          <p:cNvSpPr txBox="1"/>
          <p:nvPr/>
        </p:nvSpPr>
        <p:spPr>
          <a:xfrm>
            <a:off x="311700" y="3952125"/>
            <a:ext cx="418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Ivan Šušter 1548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94900" y="3952125"/>
            <a:ext cx="42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Mentor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Doc</a:t>
            </a:r>
            <a:r>
              <a:rPr i="0" lang="sr" sz="2000" u="none" cap="none" strike="noStrike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. dr </a:t>
            </a:r>
            <a:r>
              <a:rPr lang="sr" sz="2000">
                <a:solidFill>
                  <a:srgbClr val="E5E9F0"/>
                </a:solidFill>
                <a:latin typeface="Merriweather"/>
                <a:ea typeface="Merriweather"/>
                <a:cs typeface="Merriweather"/>
                <a:sym typeface="Merriweather"/>
              </a:rPr>
              <a:t>Aleksandar Stanimirović</a:t>
            </a:r>
            <a:endParaRPr sz="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95750" y="1992925"/>
            <a:ext cx="3952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Predment: Sistemi za upravljanje bazama podataka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Denormalizacija veze jedan prema više</a:t>
            </a:r>
            <a:endParaRPr sz="3900"/>
          </a:p>
        </p:txBody>
      </p:sp>
      <p:sp>
        <p:nvSpPr>
          <p:cNvPr id="124" name="Google Shape;124;p22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Entiteti </a:t>
            </a:r>
            <a:r>
              <a:rPr i="1"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zaposleni </a:t>
            </a: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 </a:t>
            </a:r>
            <a:r>
              <a:rPr i="1"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polisaOsiguranja</a:t>
            </a:r>
            <a:endParaRPr i="1"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4732963" y="2950125"/>
            <a:ext cx="7413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0" y="2066500"/>
            <a:ext cx="36766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613" y="2025875"/>
            <a:ext cx="3343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Particionisanje</a:t>
            </a:r>
            <a:endParaRPr sz="3900"/>
          </a:p>
        </p:txBody>
      </p:sp>
      <p:sp>
        <p:nvSpPr>
          <p:cNvPr id="133" name="Google Shape;133;p23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Optimizacija peformansi baze podataka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Deljenje jedne tabele na dve ili više manjih tabela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Cilj: Smanjenje količene podataka koja se obrađuje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Dve metode particionisanja: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Vertikalno particionisanje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Horizontalno particionisanje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Vertikalno p</a:t>
            </a:r>
            <a:r>
              <a:rPr lang="sr"/>
              <a:t>articionisanje</a:t>
            </a:r>
            <a:endParaRPr sz="3900"/>
          </a:p>
        </p:txBody>
      </p:sp>
      <p:sp>
        <p:nvSpPr>
          <p:cNvPr id="139" name="Google Shape;139;p24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Podela na osnovu kolona tabele na dve ili više tabela.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Vrši se na osnovu učestalosti korišćenja kolona u upitima.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Svaka tabela uključuje primarni ključ prvobitne tabele koji služi kao veza za povezivanje redova u particionisam tabelama.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Primarni ključ u svakoj particionisanoj tabeli olakšava manipulaciju podataka.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Smanjuje količinu podataka koju je potrebno obraditi.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Nije podržano u MySQL-u.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Vertikalno particionisanje</a:t>
            </a:r>
            <a:endParaRPr sz="3900"/>
          </a:p>
        </p:txBody>
      </p:sp>
      <p:sp>
        <p:nvSpPr>
          <p:cNvPr id="145" name="Google Shape;145;p2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Pre vertikalnog particionisanja: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zaposleni(</a:t>
            </a:r>
            <a:r>
              <a:rPr lang="sr" sz="1850" u="sng">
                <a:solidFill>
                  <a:srgbClr val="CCCCCC"/>
                </a:solidFill>
                <a:highlight>
                  <a:srgbClr val="1F1F1F"/>
                </a:highlight>
              </a:rPr>
              <a:t>jmbg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, ime, adresa, datum_rodjenja, id_polise, iznos_polise, polisa_vazi_od, polisa_vazi_do)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Nakon vertiklanog particionisanja: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zaposleniPolisaOsiguranja(</a:t>
            </a:r>
            <a:r>
              <a:rPr lang="sr" sz="1850" u="sng">
                <a:solidFill>
                  <a:srgbClr val="CCCCCC"/>
                </a:solidFill>
                <a:highlight>
                  <a:srgbClr val="1F1F1F"/>
                </a:highlight>
              </a:rPr>
              <a:t>jmbg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, id_polise, iznos, polise, polisa_vazi_od, polisa_vazi_do)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zaposleniPodaci(</a:t>
            </a:r>
            <a:r>
              <a:rPr lang="sr" sz="1850" u="sng">
                <a:solidFill>
                  <a:srgbClr val="CCCCCC"/>
                </a:solidFill>
                <a:highlight>
                  <a:srgbClr val="1F1F1F"/>
                </a:highlight>
              </a:rPr>
              <a:t>jmbg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, ime, adresa, datum_rodjenja)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Vertikalno particionisanje - View</a:t>
            </a:r>
            <a:endParaRPr sz="3900"/>
          </a:p>
        </p:txBody>
      </p:sp>
      <p:sp>
        <p:nvSpPr>
          <p:cNvPr id="151" name="Google Shape;151;p2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Potrebno je kreirati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view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kako bi se obezbedila mogućnost manipulacije podacima u particionisanim tabelama.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CREATE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VIEW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CDCAA"/>
                </a:solidFill>
                <a:highlight>
                  <a:srgbClr val="1F1F1F"/>
                </a:highlight>
              </a:rPr>
              <a:t>zaposleni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AS</a:t>
            </a:r>
            <a:endParaRPr sz="1850">
              <a:solidFill>
                <a:srgbClr val="569CD6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  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zo.jmbg, zo.id_polise, zo.iznos_polise, zo.polisa_vazi_od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, 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zo.polisa_vazi_do,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           zp.ime, zp.adresa, zp.datum_rodjenja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  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zaposleniPolisaOsiguranja zo, zaposleniPodaci zp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  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zo.jmbg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zp.jmbg;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Vertikalno </a:t>
            </a:r>
            <a:r>
              <a:rPr lang="sr"/>
              <a:t>particionisanje</a:t>
            </a:r>
            <a:r>
              <a:rPr lang="sr"/>
              <a:t> - Uskladištene procedure</a:t>
            </a:r>
            <a:endParaRPr sz="3900"/>
          </a:p>
        </p:txBody>
      </p:sp>
      <p:sp>
        <p:nvSpPr>
          <p:cNvPr id="157" name="Google Shape;157;p27"/>
          <p:cNvSpPr txBox="1"/>
          <p:nvPr/>
        </p:nvSpPr>
        <p:spPr>
          <a:xfrm>
            <a:off x="123575" y="1294925"/>
            <a:ext cx="43866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Uskladištena procedura za dodavanje novog reda u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view-u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zaposleni.</a:t>
            </a:r>
            <a:endParaRPr sz="17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0" y="2240902"/>
            <a:ext cx="4222000" cy="2847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4570025" y="1294925"/>
            <a:ext cx="43866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Uskladištena procedura za brisanje reda iz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view-a </a:t>
            </a:r>
            <a:r>
              <a:rPr lang="sr" sz="17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zaposleni.</a:t>
            </a:r>
            <a:endParaRPr sz="17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813" y="2091638"/>
            <a:ext cx="30956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Vertikalno particionisanje - UPDATE</a:t>
            </a:r>
            <a:endParaRPr sz="3900"/>
          </a:p>
        </p:txBody>
      </p:sp>
      <p:sp>
        <p:nvSpPr>
          <p:cNvPr id="166" name="Google Shape;166;p28"/>
          <p:cNvSpPr txBox="1"/>
          <p:nvPr/>
        </p:nvSpPr>
        <p:spPr>
          <a:xfrm>
            <a:off x="123575" y="1294925"/>
            <a:ext cx="82287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UPDATE-a u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view-u.</a:t>
            </a:r>
            <a:endParaRPr i="1"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0" y="1806551"/>
            <a:ext cx="7673850" cy="30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</a:t>
            </a:r>
            <a:endParaRPr sz="3900"/>
          </a:p>
        </p:txBody>
      </p:sp>
      <p:sp>
        <p:nvSpPr>
          <p:cNvPr id="173" name="Google Shape;173;p29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U MySQL-u horizontalno particionisanje je podržano u InnoDB i NDB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storage engine-u.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Sve particije particionisane tabele moraju koristiti isti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storage engine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Podrazumevani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storage engine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je InnoDB.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Moguće je specificiranje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storage engine-a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prilikom kreiranja tabele.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Vrste horizontalnog particionisanja u MySQL-u: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Range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List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Columns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Hash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Key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Subpartitioning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Range</a:t>
            </a:r>
            <a:endParaRPr sz="3900"/>
          </a:p>
        </p:txBody>
      </p:sp>
      <p:sp>
        <p:nvSpPr>
          <p:cNvPr id="179" name="Google Shape;179;p30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erriweather"/>
              <a:buChar char="●"/>
            </a:pPr>
            <a:r>
              <a:rPr lang="sr" sz="13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Particionisanje tabele na osnovu opsega, svaka tabela obuhvata redove čije vrednosti spadaju u definisani interval. Mogući tipovi kolona: </a:t>
            </a:r>
            <a:r>
              <a:rPr i="1" lang="sr" sz="13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date, time, datetime, timestamp, integer.</a:t>
            </a:r>
            <a:r>
              <a:rPr lang="sr" sz="13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3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Merriweather"/>
              <a:buChar char="●"/>
            </a:pPr>
            <a:r>
              <a:rPr lang="sr" sz="13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Ne sme da dolazi do preklapanja granica opsega!</a:t>
            </a:r>
            <a:endParaRPr sz="13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erriweather"/>
              <a:buChar char="●"/>
            </a:pPr>
            <a:r>
              <a:rPr lang="sr" sz="13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Za definisanje granica koristi se </a:t>
            </a:r>
            <a:r>
              <a:rPr lang="sr" sz="13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VALUES</a:t>
            </a:r>
            <a:r>
              <a:rPr lang="sr" sz="17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sr" sz="13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LESS THAN</a:t>
            </a:r>
            <a:endParaRPr sz="13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00" y="2636375"/>
            <a:ext cx="40957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238" y="2622088"/>
            <a:ext cx="3648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Range</a:t>
            </a:r>
            <a:endParaRPr sz="3900"/>
          </a:p>
        </p:txBody>
      </p:sp>
      <p:sp>
        <p:nvSpPr>
          <p:cNvPr id="187" name="Google Shape;187;p31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Prikaz particija i dodavanje novog reda u tabeli</a:t>
            </a:r>
            <a:endParaRPr sz="17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550" y="1859550"/>
            <a:ext cx="4962174" cy="29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Sadržaj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Radno opterećenje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Indeksi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Fizičko projektovanje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Denormalizacija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sr" sz="2400">
                <a:latin typeface="Merriweather"/>
                <a:ea typeface="Merriweather"/>
                <a:cs typeface="Merriweather"/>
                <a:sym typeface="Merriweather"/>
              </a:rPr>
              <a:t>Particionisanje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List</a:t>
            </a:r>
            <a:endParaRPr sz="3900"/>
          </a:p>
        </p:txBody>
      </p:sp>
      <p:sp>
        <p:nvSpPr>
          <p:cNvPr id="194" name="Google Shape;194;p32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Opseg particionisanja odnosno pripadnost nekoj particiji se određuje na osnovu unapred definisanih vrednosti u listi. Moguća je samo lista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integer-a.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VALUES IN(val1, val2, val3, ...)</a:t>
            </a:r>
            <a:endParaRPr sz="17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50" y="2571738"/>
            <a:ext cx="28003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075" y="2280875"/>
            <a:ext cx="2644600" cy="27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Columns</a:t>
            </a:r>
            <a:endParaRPr sz="3900"/>
          </a:p>
        </p:txBody>
      </p:sp>
      <p:sp>
        <p:nvSpPr>
          <p:cNvPr id="202" name="Google Shape;202;p33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Omogućava korišćenje više kolona na osnovu kojih se vrši particionisanje.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Dva tipa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Column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particionisanja: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Range Columns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List Columns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Range Columns sličan Range particionisanju samo dozvoljava korišćenje više kolona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List Columns takođe omogućava korišćenje više kolona.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U obe varijante mogu se koristiti sledeći tipovi: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tinyint, smallint, mediumint, int, bigint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date, datetime, char, varchar, binary i varbinary.</a:t>
            </a:r>
            <a:endParaRPr i="1"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Range Columns</a:t>
            </a:r>
            <a:endParaRPr sz="3900"/>
          </a:p>
        </p:txBody>
      </p:sp>
      <p:sp>
        <p:nvSpPr>
          <p:cNvPr id="208" name="Google Shape;208;p34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Particionisanje se zasniva na poređenju među torkama (listi ključeva particionisanja). 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25" y="2416213"/>
            <a:ext cx="44386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896" y="2202146"/>
            <a:ext cx="3652325" cy="26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List Columns</a:t>
            </a:r>
            <a:endParaRPr sz="3900"/>
          </a:p>
        </p:txBody>
      </p:sp>
      <p:sp>
        <p:nvSpPr>
          <p:cNvPr id="216" name="Google Shape;216;p3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Varijanta List particionisanja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63" y="2071938"/>
            <a:ext cx="41433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747" y="1838075"/>
            <a:ext cx="3922675" cy="2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Hash</a:t>
            </a:r>
            <a:endParaRPr sz="3900"/>
          </a:p>
        </p:txBody>
      </p:sp>
      <p:sp>
        <p:nvSpPr>
          <p:cNvPr id="224" name="Google Shape;224;p3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Ravnomerno raspoređuje podatke preko unapred određenog broja particija. 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Dok Range i List zahtevaju specifikaciju particije za svaku vrednost kolone, Hash automatski određuje odgovarajuću particiju.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Vrednost izraza ne sme biti konstantan, slučajan i mora biti ceo broj.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Odluku kojoj particiji će pripasti vrši se na osnovu formule: 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n=MOD(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i, bp)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Gde je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n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broj particije u kojoj će red biti smešten,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vrednost izraza, </a:t>
            </a:r>
            <a:r>
              <a:rPr i="1"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bp </a:t>
            </a: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broj particija koji je zadat.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Hash</a:t>
            </a:r>
            <a:endParaRPr sz="3900"/>
          </a:p>
        </p:txBody>
      </p:sp>
      <p:sp>
        <p:nvSpPr>
          <p:cNvPr id="230" name="Google Shape;230;p37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Hash particionisanja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00" y="2257000"/>
            <a:ext cx="27051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800" y="1699873"/>
            <a:ext cx="4427850" cy="32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Key</a:t>
            </a:r>
            <a:endParaRPr sz="3900"/>
          </a:p>
        </p:txBody>
      </p:sp>
      <p:sp>
        <p:nvSpPr>
          <p:cNvPr id="238" name="Google Shape;238;p38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Slično kao Hash, mogu se navesti nula ili više kolona kao particioni ključ.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Svaki particioni ključ mora biti deo primarnog ili jedinstvenog ključa koji ne sme sadržati NULL.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Nije ograničen samo na celobrojne vrednosti.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00" y="2828288"/>
            <a:ext cx="20764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912" y="2636050"/>
            <a:ext cx="3235338" cy="23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Subpartitioning</a:t>
            </a:r>
            <a:endParaRPr sz="3900"/>
          </a:p>
        </p:txBody>
      </p:sp>
      <p:sp>
        <p:nvSpPr>
          <p:cNvPr id="246" name="Google Shape;246;p39"/>
          <p:cNvSpPr txBox="1"/>
          <p:nvPr/>
        </p:nvSpPr>
        <p:spPr>
          <a:xfrm>
            <a:off x="386150" y="1382400"/>
            <a:ext cx="49119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Moguće je dalje podeliti particije koje su particionisane po Range-u ili List. Pod-particije mogu koristiti Hash ili Key particionisanje.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850" y="1382400"/>
            <a:ext cx="2840775" cy="36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075" y="2753875"/>
            <a:ext cx="3547925" cy="2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Horizontalno particionisanje - Subpartitioning</a:t>
            </a:r>
            <a:endParaRPr sz="3900"/>
          </a:p>
        </p:txBody>
      </p:sp>
      <p:sp>
        <p:nvSpPr>
          <p:cNvPr id="254" name="Google Shape;254;p40"/>
          <p:cNvSpPr txBox="1"/>
          <p:nvPr/>
        </p:nvSpPr>
        <p:spPr>
          <a:xfrm>
            <a:off x="386150" y="1382400"/>
            <a:ext cx="49119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Prikaz particija iz prethodnog primera</a:t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0" y="2010725"/>
            <a:ext cx="3859200" cy="2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75" y="2036387"/>
            <a:ext cx="4378350" cy="2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21900" y="1140100"/>
            <a:ext cx="85002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4700"/>
              <a:t>Hvala na pažnji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Radno opterećenje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Radno opterećenje - ukupan obim upita, transakcija i operacija koje sistem baze podataka obrađuje u određenom vremenskom periodu.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Omogućava analizu i uvid u korišćenje resursa od strane baze podataka.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Opis i analiza radnog opterećenja obuhvata: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Listu upita i koliko često se koriste u odnosu na sve upite i ažuriranja,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■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Kojim relacijama pripada,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■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Nad kojim atributima se vrši spajanje ili selekcija,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Listu ažuriranja i njihove učestalosti,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■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Nad kojim atributima se vrši spajanje,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■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Tip ažuriranja (INSERT, DELETE, UPDATE (koje polje se ažurira)),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Ciljane performanse za svaki tip upita ili ažuriranja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Strukture podataka koje omogućavaju efikasan i brz pristup podacima.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Tipovi indeksa u MySQL-u: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B-Tree - operatori </a:t>
            </a:r>
            <a:r>
              <a:rPr lang="sr" sz="16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=, &gt;, &gt;=, &lt;, &lt;=, BETWEEN i LIKE</a:t>
            </a: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Full-Text - pretraga određenog teksta,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Spatial - prostorni tipovi podatka,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Hash - upiti koji koriste znak = ili </a:t>
            </a: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&lt;=&gt;.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kreiranja indeksa u MySQL-u: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CREATE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INDEX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CDCAA"/>
                </a:solidFill>
                <a:highlight>
                  <a:srgbClr val="1F1F1F"/>
                </a:highlight>
              </a:rPr>
              <a:t>index_name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ON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(column_name);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CREATE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INDEX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CDCAA"/>
                </a:solidFill>
                <a:highlight>
                  <a:srgbClr val="1F1F1F"/>
                </a:highlight>
              </a:rPr>
              <a:t>idx_hash_test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ON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zaposleni1 (adresa)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USING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HASH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CREATE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SPATIAL/FULLTEXT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INDEX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idx_spatial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ON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zaposleni1 (kolona);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Kompozitni </a:t>
            </a:r>
            <a:r>
              <a:rPr lang="sr"/>
              <a:t>Indeksi u MySQL-u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Koristi se nad više kolona (maksimalno 16)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Obratiti pažnju prilikom kreiranja indeksa na redosled navođenja kolona.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Obratiti pažnju da li će indeks biti iskorišćen u upitu ili ne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kreiranja kompozitnog indeksa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CREATE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INDEX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CDCAA"/>
                </a:solidFill>
                <a:highlight>
                  <a:srgbClr val="1F1F1F"/>
                </a:highlight>
              </a:rPr>
              <a:t>index_name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ON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(col1, col2, col3);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Kompozitni Indeksi u MySQL-u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upita koji koriste kompozitni indeks: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*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col1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CE9178"/>
                </a:solidFill>
                <a:highlight>
                  <a:srgbClr val="1F1F1F"/>
                </a:highlight>
              </a:rPr>
              <a:t>'Text'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*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col1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CE9178"/>
                </a:solidFill>
                <a:highlight>
                  <a:srgbClr val="1F1F1F"/>
                </a:highlight>
              </a:rPr>
              <a:t>'Text'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AND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col2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B5CEA8"/>
                </a:solidFill>
                <a:highlight>
                  <a:srgbClr val="1F1F1F"/>
                </a:highlight>
              </a:rPr>
              <a:t>3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*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col1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CE9178"/>
                </a:solidFill>
                <a:highlight>
                  <a:srgbClr val="1F1F1F"/>
                </a:highlight>
              </a:rPr>
              <a:t>'Text'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AND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col2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B5CEA8"/>
                </a:solidFill>
                <a:highlight>
                  <a:srgbClr val="1F1F1F"/>
                </a:highlight>
              </a:rPr>
              <a:t>3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AND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col3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B5CEA8"/>
                </a:solidFill>
                <a:highlight>
                  <a:srgbClr val="1F1F1F"/>
                </a:highlight>
              </a:rPr>
              <a:t>15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Primer upita koji ne koriste indeks: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*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col2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B5CEA8"/>
                </a:solidFill>
                <a:highlight>
                  <a:srgbClr val="1F1F1F"/>
                </a:highlight>
              </a:rPr>
              <a:t>3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*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col3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B5CEA8"/>
                </a:solidFill>
                <a:highlight>
                  <a:srgbClr val="1F1F1F"/>
                </a:highlight>
              </a:rPr>
              <a:t>15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SELECT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*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FROM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table_name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WHERE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col1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CE9178"/>
                </a:solidFill>
                <a:highlight>
                  <a:srgbClr val="1F1F1F"/>
                </a:highlight>
              </a:rPr>
              <a:t>'Text'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</a:t>
            </a:r>
            <a:r>
              <a:rPr lang="sr" sz="1850">
                <a:solidFill>
                  <a:srgbClr val="569CD6"/>
                </a:solidFill>
                <a:highlight>
                  <a:srgbClr val="1F1F1F"/>
                </a:highlight>
              </a:rPr>
              <a:t>AND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 col3</a:t>
            </a:r>
            <a:r>
              <a:rPr lang="sr" sz="1850">
                <a:solidFill>
                  <a:srgbClr val="D4D4D4"/>
                </a:solidFill>
                <a:highlight>
                  <a:srgbClr val="1F1F1F"/>
                </a:highlight>
              </a:rPr>
              <a:t>=</a:t>
            </a:r>
            <a:r>
              <a:rPr lang="sr" sz="1850">
                <a:solidFill>
                  <a:srgbClr val="B5CEA8"/>
                </a:solidFill>
                <a:highlight>
                  <a:srgbClr val="1F1F1F"/>
                </a:highlight>
              </a:rPr>
              <a:t>15</a:t>
            </a:r>
            <a:r>
              <a:rPr lang="sr" sz="1850">
                <a:solidFill>
                  <a:srgbClr val="CCCCCC"/>
                </a:solidFill>
                <a:highlight>
                  <a:srgbClr val="1F1F1F"/>
                </a:highlight>
              </a:rPr>
              <a:t>;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Fizičko projektovanje baze podataka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Nakon logičkog projektovanja baze podataka.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Obuhvata odluku o tome kako će se čuvati podaci u bazi podataka kao i izbor metoda koje će omogućiti pristup tim podacima.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Potrebno je konstantno nadgledanje rada baze, kako bi se poboljšale performanse baze podataka.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Tehnike fizičkog projekovanja: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Denormalizacija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Particionisanje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■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Vertikalno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■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Horizontalno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Denormalizacija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Kao početna tačka se uzima normalizovani konceptualni model baze.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Vrši se narušavanje normalnih formi.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Uvodi se redundansa podataka i narušava se integritet podataka.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Neophodno je nadomestiti posledice denormalizacije.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Dva tipa denormalizacije: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Denormalizacija veze jedan prema jedan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○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Denormalizacija veze jedan prema više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</a:t>
            </a:r>
            <a:r>
              <a:rPr lang="sr"/>
              <a:t>enormalizacija veze jedan prema jedan</a:t>
            </a:r>
            <a:endParaRPr sz="3900"/>
          </a:p>
        </p:txBody>
      </p:sp>
      <p:sp>
        <p:nvSpPr>
          <p:cNvPr id="115" name="Google Shape;115;p21"/>
          <p:cNvSpPr txBox="1"/>
          <p:nvPr/>
        </p:nvSpPr>
        <p:spPr>
          <a:xfrm>
            <a:off x="386150" y="1382400"/>
            <a:ext cx="84462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Entiteti </a:t>
            </a:r>
            <a:r>
              <a:rPr i="1"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zaposleni </a:t>
            </a:r>
            <a:r>
              <a:rPr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 </a:t>
            </a:r>
            <a:r>
              <a:rPr i="1" lang="sr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polisaOsiguranja</a:t>
            </a:r>
            <a:endParaRPr i="1"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38" y="2016338"/>
            <a:ext cx="42767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150" y="2052213"/>
            <a:ext cx="30099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4833363" y="2950138"/>
            <a:ext cx="7413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