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Roboto"/>
      <p:regular r:id="rId26"/>
      <p:bold r:id="rId27"/>
      <p:italic r:id="rId28"/>
      <p:boldItalic r:id="rId29"/>
    </p:embeddedFont>
    <p:embeddedFont>
      <p:font typeface="Merriweather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regular.fntdata"/><Relationship Id="rId25" Type="http://schemas.openxmlformats.org/officeDocument/2006/relationships/slide" Target="slides/slide20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erriweather-bold.fntdata"/><Relationship Id="rId30" Type="http://schemas.openxmlformats.org/officeDocument/2006/relationships/font" Target="fonts/Merriweather-regular.fntdata"/><Relationship Id="rId11" Type="http://schemas.openxmlformats.org/officeDocument/2006/relationships/slide" Target="slides/slide6.xml"/><Relationship Id="rId33" Type="http://schemas.openxmlformats.org/officeDocument/2006/relationships/font" Target="fonts/Merriweather-boldItalic.fntdata"/><Relationship Id="rId10" Type="http://schemas.openxmlformats.org/officeDocument/2006/relationships/slide" Target="slides/slide5.xml"/><Relationship Id="rId32" Type="http://schemas.openxmlformats.org/officeDocument/2006/relationships/font" Target="fonts/Merriweather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f4ff7a8f34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f4ff7a8f34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f4ff7a8f34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f4ff7a8f34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c7c35b49f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c7c35b49f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c7c35b49f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c7c35b49f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f4ff7a8f34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f4ff7a8f34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c7c35b49f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c7c35b49f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c7c35b49f9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c7c35b49f9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c7c35b49f9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c7c35b49f9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c7c35b49f9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c7c35b49f9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c7c35b49f9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c7c35b49f9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c60ee15002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c60ee15002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c7c35b49f9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c7c35b49f9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f4ff7a8f3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f4ff7a8f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f4ff7a8f3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f4ff7a8f3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f4ff7a8f3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f4ff7a8f3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f4ff7a8f34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f4ff7a8f3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f4ff7a8f3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f4ff7a8f3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f4ff7a8f34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f4ff7a8f34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f4ff7a8f34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f4ff7a8f34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2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png"/><Relationship Id="rId4" Type="http://schemas.openxmlformats.org/officeDocument/2006/relationships/image" Target="../media/image6.png"/><Relationship Id="rId5" Type="http://schemas.openxmlformats.org/officeDocument/2006/relationships/image" Target="../media/image15.png"/><Relationship Id="rId6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Relationship Id="rId4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9.png"/><Relationship Id="rId4" Type="http://schemas.openxmlformats.org/officeDocument/2006/relationships/image" Target="../media/image20.png"/><Relationship Id="rId5" Type="http://schemas.openxmlformats.org/officeDocument/2006/relationships/image" Target="../media/image2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5.png"/><Relationship Id="rId5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3.png"/><Relationship Id="rId5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sr"/>
              <a:t>Sigurnost MySQL baze podataka</a:t>
            </a:r>
            <a:endParaRPr b="1"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2156700" y="1691100"/>
            <a:ext cx="4830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Predmet: Sistemi za upravljanje bazama podataka</a:t>
            </a:r>
            <a:endParaRPr/>
          </a:p>
        </p:txBody>
      </p:sp>
      <p:sp>
        <p:nvSpPr>
          <p:cNvPr id="66" name="Google Shape;66;p13"/>
          <p:cNvSpPr txBox="1"/>
          <p:nvPr/>
        </p:nvSpPr>
        <p:spPr>
          <a:xfrm>
            <a:off x="311700" y="3952125"/>
            <a:ext cx="4183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sr" sz="2000" u="none" cap="none" strike="noStrike">
                <a:solidFill>
                  <a:srgbClr val="E5E9F0"/>
                </a:solidFill>
                <a:latin typeface="Merriweather"/>
                <a:ea typeface="Merriweather"/>
                <a:cs typeface="Merriweather"/>
                <a:sym typeface="Merriweather"/>
              </a:rPr>
              <a:t>Student</a:t>
            </a:r>
            <a:endParaRPr sz="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ctr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sr" sz="2000" u="none" cap="none" strike="noStrike">
                <a:solidFill>
                  <a:srgbClr val="E5E9F0"/>
                </a:solidFill>
                <a:latin typeface="Merriweather"/>
                <a:ea typeface="Merriweather"/>
                <a:cs typeface="Merriweather"/>
                <a:sym typeface="Merriweather"/>
              </a:rPr>
              <a:t>Ivan Šušter 1548</a:t>
            </a:r>
            <a:endParaRPr sz="7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4494900" y="3952125"/>
            <a:ext cx="4235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sr" sz="2000" u="none" cap="none" strike="noStrike">
                <a:solidFill>
                  <a:srgbClr val="E5E9F0"/>
                </a:solidFill>
                <a:latin typeface="Merriweather"/>
                <a:ea typeface="Merriweather"/>
                <a:cs typeface="Merriweather"/>
                <a:sym typeface="Merriweather"/>
              </a:rPr>
              <a:t>Mentor</a:t>
            </a:r>
            <a:endParaRPr sz="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ctr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r" sz="2000">
                <a:solidFill>
                  <a:srgbClr val="E5E9F0"/>
                </a:solidFill>
                <a:latin typeface="Merriweather"/>
                <a:ea typeface="Merriweather"/>
                <a:cs typeface="Merriweather"/>
                <a:sym typeface="Merriweather"/>
              </a:rPr>
              <a:t>Doc</a:t>
            </a:r>
            <a:r>
              <a:rPr i="0" lang="sr" sz="2000" u="none" cap="none" strike="noStrike">
                <a:solidFill>
                  <a:srgbClr val="E5E9F0"/>
                </a:solidFill>
                <a:latin typeface="Merriweather"/>
                <a:ea typeface="Merriweather"/>
                <a:cs typeface="Merriweather"/>
                <a:sym typeface="Merriweather"/>
              </a:rPr>
              <a:t>. dr </a:t>
            </a:r>
            <a:r>
              <a:rPr lang="sr" sz="2000">
                <a:solidFill>
                  <a:srgbClr val="E5E9F0"/>
                </a:solidFill>
                <a:latin typeface="Merriweather"/>
                <a:ea typeface="Merriweather"/>
                <a:cs typeface="Merriweather"/>
                <a:sym typeface="Merriweather"/>
              </a:rPr>
              <a:t>Aleksandar Stanimirović</a:t>
            </a:r>
            <a:endParaRPr sz="7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/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 sz="248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MySQL uloge (Roles)</a:t>
            </a:r>
            <a:endParaRPr sz="28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31" name="Google Shape;131;p22"/>
          <p:cNvSpPr txBox="1"/>
          <p:nvPr/>
        </p:nvSpPr>
        <p:spPr>
          <a:xfrm>
            <a:off x="386150" y="1382400"/>
            <a:ext cx="8446200" cy="3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00"/>
              <a:buFont typeface="Merriweather"/>
              <a:buChar char="●"/>
            </a:pPr>
            <a:r>
              <a:rPr lang="sr" sz="17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Uloge u MySQL-u predstavljalju oblik upravljanja privilegijama.</a:t>
            </a:r>
            <a:endParaRPr sz="17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00"/>
              <a:buFont typeface="Merriweather"/>
              <a:buChar char="●"/>
            </a:pPr>
            <a:r>
              <a:rPr lang="sr" sz="17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Predstavlja kolekciju privilegija.</a:t>
            </a:r>
            <a:endParaRPr sz="17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00"/>
              <a:buFont typeface="Merriweather"/>
              <a:buChar char="●"/>
            </a:pPr>
            <a:r>
              <a:rPr lang="sr" sz="17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Dodeljuju se nalozima (korisnicima).</a:t>
            </a:r>
            <a:endParaRPr sz="17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00"/>
              <a:buFont typeface="Merriweather"/>
              <a:buChar char="●"/>
            </a:pPr>
            <a:r>
              <a:rPr lang="sr" sz="17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Pojednostavljuje proces upravljanja privilegijama.</a:t>
            </a:r>
            <a:endParaRPr sz="17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00"/>
              <a:buFont typeface="Merriweather"/>
              <a:buChar char="●"/>
            </a:pPr>
            <a:r>
              <a:rPr lang="sr" sz="17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Primer kreiranja i dodeljivanja privilegija ulozi i uloge korisniku:</a:t>
            </a:r>
            <a:endParaRPr sz="17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32" name="Google Shape;13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150" y="3060463"/>
            <a:ext cx="3829050" cy="132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6575" y="3216613"/>
            <a:ext cx="4095750" cy="85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/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 sz="248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MySQL uloge (Roles)</a:t>
            </a:r>
            <a:endParaRPr sz="28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39" name="Google Shape;139;p23"/>
          <p:cNvSpPr txBox="1"/>
          <p:nvPr/>
        </p:nvSpPr>
        <p:spPr>
          <a:xfrm>
            <a:off x="386150" y="1382400"/>
            <a:ext cx="8446200" cy="3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00"/>
              <a:buFont typeface="Merriweather"/>
              <a:buChar char="●"/>
            </a:pPr>
            <a:r>
              <a:rPr lang="sr" sz="17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Provera da li su privilegije dodeljene korisnicima preko uloga</a:t>
            </a:r>
            <a:endParaRPr sz="17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40" name="Google Shape;14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147" y="1768850"/>
            <a:ext cx="4079176" cy="328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2286" y="2788638"/>
            <a:ext cx="3440764" cy="1249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3"/>
          <p:cNvSpPr txBox="1"/>
          <p:nvPr/>
        </p:nvSpPr>
        <p:spPr>
          <a:xfrm>
            <a:off x="5178100" y="2349625"/>
            <a:ext cx="34407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 sz="17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Uklanjanje uloge korisniku</a:t>
            </a:r>
            <a:endParaRPr sz="17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/>
          <p:nvPr/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 sz="248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MySQL uloge (Roles)</a:t>
            </a:r>
            <a:endParaRPr sz="28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48" name="Google Shape;148;p24"/>
          <p:cNvSpPr txBox="1"/>
          <p:nvPr/>
        </p:nvSpPr>
        <p:spPr>
          <a:xfrm>
            <a:off x="386150" y="1382400"/>
            <a:ext cx="8446200" cy="3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00"/>
              <a:buFont typeface="Merriweather"/>
              <a:buChar char="●"/>
            </a:pPr>
            <a:r>
              <a:rPr lang="sr" sz="17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Uloge se razlikuju od korisničkih naloga po tome što su zaključane i nemaju lozinku.</a:t>
            </a:r>
            <a:endParaRPr sz="17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00"/>
              <a:buFont typeface="Merriweather"/>
              <a:buChar char="●"/>
            </a:pPr>
            <a:r>
              <a:rPr lang="sr" sz="17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Postoji mogućnost i dodeljivanja korisnika drugom korisniku, čime se nasleđuju privilegije.</a:t>
            </a:r>
            <a:endParaRPr sz="17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00"/>
              <a:buFont typeface="Merriweather"/>
              <a:buChar char="●"/>
            </a:pPr>
            <a:r>
              <a:rPr lang="sr" sz="17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Primer dodeljivanja korisnika </a:t>
            </a:r>
            <a:r>
              <a:rPr i="1" lang="sr" sz="17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test_user </a:t>
            </a:r>
            <a:r>
              <a:rPr lang="sr" sz="17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i uloge </a:t>
            </a:r>
            <a:r>
              <a:rPr i="1" lang="sr" sz="17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test_role,</a:t>
            </a:r>
            <a:r>
              <a:rPr lang="sr" sz="17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i="1" lang="sr" sz="17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test_user2</a:t>
            </a:r>
            <a:r>
              <a:rPr lang="sr" sz="17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-u</a:t>
            </a:r>
            <a:endParaRPr i="1" sz="17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49" name="Google Shape;14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520" y="2846770"/>
            <a:ext cx="3346776" cy="110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525" y="4021600"/>
            <a:ext cx="3915574" cy="69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02500" y="3125750"/>
            <a:ext cx="4317151" cy="27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02500" y="3506225"/>
            <a:ext cx="4530100" cy="101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/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 sz="248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Upravljanje lozinkama</a:t>
            </a:r>
            <a:endParaRPr sz="28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58" name="Google Shape;158;p25"/>
          <p:cNvSpPr txBox="1"/>
          <p:nvPr/>
        </p:nvSpPr>
        <p:spPr>
          <a:xfrm>
            <a:off x="386150" y="1382400"/>
            <a:ext cx="8446200" cy="3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00"/>
              <a:buFont typeface="Merriweather"/>
              <a:buChar char="●"/>
            </a:pPr>
            <a:r>
              <a:rPr lang="sr" sz="17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Poboljšava sigurnost i kontrolu naloga.</a:t>
            </a:r>
            <a:endParaRPr sz="17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00"/>
              <a:buFont typeface="Merriweather"/>
              <a:buChar char="●"/>
            </a:pPr>
            <a:r>
              <a:rPr lang="sr" sz="17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Obuhvata:</a:t>
            </a:r>
            <a:endParaRPr sz="17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00"/>
              <a:buFont typeface="Merriweather"/>
              <a:buChar char="○"/>
            </a:pPr>
            <a:r>
              <a:rPr lang="sr" sz="17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Zahtevanje nove lozinke od korisnika,</a:t>
            </a:r>
            <a:endParaRPr sz="17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00"/>
              <a:buFont typeface="Merriweather"/>
              <a:buChar char="○"/>
            </a:pPr>
            <a:r>
              <a:rPr lang="sr" sz="17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Ograničenje upotrebe već korišćene lozinke,</a:t>
            </a:r>
            <a:endParaRPr sz="17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00"/>
              <a:buFont typeface="Merriweather"/>
              <a:buChar char="○"/>
            </a:pPr>
            <a:r>
              <a:rPr lang="sr" sz="17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Verifikacija lozinke,</a:t>
            </a:r>
            <a:endParaRPr sz="17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00"/>
              <a:buFont typeface="Merriweather"/>
              <a:buChar char="○"/>
            </a:pPr>
            <a:r>
              <a:rPr lang="sr" sz="17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Privremeno zaključavanje naloga.</a:t>
            </a:r>
            <a:endParaRPr sz="17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00"/>
              <a:buFont typeface="Merriweather"/>
              <a:buChar char="●"/>
            </a:pPr>
            <a:r>
              <a:rPr lang="sr" sz="17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Zahteva od korisnika da svakih 90 dana promeni lozinku</a:t>
            </a:r>
            <a:endParaRPr sz="17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00"/>
              <a:buFont typeface="Merriweather"/>
              <a:buChar char="●"/>
            </a:pPr>
            <a:r>
              <a:rPr lang="sr" sz="17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Ograničenje upotrebe starih lozinki (poslednje 3 lozinke se ne mogu ponoviti)</a:t>
            </a:r>
            <a:endParaRPr sz="17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59" name="Google Shape;15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6950" y="3404334"/>
            <a:ext cx="4747925" cy="33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6950" y="4347000"/>
            <a:ext cx="4747925" cy="3432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/>
          <p:nvPr/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 sz="248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Upravljanje lozinkama</a:t>
            </a:r>
            <a:endParaRPr sz="28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66" name="Google Shape;166;p26"/>
          <p:cNvSpPr txBox="1"/>
          <p:nvPr/>
        </p:nvSpPr>
        <p:spPr>
          <a:xfrm>
            <a:off x="386150" y="1382400"/>
            <a:ext cx="8446200" cy="3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00"/>
              <a:buFont typeface="Merriweather"/>
              <a:buChar char="●"/>
            </a:pPr>
            <a:r>
              <a:rPr lang="sr" sz="17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Ograničenje upotrebe starih lozinki na osnovu vremenskog intervala (lozinke korišćene u ovom vremenskom intervalu se mogu ponavljati).</a:t>
            </a:r>
            <a:endParaRPr sz="17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00"/>
              <a:buFont typeface="Merriweather"/>
              <a:buChar char="●"/>
            </a:pPr>
            <a:r>
              <a:rPr lang="sr" sz="17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Globalna promenljiva za obavezan unos stare lozinke prilikom promene lozinke.</a:t>
            </a:r>
            <a:endParaRPr sz="17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00"/>
              <a:buFont typeface="Merriweather"/>
              <a:buChar char="●"/>
            </a:pPr>
            <a:r>
              <a:rPr lang="sr" sz="17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Zaključavanje naloga na neodređeno vreme ukoliko korisnik unese pogrešnu lozinku 4 puta zaredom.</a:t>
            </a:r>
            <a:endParaRPr sz="17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67" name="Google Shape;16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175" y="2129450"/>
            <a:ext cx="5641350" cy="40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3413" y="3357425"/>
            <a:ext cx="3907200" cy="32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5825" y="4508150"/>
            <a:ext cx="6307928" cy="32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/>
          <p:nvPr/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 sz="248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Zaključavanje i ograničavanje resursa naloga</a:t>
            </a:r>
            <a:endParaRPr sz="28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75" name="Google Shape;175;p27"/>
          <p:cNvSpPr txBox="1"/>
          <p:nvPr/>
        </p:nvSpPr>
        <p:spPr>
          <a:xfrm>
            <a:off x="386150" y="1382400"/>
            <a:ext cx="8446200" cy="3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00"/>
              <a:buFont typeface="Merriweather"/>
              <a:buChar char="●"/>
            </a:pPr>
            <a:r>
              <a:rPr lang="sr" sz="17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Prilikom kreiranja korisnika može se odrediti status naloga.</a:t>
            </a:r>
            <a:endParaRPr sz="17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00"/>
              <a:buFont typeface="Merriweather"/>
              <a:buChar char="●"/>
            </a:pPr>
            <a:r>
              <a:rPr lang="sr" sz="17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Korsiti se zajedno sa naredbom </a:t>
            </a:r>
            <a:r>
              <a:rPr lang="sr" sz="1700">
                <a:solidFill>
                  <a:schemeClr val="accent4"/>
                </a:solidFill>
                <a:latin typeface="Merriweather"/>
                <a:ea typeface="Merriweather"/>
                <a:cs typeface="Merriweather"/>
                <a:sym typeface="Merriweather"/>
              </a:rPr>
              <a:t>CREATE </a:t>
            </a:r>
            <a:r>
              <a:rPr lang="sr" sz="17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ili </a:t>
            </a:r>
            <a:r>
              <a:rPr lang="sr" sz="1700">
                <a:solidFill>
                  <a:schemeClr val="accent4"/>
                </a:solidFill>
                <a:latin typeface="Merriweather"/>
                <a:ea typeface="Merriweather"/>
                <a:cs typeface="Merriweather"/>
                <a:sym typeface="Merriweather"/>
              </a:rPr>
              <a:t>ALTER USER.</a:t>
            </a:r>
            <a:endParaRPr sz="1700">
              <a:solidFill>
                <a:schemeClr val="accent4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Font typeface="Merriweather"/>
              <a:buChar char="●"/>
            </a:pPr>
            <a:r>
              <a:rPr lang="sr" sz="1700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rPr>
              <a:t>Za otključavanje se koristi </a:t>
            </a:r>
            <a:r>
              <a:rPr lang="sr" sz="1700">
                <a:solidFill>
                  <a:schemeClr val="accent4"/>
                </a:solidFill>
                <a:latin typeface="Merriweather"/>
                <a:ea typeface="Merriweather"/>
                <a:cs typeface="Merriweather"/>
                <a:sym typeface="Merriweather"/>
              </a:rPr>
              <a:t>ACCOUNT UNLOCK.</a:t>
            </a:r>
            <a:endParaRPr sz="1700">
              <a:solidFill>
                <a:schemeClr val="accent4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76" name="Google Shape;17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7248" y="2300450"/>
            <a:ext cx="4984650" cy="127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/>
          <p:nvPr/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 sz="248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Zaključavanje i ograničavanje resursa naloga</a:t>
            </a:r>
            <a:endParaRPr sz="28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82" name="Google Shape;182;p28"/>
          <p:cNvSpPr txBox="1"/>
          <p:nvPr/>
        </p:nvSpPr>
        <p:spPr>
          <a:xfrm>
            <a:off x="386150" y="1382400"/>
            <a:ext cx="8446200" cy="3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Font typeface="Merriweather"/>
              <a:buChar char="●"/>
            </a:pPr>
            <a:r>
              <a:rPr lang="sr" sz="17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Ograničenje resursa se zadaje u </a:t>
            </a:r>
            <a:r>
              <a:rPr lang="sr" sz="1700">
                <a:solidFill>
                  <a:schemeClr val="accent4"/>
                </a:solidFill>
                <a:latin typeface="Merriweather"/>
                <a:ea typeface="Merriweather"/>
                <a:cs typeface="Merriweather"/>
                <a:sym typeface="Merriweather"/>
              </a:rPr>
              <a:t>CREATE</a:t>
            </a:r>
            <a:r>
              <a:rPr lang="sr" sz="17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 ili </a:t>
            </a:r>
            <a:r>
              <a:rPr lang="sr" sz="1700">
                <a:solidFill>
                  <a:schemeClr val="accent4"/>
                </a:solidFill>
                <a:latin typeface="Merriweather"/>
                <a:ea typeface="Merriweather"/>
                <a:cs typeface="Merriweather"/>
                <a:sym typeface="Merriweather"/>
              </a:rPr>
              <a:t>ALTER USER </a:t>
            </a:r>
            <a:r>
              <a:rPr lang="sr" sz="17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naredbi.</a:t>
            </a:r>
            <a:endParaRPr sz="17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00"/>
              <a:buFont typeface="Merriweather"/>
              <a:buChar char="●"/>
            </a:pPr>
            <a:r>
              <a:rPr lang="sr" sz="17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Primer ograničavanja maksimalnog broja upita, ažuriranja, konekcija u toku jednog sata i broj korisnika koji se mogu prijaviti sa istim nalogom.</a:t>
            </a:r>
            <a:endParaRPr sz="17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83" name="Google Shape;18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513" y="2661300"/>
            <a:ext cx="5476875" cy="97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/>
          <p:nvPr/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 sz="248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Dodatne smernice za sigurnost baze podataka</a:t>
            </a:r>
            <a:endParaRPr sz="28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89" name="Google Shape;189;p29"/>
          <p:cNvSpPr txBox="1"/>
          <p:nvPr/>
        </p:nvSpPr>
        <p:spPr>
          <a:xfrm>
            <a:off x="386150" y="1382400"/>
            <a:ext cx="8446200" cy="3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00"/>
              <a:buFont typeface="Merriweather"/>
              <a:buChar char="●"/>
            </a:pPr>
            <a:r>
              <a:rPr lang="sr" sz="17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Validacija vrednosti koje korisnik unosi pre nego što se unos primeni na upit.</a:t>
            </a:r>
            <a:endParaRPr sz="17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00"/>
              <a:buFont typeface="Merriweather"/>
              <a:buChar char="●"/>
            </a:pPr>
            <a:r>
              <a:rPr lang="sr" sz="17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Redovno ažuriranje sistema za upravljanje bazama podataka.</a:t>
            </a:r>
            <a:endParaRPr sz="17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00"/>
              <a:buFont typeface="Merriweather"/>
              <a:buChar char="●"/>
            </a:pPr>
            <a:r>
              <a:rPr lang="sr" sz="17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Ograničiti pristup bazi samo za odabrane IP adrese.</a:t>
            </a:r>
            <a:endParaRPr sz="17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00"/>
              <a:buFont typeface="Merriweather"/>
              <a:buChar char="●"/>
            </a:pPr>
            <a:r>
              <a:rPr lang="sr" sz="17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Pravljenje rezervnih kopija podataka.</a:t>
            </a:r>
            <a:endParaRPr sz="17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00"/>
              <a:buFont typeface="Merriweather"/>
              <a:buChar char="●"/>
            </a:pPr>
            <a:r>
              <a:rPr lang="sr" sz="17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Primer ograničavanja pristupa pomoću </a:t>
            </a:r>
            <a:r>
              <a:rPr i="1" lang="sr" sz="17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bind-address </a:t>
            </a:r>
            <a:r>
              <a:rPr lang="sr" sz="17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u MySQL konfiguracionom fajlu.</a:t>
            </a:r>
            <a:endParaRPr sz="17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90" name="Google Shape;19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6975" y="3650925"/>
            <a:ext cx="2790825" cy="19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/>
          <p:nvPr/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 sz="248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Dodatne smernice za sigurnost baze podataka</a:t>
            </a:r>
            <a:endParaRPr sz="28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6" name="Google Shape;196;p30"/>
          <p:cNvSpPr txBox="1"/>
          <p:nvPr/>
        </p:nvSpPr>
        <p:spPr>
          <a:xfrm>
            <a:off x="386150" y="1382400"/>
            <a:ext cx="8446200" cy="3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00"/>
              <a:buFont typeface="Merriweather"/>
              <a:buChar char="●"/>
            </a:pPr>
            <a:r>
              <a:rPr lang="sr" sz="17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Dozvola pristupa MySQL-u sa dva ili više različita </a:t>
            </a:r>
            <a:r>
              <a:rPr i="1" lang="sr" sz="17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hosta </a:t>
            </a:r>
            <a:r>
              <a:rPr lang="sr" sz="17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potrebno je u konfiguracionom fajlu podesiti </a:t>
            </a:r>
            <a:r>
              <a:rPr i="1" lang="sr" sz="17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bind-address </a:t>
            </a:r>
            <a:r>
              <a:rPr lang="sr" sz="17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na 0.0.0.0 i koristiti </a:t>
            </a:r>
            <a:r>
              <a:rPr i="1" lang="sr" sz="17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firewall </a:t>
            </a:r>
            <a:r>
              <a:rPr lang="sr" sz="17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za filtriranje dolaznog saobraćaja.</a:t>
            </a:r>
            <a:endParaRPr sz="17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97" name="Google Shape;19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8750" y="2571750"/>
            <a:ext cx="4458200" cy="29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1"/>
          <p:cNvSpPr txBox="1"/>
          <p:nvPr/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 sz="248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Dodatne smernice za sigurnost baze podataka</a:t>
            </a:r>
            <a:endParaRPr sz="28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03" name="Google Shape;203;p31"/>
          <p:cNvSpPr txBox="1"/>
          <p:nvPr/>
        </p:nvSpPr>
        <p:spPr>
          <a:xfrm>
            <a:off x="386150" y="1382400"/>
            <a:ext cx="8446200" cy="3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00"/>
              <a:buFont typeface="Merriweather"/>
              <a:buChar char="●"/>
            </a:pPr>
            <a:r>
              <a:rPr lang="sr" sz="17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Rezervne kopije obezbeđuju dostupnost i mogućnost oporavaka podataka u slučaju gubitka, oštećenja ili nedozvoljenog pristupa.</a:t>
            </a:r>
            <a:endParaRPr sz="17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00"/>
              <a:buFont typeface="Merriweather"/>
              <a:buChar char="●"/>
            </a:pPr>
            <a:r>
              <a:rPr lang="sr" sz="17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Rezervna kopija podataka u MySQL-u se može napraviti pomoću </a:t>
            </a:r>
            <a:r>
              <a:rPr i="1" lang="sr" sz="17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mysqldump-a.</a:t>
            </a:r>
            <a:endParaRPr i="1" sz="17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204" name="Google Shape;20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25" y="3032587"/>
            <a:ext cx="4373350" cy="39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4575" y="2531225"/>
            <a:ext cx="4160776" cy="245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Sadržaj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4386650" y="500925"/>
            <a:ext cx="4424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Merriweather"/>
              <a:buChar char="●"/>
            </a:pPr>
            <a:r>
              <a:rPr lang="sr" sz="2400">
                <a:latin typeface="Merriweather"/>
                <a:ea typeface="Merriweather"/>
                <a:cs typeface="Merriweather"/>
                <a:sym typeface="Merriweather"/>
              </a:rPr>
              <a:t>Sigurnost baze podataka</a:t>
            </a:r>
            <a:endParaRPr sz="24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Merriweather"/>
              <a:buChar char="●"/>
            </a:pPr>
            <a:r>
              <a:rPr lang="sr" sz="2400">
                <a:latin typeface="Merriweather"/>
                <a:ea typeface="Merriweather"/>
                <a:cs typeface="Merriweather"/>
                <a:sym typeface="Merriweather"/>
              </a:rPr>
              <a:t>Sigurnost u MySQL-u</a:t>
            </a:r>
            <a:endParaRPr sz="24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Merriweather"/>
              <a:buChar char="●"/>
            </a:pPr>
            <a:r>
              <a:rPr lang="sr" sz="2400">
                <a:latin typeface="Merriweather"/>
                <a:ea typeface="Merriweather"/>
                <a:cs typeface="Merriweather"/>
                <a:sym typeface="Merriweather"/>
              </a:rPr>
              <a:t>Upravljanje pravim pristupa i nalozima</a:t>
            </a:r>
            <a:endParaRPr sz="24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Merriweather"/>
              <a:buChar char="●"/>
            </a:pPr>
            <a:r>
              <a:rPr lang="sr" sz="2400">
                <a:latin typeface="Merriweather"/>
                <a:ea typeface="Merriweather"/>
                <a:cs typeface="Merriweather"/>
                <a:sym typeface="Merriweather"/>
              </a:rPr>
              <a:t>Dodatne smernice za sigurnost baze</a:t>
            </a:r>
            <a:endParaRPr sz="24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2"/>
          <p:cNvSpPr txBox="1"/>
          <p:nvPr/>
        </p:nvSpPr>
        <p:spPr>
          <a:xfrm>
            <a:off x="321900" y="1140100"/>
            <a:ext cx="8500200" cy="117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r" sz="47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Hvala na pažnji</a:t>
            </a:r>
            <a:endParaRPr sz="47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/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 sz="28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Sigurnost baze podataka</a:t>
            </a:r>
            <a:endParaRPr sz="28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386150" y="1382400"/>
            <a:ext cx="8446200" cy="3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00"/>
              <a:buFont typeface="Merriweather"/>
              <a:buChar char="●"/>
            </a:pPr>
            <a:r>
              <a:rPr lang="sr" sz="17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Ključna komponenta baze podataka.</a:t>
            </a:r>
            <a:endParaRPr sz="17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00"/>
              <a:buFont typeface="Merriweather"/>
              <a:buChar char="●"/>
            </a:pPr>
            <a:r>
              <a:rPr lang="sr" sz="17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Cilj: Zaštita baze podataka od namerni i nenamernih pretnji.</a:t>
            </a:r>
            <a:endParaRPr sz="17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00"/>
              <a:buFont typeface="Merriweather"/>
              <a:buChar char="●"/>
            </a:pPr>
            <a:r>
              <a:rPr lang="sr" sz="17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Sigurnost uključuje osiguranje poverljivosti, integriteta i dostupnosti podataka.</a:t>
            </a:r>
            <a:endParaRPr sz="17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/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 sz="28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Sigurnost MySQL baze podataka</a:t>
            </a:r>
            <a:endParaRPr sz="28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386150" y="1382400"/>
            <a:ext cx="8446200" cy="3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00"/>
              <a:buFont typeface="Merriweather"/>
              <a:buChar char="●"/>
            </a:pPr>
            <a:r>
              <a:rPr lang="sr" sz="17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Ključne stavke sigurnosti MySQL baze podataka:</a:t>
            </a:r>
            <a:endParaRPr sz="17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00"/>
              <a:buFont typeface="Merriweather"/>
              <a:buChar char="○"/>
            </a:pPr>
            <a:r>
              <a:rPr lang="sr" sz="17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Ograničiti pristup tabeli </a:t>
            </a:r>
            <a:r>
              <a:rPr i="1" lang="sr" sz="17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user </a:t>
            </a:r>
            <a:r>
              <a:rPr lang="sr" sz="17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u bazi podataka isključivo na </a:t>
            </a:r>
            <a:r>
              <a:rPr i="1" lang="sr" sz="17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root </a:t>
            </a:r>
            <a:r>
              <a:rPr lang="sr" sz="17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nalog,</a:t>
            </a:r>
            <a:endParaRPr sz="17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00"/>
              <a:buFont typeface="Merriweather"/>
              <a:buChar char="○"/>
            </a:pPr>
            <a:r>
              <a:rPr lang="sr" sz="17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Razumevanje sistema privilegija,</a:t>
            </a:r>
            <a:endParaRPr sz="17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00"/>
              <a:buFont typeface="Merriweather"/>
              <a:buChar char="○"/>
            </a:pPr>
            <a:r>
              <a:rPr lang="sr" sz="17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Čuvanje </a:t>
            </a:r>
            <a:r>
              <a:rPr i="1" lang="sr" sz="17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hash </a:t>
            </a:r>
            <a:r>
              <a:rPr lang="sr" sz="17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vrednosti lozinke umesto običnog teksta,</a:t>
            </a:r>
            <a:endParaRPr sz="17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00"/>
              <a:buFont typeface="Merriweather"/>
              <a:buChar char="○"/>
            </a:pPr>
            <a:r>
              <a:rPr lang="sr" sz="17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Redovna provera i prilagođavanje privilegija korisnika,</a:t>
            </a:r>
            <a:endParaRPr sz="17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00"/>
              <a:buFont typeface="Merriweather"/>
              <a:buChar char="○"/>
            </a:pPr>
            <a:r>
              <a:rPr lang="sr" sz="17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Kreiranje ‘jakih’ lozinki korisinka.</a:t>
            </a:r>
            <a:endParaRPr sz="17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/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 sz="28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Sigurnosne mere nakon instalacije MySQL-a</a:t>
            </a:r>
            <a:endParaRPr sz="28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91" name="Google Shape;91;p17"/>
          <p:cNvSpPr txBox="1"/>
          <p:nvPr/>
        </p:nvSpPr>
        <p:spPr>
          <a:xfrm>
            <a:off x="386150" y="1382400"/>
            <a:ext cx="8446200" cy="3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00"/>
              <a:buFont typeface="Merriweather"/>
              <a:buChar char="●"/>
            </a:pPr>
            <a:r>
              <a:rPr lang="sr" sz="17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Prijava u MySQL-u kao </a:t>
            </a:r>
            <a:r>
              <a:rPr i="1" lang="sr" sz="17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root </a:t>
            </a:r>
            <a:r>
              <a:rPr lang="sr" sz="17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korisnik (komanda za Ubuntu server: </a:t>
            </a:r>
            <a:r>
              <a:rPr lang="sr" sz="1700">
                <a:solidFill>
                  <a:schemeClr val="accent4"/>
                </a:solidFill>
                <a:latin typeface="Merriweather"/>
                <a:ea typeface="Merriweather"/>
                <a:cs typeface="Merriweather"/>
                <a:sym typeface="Merriweather"/>
              </a:rPr>
              <a:t>sudo mysql</a:t>
            </a:r>
            <a:r>
              <a:rPr lang="sr" sz="17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).</a:t>
            </a:r>
            <a:endParaRPr sz="17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00"/>
              <a:buFont typeface="Merriweather"/>
              <a:buChar char="●"/>
            </a:pPr>
            <a:r>
              <a:rPr lang="sr" sz="17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Promena </a:t>
            </a:r>
            <a:r>
              <a:rPr i="1" lang="sr" sz="17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plugin-a </a:t>
            </a:r>
            <a:r>
              <a:rPr lang="sr" sz="17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u tabeli </a:t>
            </a:r>
            <a:r>
              <a:rPr i="1" lang="sr" sz="17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user </a:t>
            </a:r>
            <a:r>
              <a:rPr lang="sr" sz="17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postaviti na </a:t>
            </a:r>
            <a:r>
              <a:rPr i="1" lang="sr" sz="17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mysql_native_password</a:t>
            </a:r>
            <a:endParaRPr sz="17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00"/>
              <a:buFont typeface="Merriweather"/>
              <a:buChar char="●"/>
            </a:pPr>
            <a:r>
              <a:rPr lang="sr" sz="17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Promeniti lozinku </a:t>
            </a:r>
            <a:r>
              <a:rPr i="1" lang="sr" sz="17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root </a:t>
            </a:r>
            <a:r>
              <a:rPr lang="sr" sz="17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korisnika (ALTER USER).</a:t>
            </a:r>
            <a:endParaRPr sz="17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00"/>
              <a:buFont typeface="Merriweather"/>
              <a:buChar char="●"/>
            </a:pPr>
            <a:r>
              <a:rPr lang="sr" sz="17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Sada je moguće prijaviti se kao </a:t>
            </a:r>
            <a:r>
              <a:rPr i="1" lang="sr" sz="17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root </a:t>
            </a:r>
            <a:r>
              <a:rPr lang="sr" sz="17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korisnik pomoću zadate lozinke</a:t>
            </a:r>
            <a:endParaRPr sz="17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1050" y="2571750"/>
            <a:ext cx="6014375" cy="37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1050" y="3349725"/>
            <a:ext cx="5898325" cy="52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71050" y="4282175"/>
            <a:ext cx="2872385" cy="37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/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 sz="28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Korišćenje lozinke u MySQL-u</a:t>
            </a:r>
            <a:endParaRPr sz="28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00" name="Google Shape;100;p18"/>
          <p:cNvSpPr txBox="1"/>
          <p:nvPr/>
        </p:nvSpPr>
        <p:spPr>
          <a:xfrm>
            <a:off x="386150" y="1382400"/>
            <a:ext cx="8446200" cy="3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00"/>
              <a:buFont typeface="Merriweather"/>
              <a:buChar char="●"/>
            </a:pPr>
            <a:r>
              <a:rPr lang="sr" sz="17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Uputsvo za bezbedno korišćenje lozinke:</a:t>
            </a:r>
            <a:endParaRPr sz="17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00"/>
              <a:buFont typeface="Merriweather"/>
              <a:buChar char="●"/>
            </a:pPr>
            <a:r>
              <a:rPr lang="sr" sz="17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Korisitit </a:t>
            </a:r>
            <a:r>
              <a:rPr i="1" lang="sr" sz="1700">
                <a:solidFill>
                  <a:schemeClr val="accent4"/>
                </a:solidFill>
                <a:latin typeface="Merriweather"/>
                <a:ea typeface="Merriweather"/>
                <a:cs typeface="Merriweather"/>
                <a:sym typeface="Merriweather"/>
              </a:rPr>
              <a:t>mysql_config_editor</a:t>
            </a:r>
            <a:r>
              <a:rPr lang="sr" sz="17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 za skladištenje kredencijala i automatsko prijavljivanje na MySQL.</a:t>
            </a:r>
            <a:endParaRPr sz="17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00"/>
              <a:buFont typeface="Merriweather"/>
              <a:buChar char="●"/>
            </a:pPr>
            <a:r>
              <a:rPr lang="sr" sz="17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Kreirati fajl u </a:t>
            </a:r>
            <a:r>
              <a:rPr i="1" lang="sr" sz="17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home </a:t>
            </a:r>
            <a:r>
              <a:rPr lang="sr" sz="17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direktorijumu korisnika i ograničiti pristup fajlu.</a:t>
            </a:r>
            <a:endParaRPr sz="17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00"/>
              <a:buFont typeface="Merriweather"/>
              <a:buChar char="●"/>
            </a:pPr>
            <a:r>
              <a:rPr lang="sr" sz="17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Koristiti opcije </a:t>
            </a:r>
            <a:r>
              <a:rPr lang="sr" sz="1700">
                <a:solidFill>
                  <a:schemeClr val="accent4"/>
                </a:solidFill>
                <a:latin typeface="Merriweather"/>
                <a:ea typeface="Merriweather"/>
                <a:cs typeface="Merriweather"/>
                <a:sym typeface="Merriweather"/>
              </a:rPr>
              <a:t>--</a:t>
            </a:r>
            <a:r>
              <a:rPr i="1" lang="sr" sz="1700">
                <a:solidFill>
                  <a:schemeClr val="accent4"/>
                </a:solidFill>
                <a:latin typeface="Merriweather"/>
                <a:ea typeface="Merriweather"/>
                <a:cs typeface="Merriweather"/>
                <a:sym typeface="Merriweather"/>
              </a:rPr>
              <a:t>password</a:t>
            </a:r>
            <a:r>
              <a:rPr i="1" lang="sr" sz="17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sr" sz="17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ili </a:t>
            </a:r>
            <a:r>
              <a:rPr lang="sr" sz="1700">
                <a:solidFill>
                  <a:schemeClr val="accent4"/>
                </a:solidFill>
                <a:latin typeface="Merriweather"/>
                <a:ea typeface="Merriweather"/>
                <a:cs typeface="Merriweather"/>
                <a:sym typeface="Merriweather"/>
              </a:rPr>
              <a:t>-</a:t>
            </a:r>
            <a:r>
              <a:rPr i="1" lang="sr" sz="1700">
                <a:solidFill>
                  <a:schemeClr val="accent4"/>
                </a:solidFill>
                <a:latin typeface="Merriweather"/>
                <a:ea typeface="Merriweather"/>
                <a:cs typeface="Merriweather"/>
                <a:sym typeface="Merriweather"/>
              </a:rPr>
              <a:t>p</a:t>
            </a:r>
            <a:r>
              <a:rPr i="1" lang="sr" sz="17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sr" sz="17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bez specificiranja lozinke.</a:t>
            </a:r>
            <a:endParaRPr sz="17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1700" y="2919525"/>
            <a:ext cx="4639450" cy="198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/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 sz="28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Korišćenje lozinke u MySQL-u</a:t>
            </a:r>
            <a:endParaRPr sz="28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07" name="Google Shape;107;p19"/>
          <p:cNvSpPr txBox="1"/>
          <p:nvPr/>
        </p:nvSpPr>
        <p:spPr>
          <a:xfrm>
            <a:off x="386150" y="1382400"/>
            <a:ext cx="8446200" cy="3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00"/>
              <a:buFont typeface="Merriweather"/>
              <a:buChar char="●"/>
            </a:pPr>
            <a:r>
              <a:rPr lang="sr" sz="17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Primer kreiranja fajla u </a:t>
            </a:r>
            <a:r>
              <a:rPr i="1" lang="sr" sz="17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home </a:t>
            </a:r>
            <a:r>
              <a:rPr lang="sr" sz="17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direktorijumu korisnika.</a:t>
            </a:r>
            <a:endParaRPr sz="17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00"/>
              <a:buFont typeface="Merriweather"/>
              <a:buChar char="●"/>
            </a:pPr>
            <a:r>
              <a:rPr lang="sr" sz="17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Sadržaj fajla i promena privilegija</a:t>
            </a:r>
            <a:endParaRPr sz="17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00"/>
              <a:buFont typeface="Merriweather"/>
              <a:buChar char="●"/>
            </a:pPr>
            <a:r>
              <a:rPr lang="sr" sz="17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Prijavljivanje pomoću fajla</a:t>
            </a:r>
            <a:endParaRPr sz="17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7875" y="1805100"/>
            <a:ext cx="3276600" cy="31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1825" y="2009750"/>
            <a:ext cx="3714750" cy="140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6671" y="2801400"/>
            <a:ext cx="4547679" cy="222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/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sr" sz="248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Upravljanje pravima pristupa i nalozima u MySQL-u</a:t>
            </a:r>
            <a:endParaRPr sz="248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16" name="Google Shape;116;p20"/>
          <p:cNvSpPr txBox="1"/>
          <p:nvPr/>
        </p:nvSpPr>
        <p:spPr>
          <a:xfrm>
            <a:off x="386150" y="1382400"/>
            <a:ext cx="8446200" cy="3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00"/>
              <a:buFont typeface="Merriweather"/>
              <a:buChar char="●"/>
            </a:pPr>
            <a:r>
              <a:rPr lang="sr" sz="17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Kontrola pristupa bazama podataka i tabelama.</a:t>
            </a:r>
            <a:endParaRPr sz="17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17" name="Google Shape;11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3400" y="2088138"/>
            <a:ext cx="5161000" cy="70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3400" y="3030663"/>
            <a:ext cx="5410200" cy="18156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/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 sz="248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Upravljanje pravima pristupa i nalozima u MySQL-u</a:t>
            </a:r>
            <a:endParaRPr sz="28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24" name="Google Shape;124;p21"/>
          <p:cNvSpPr txBox="1"/>
          <p:nvPr/>
        </p:nvSpPr>
        <p:spPr>
          <a:xfrm>
            <a:off x="386150" y="1382400"/>
            <a:ext cx="8446200" cy="3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00"/>
              <a:buFont typeface="Merriweather"/>
              <a:buChar char="●"/>
            </a:pPr>
            <a:r>
              <a:rPr lang="sr" sz="17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Primer prikaza privilegija i uklanjanje privilegija</a:t>
            </a:r>
            <a:endParaRPr sz="17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25" name="Google Shape;12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9225" y="1800338"/>
            <a:ext cx="5429250" cy="313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