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8" r:id="rId5"/>
    <p:sldId id="262" r:id="rId6"/>
    <p:sldId id="261" r:id="rId7"/>
    <p:sldId id="259" r:id="rId8"/>
    <p:sldId id="260" r:id="rId9"/>
    <p:sldId id="272" r:id="rId10"/>
    <p:sldId id="264" r:id="rId11"/>
    <p:sldId id="271" r:id="rId12"/>
    <p:sldId id="270" r:id="rId13"/>
    <p:sldId id="269" r:id="rId14"/>
    <p:sldId id="268" r:id="rId15"/>
    <p:sldId id="267" r:id="rId16"/>
    <p:sldId id="266" r:id="rId17"/>
    <p:sldId id="26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5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9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00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white and blue room with blue sky&#10;&#10;Description automatically generated">
            <a:extLst>
              <a:ext uri="{FF2B5EF4-FFF2-40B4-BE49-F238E27FC236}">
                <a16:creationId xmlns:a16="http://schemas.microsoft.com/office/drawing/2014/main" id="{305DDFB3-0A43-9D6D-CC85-702A805F7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982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DCA210-27FF-8A32-1966-E234CC56B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DELE CA1 Part A: Convolutional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29995-2D8C-0E49-3961-472E838C7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Name: IVAN TAY YUEN HENG</a:t>
            </a:r>
          </a:p>
          <a:p>
            <a:r>
              <a:rPr lang="en-MY" dirty="0">
                <a:solidFill>
                  <a:srgbClr val="FFFFFF"/>
                </a:solidFill>
              </a:rPr>
              <a:t>Class: DAAA/FT/2B/03</a:t>
            </a:r>
          </a:p>
        </p:txBody>
      </p:sp>
    </p:spTree>
    <p:extLst>
      <p:ext uri="{BB962C8B-B14F-4D97-AF65-F5344CB8AC3E}">
        <p14:creationId xmlns:p14="http://schemas.microsoft.com/office/powerpoint/2010/main" val="14711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301948" cy="750095"/>
          </a:xfrm>
        </p:spPr>
        <p:txBody>
          <a:bodyPr>
            <a:normAutofit/>
          </a:bodyPr>
          <a:lstStyle/>
          <a:p>
            <a:r>
              <a:rPr lang="en-MY" sz="4000" u="sng" dirty="0"/>
              <a:t>Base Model 37 by 37 pixel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CD4FC-660E-E0A8-76F0-418C101E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" y="768350"/>
            <a:ext cx="3276631" cy="4598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B11FB-32EE-A99E-CB7E-5B400D8D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984" y="622438"/>
            <a:ext cx="5184220" cy="888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4ED281-0F94-76E6-77A6-603EF721F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164" y="2557635"/>
            <a:ext cx="2955671" cy="30414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0B4F9C-A59B-3950-3701-2D0F181A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313" y="2557635"/>
            <a:ext cx="2987971" cy="30414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82A3A9-2689-B2B3-09A6-3BC81A21A128}"/>
              </a:ext>
            </a:extLst>
          </p:cNvPr>
          <p:cNvSpPr txBox="1"/>
          <p:nvPr/>
        </p:nvSpPr>
        <p:spPr>
          <a:xfrm>
            <a:off x="188055" y="5458869"/>
            <a:ext cx="32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Create a base model for 37 by 37 pixel to predict which image is in which class.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BB3DB-8C19-113C-9B07-D406131C3BA7}"/>
              </a:ext>
            </a:extLst>
          </p:cNvPr>
          <p:cNvSpPr txBox="1"/>
          <p:nvPr/>
        </p:nvSpPr>
        <p:spPr>
          <a:xfrm>
            <a:off x="5624648" y="1510610"/>
            <a:ext cx="620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Train base model for 37 by 37 pixel. Use class weight to rebalance.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F4FBF-FE4F-914E-813D-89075F744B61}"/>
              </a:ext>
            </a:extLst>
          </p:cNvPr>
          <p:cNvSpPr txBox="1"/>
          <p:nvPr/>
        </p:nvSpPr>
        <p:spPr>
          <a:xfrm>
            <a:off x="4568824" y="5656560"/>
            <a:ext cx="7261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There seems to be an overfit for model 37 accuracy and loss. To prevent that and to increase accuracy and reduce lose, we will </a:t>
            </a:r>
            <a:r>
              <a:rPr lang="en-MY" dirty="0" err="1"/>
              <a:t>hypertune</a:t>
            </a:r>
            <a:r>
              <a:rPr lang="en-MY" dirty="0"/>
              <a:t> it by adding layers.</a:t>
            </a:r>
          </a:p>
        </p:txBody>
      </p:sp>
    </p:spTree>
    <p:extLst>
      <p:ext uri="{BB962C8B-B14F-4D97-AF65-F5344CB8AC3E}">
        <p14:creationId xmlns:p14="http://schemas.microsoft.com/office/powerpoint/2010/main" val="390632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845800" cy="750095"/>
          </a:xfrm>
        </p:spPr>
        <p:txBody>
          <a:bodyPr>
            <a:normAutofit fontScale="90000"/>
          </a:bodyPr>
          <a:lstStyle/>
          <a:p>
            <a:r>
              <a:rPr lang="en-MY" sz="2400" u="sng" dirty="0"/>
              <a:t>Hyperparameter tuning Model 37 by 37 pixel using SGD (Stochastic Gradient Descent)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461B4-D239-A0E7-5D3E-2542E3CF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350"/>
            <a:ext cx="4320874" cy="3809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49103-9A2B-B71B-6929-2CFB8BCB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74" y="768250"/>
            <a:ext cx="2398920" cy="3809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EAAFB-D370-21F7-F74F-3517C260F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794" y="2588448"/>
            <a:ext cx="2738267" cy="1989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54CCB4-0097-97AA-438C-159540334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129" y="2588447"/>
            <a:ext cx="2729871" cy="1989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315B06-8F51-A073-1C3A-278D6D5A4B90}"/>
              </a:ext>
            </a:extLst>
          </p:cNvPr>
          <p:cNvSpPr txBox="1"/>
          <p:nvPr/>
        </p:nvSpPr>
        <p:spPr>
          <a:xfrm>
            <a:off x="48907" y="4703495"/>
            <a:ext cx="667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going to add more layers and use lasso regularization, dropout and </a:t>
            </a:r>
            <a:r>
              <a:rPr lang="en-US" dirty="0" err="1"/>
              <a:t>maxpooling</a:t>
            </a:r>
            <a:r>
              <a:rPr lang="en-US" dirty="0"/>
              <a:t> to control overfitting. </a:t>
            </a:r>
            <a:r>
              <a:rPr lang="en-US" dirty="0" err="1"/>
              <a:t>BatchNormalization</a:t>
            </a:r>
            <a:r>
              <a:rPr lang="en-US" dirty="0"/>
              <a:t> help normalize the input to increase training speed. Not only that, we use the optimizer SGD.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2D65B-2CCE-16E9-BD6B-7AD830EE969C}"/>
              </a:ext>
            </a:extLst>
          </p:cNvPr>
          <p:cNvSpPr txBox="1"/>
          <p:nvPr/>
        </p:nvSpPr>
        <p:spPr>
          <a:xfrm>
            <a:off x="6719794" y="4703495"/>
            <a:ext cx="5294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overfitting seems to be way more controlled. However, the accuracy seems to be reducing a lot while the loss seems to be increase a lot too.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357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791950" cy="750095"/>
          </a:xfrm>
        </p:spPr>
        <p:txBody>
          <a:bodyPr>
            <a:normAutofit/>
          </a:bodyPr>
          <a:lstStyle/>
          <a:p>
            <a:r>
              <a:rPr lang="en-MY" sz="2400" u="sng" dirty="0"/>
              <a:t>Hyperparameter tuning Model 37 by 37 pixel using ADAM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FDBA8-071B-380A-338C-635F62EC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0" y="889112"/>
            <a:ext cx="3012693" cy="419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16F54-B781-AA14-DED2-A0D1B3DF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0" y="1313481"/>
            <a:ext cx="3021065" cy="4881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BC160-E078-D377-F284-154EF52B7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800" y="889112"/>
            <a:ext cx="3734399" cy="2864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143D60-0CB9-EFFA-B450-526B972F9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391" y="889112"/>
            <a:ext cx="3734399" cy="2827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3944A-559C-B309-6B94-4C0F1ABFCE99}"/>
              </a:ext>
            </a:extLst>
          </p:cNvPr>
          <p:cNvSpPr txBox="1"/>
          <p:nvPr/>
        </p:nvSpPr>
        <p:spPr>
          <a:xfrm>
            <a:off x="23848" y="6193414"/>
            <a:ext cx="667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stays the same but optimizer change to Adam with learning rate of 0.0001 to control overfitting.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8FAB7-4822-7366-66D7-62A0B3349930}"/>
              </a:ext>
            </a:extLst>
          </p:cNvPr>
          <p:cNvSpPr txBox="1"/>
          <p:nvPr/>
        </p:nvSpPr>
        <p:spPr>
          <a:xfrm>
            <a:off x="4228800" y="4004224"/>
            <a:ext cx="784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accuracy is way higher and low loss while also less overfit now too. Thus, this model will be the best model used for 37 by 37 pixel.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186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301948" cy="750095"/>
          </a:xfrm>
        </p:spPr>
        <p:txBody>
          <a:bodyPr>
            <a:normAutofit/>
          </a:bodyPr>
          <a:lstStyle/>
          <a:p>
            <a:r>
              <a:rPr lang="en-MY" sz="4000" u="sng" dirty="0"/>
              <a:t>Base Model 131 by 131 pixel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C18FB-4957-A6DC-14FC-5F49DC03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3" y="857250"/>
            <a:ext cx="3698168" cy="4720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1B854-A42A-D8D1-51B8-D7D62DAF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854552"/>
            <a:ext cx="6196680" cy="931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7D1DB-0794-A00C-0CF8-3CD741C4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058" y="2597149"/>
            <a:ext cx="3441254" cy="2421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129FC-8103-228D-EE7A-BCFA9CE32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436" y="2597149"/>
            <a:ext cx="3206564" cy="242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905EF4-5670-E57B-DE02-360D5EA26FFC}"/>
              </a:ext>
            </a:extLst>
          </p:cNvPr>
          <p:cNvSpPr txBox="1"/>
          <p:nvPr/>
        </p:nvSpPr>
        <p:spPr>
          <a:xfrm>
            <a:off x="162633" y="5629897"/>
            <a:ext cx="3043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Create a base model for 131 by 131 pixel to predict which image is in which class.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8F874-868F-3F1C-8D2C-A89F1BDE9ACA}"/>
              </a:ext>
            </a:extLst>
          </p:cNvPr>
          <p:cNvSpPr txBox="1"/>
          <p:nvPr/>
        </p:nvSpPr>
        <p:spPr>
          <a:xfrm>
            <a:off x="4591050" y="1822040"/>
            <a:ext cx="6203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Train base model for 131 by 131 pixel. Use class weight to rebalance.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2882C-3CDC-A1CE-A7D5-2160AA368EDB}"/>
              </a:ext>
            </a:extLst>
          </p:cNvPr>
          <p:cNvSpPr txBox="1"/>
          <p:nvPr/>
        </p:nvSpPr>
        <p:spPr>
          <a:xfrm>
            <a:off x="4199972" y="5275559"/>
            <a:ext cx="71728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There seems to be an overfit for model 37 accuracy and loss. To prevent that and to increase accuracy and reduce lose, we will </a:t>
            </a:r>
            <a:r>
              <a:rPr lang="en-MY" dirty="0" err="1"/>
              <a:t>hypertune</a:t>
            </a:r>
            <a:r>
              <a:rPr lang="en-MY" dirty="0"/>
              <a:t> it by adding layers.</a:t>
            </a:r>
          </a:p>
        </p:txBody>
      </p:sp>
    </p:spTree>
    <p:extLst>
      <p:ext uri="{BB962C8B-B14F-4D97-AF65-F5344CB8AC3E}">
        <p14:creationId xmlns:p14="http://schemas.microsoft.com/office/powerpoint/2010/main" val="356296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A9A89-1866-3C75-5D87-0C2F6E0BDECA}"/>
              </a:ext>
            </a:extLst>
          </p:cNvPr>
          <p:cNvSpPr txBox="1"/>
          <p:nvPr/>
        </p:nvSpPr>
        <p:spPr>
          <a:xfrm>
            <a:off x="0" y="0"/>
            <a:ext cx="881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u="sng" dirty="0"/>
              <a:t>Hyperparameter tuning Model 131 by 131 pixel using SGD (Stochastic Gradient Descent)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1FFA5-D737-8690-006F-466B369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2" y="450573"/>
            <a:ext cx="4638064" cy="4884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1B944F-AC30-3CDE-A028-8E6B7D1E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819" y="834888"/>
            <a:ext cx="3067876" cy="2314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422DAE-68EE-210C-1D82-29AB4D98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017" y="834888"/>
            <a:ext cx="3378015" cy="23262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7009EE-7C3A-7A39-FB64-296EFCE1F9F3}"/>
              </a:ext>
            </a:extLst>
          </p:cNvPr>
          <p:cNvSpPr txBox="1"/>
          <p:nvPr/>
        </p:nvSpPr>
        <p:spPr>
          <a:xfrm>
            <a:off x="118825" y="5540997"/>
            <a:ext cx="4758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going to add more layers and use lasso regularization. Not only that, we use SGD.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FF211-85AF-44BA-A438-AB7B0BEC8428}"/>
              </a:ext>
            </a:extLst>
          </p:cNvPr>
          <p:cNvSpPr txBox="1"/>
          <p:nvPr/>
        </p:nvSpPr>
        <p:spPr>
          <a:xfrm>
            <a:off x="5010150" y="3303549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 Though there is no overfitting, the accuracy is too low while loss is too high. Thus, we should try change optimizer instead</a:t>
            </a:r>
          </a:p>
        </p:txBody>
      </p:sp>
    </p:spTree>
    <p:extLst>
      <p:ext uri="{BB962C8B-B14F-4D97-AF65-F5344CB8AC3E}">
        <p14:creationId xmlns:p14="http://schemas.microsoft.com/office/powerpoint/2010/main" val="351191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79AD50-B17C-D215-96AE-589A0150E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2582"/>
            <a:ext cx="3340100" cy="33648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ECCCA4-49EC-B777-0950-4EDB67FE8B37}"/>
              </a:ext>
            </a:extLst>
          </p:cNvPr>
          <p:cNvSpPr txBox="1"/>
          <p:nvPr/>
        </p:nvSpPr>
        <p:spPr>
          <a:xfrm>
            <a:off x="73025" y="0"/>
            <a:ext cx="620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u="sng" dirty="0"/>
              <a:t>Hyperparameter tuning Model 131 by 131 pixel using ADAM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B365B1-0D78-0EAD-F971-000A30F3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318"/>
            <a:ext cx="6906589" cy="457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E1354A-410B-AC72-4875-5ADE0A5D5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52" y="1425659"/>
            <a:ext cx="4089531" cy="32187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8B8A9B-65ED-1A7C-D629-3BE51E74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858" y="1425658"/>
            <a:ext cx="4080891" cy="32187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B358B2-E5DA-071E-F7FA-46CBD92B5337}"/>
              </a:ext>
            </a:extLst>
          </p:cNvPr>
          <p:cNvSpPr txBox="1"/>
          <p:nvPr/>
        </p:nvSpPr>
        <p:spPr>
          <a:xfrm>
            <a:off x="5226050" y="48444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 The </a:t>
            </a:r>
            <a:r>
              <a:rPr lang="en-MY" dirty="0" err="1"/>
              <a:t>val_accuracy</a:t>
            </a:r>
            <a:r>
              <a:rPr lang="en-MY" dirty="0"/>
              <a:t> is high and </a:t>
            </a:r>
            <a:r>
              <a:rPr lang="en-MY" dirty="0" err="1"/>
              <a:t>val_loss</a:t>
            </a:r>
            <a:r>
              <a:rPr lang="en-MY" dirty="0"/>
              <a:t> is low and it does not overfit as well. Thus, this model is best for 131 by 131 pixel.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E4597-1175-18D7-8317-FEC9D00841D8}"/>
              </a:ext>
            </a:extLst>
          </p:cNvPr>
          <p:cNvSpPr txBox="1"/>
          <p:nvPr/>
        </p:nvSpPr>
        <p:spPr>
          <a:xfrm>
            <a:off x="73025" y="5014196"/>
            <a:ext cx="322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stays the same but optimizer change to Adam with learning rate of 0.0001 to control overfitting.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288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301948" cy="750095"/>
          </a:xfrm>
        </p:spPr>
        <p:txBody>
          <a:bodyPr>
            <a:normAutofit/>
          </a:bodyPr>
          <a:lstStyle/>
          <a:p>
            <a:r>
              <a:rPr lang="en-MY" sz="4000" u="sng" dirty="0"/>
              <a:t>Model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531FC-6E23-496C-6B7A-6AF640E5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8" y="1573054"/>
            <a:ext cx="5280362" cy="574675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Import necessary modules for 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27E3A-C938-5469-14EF-3942E68F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" y="668053"/>
            <a:ext cx="4772362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FB96A-129D-C58A-B03D-3AE7CF0B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11" y="2905442"/>
            <a:ext cx="4353533" cy="1295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E1CEB-D02E-96AF-3AFF-9D779CDF5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12" y="2924494"/>
            <a:ext cx="5811061" cy="1257475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430F53-F810-CC12-4A6A-789721FF533D}"/>
              </a:ext>
            </a:extLst>
          </p:cNvPr>
          <p:cNvSpPr txBox="1">
            <a:spLocks/>
          </p:cNvSpPr>
          <p:nvPr/>
        </p:nvSpPr>
        <p:spPr>
          <a:xfrm>
            <a:off x="199688" y="4457701"/>
            <a:ext cx="4796382" cy="17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MY" dirty="0"/>
              <a:t>Save models for 37 pixel as model37tune_2.h5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dirty="0"/>
              <a:t>Save model weights for 37 pixel as model37tune_2_weights.h5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946E5B-EC1C-EAB8-FA86-D46B0A0D1D41}"/>
              </a:ext>
            </a:extLst>
          </p:cNvPr>
          <p:cNvSpPr txBox="1">
            <a:spLocks/>
          </p:cNvSpPr>
          <p:nvPr/>
        </p:nvSpPr>
        <p:spPr>
          <a:xfrm>
            <a:off x="6096000" y="4391440"/>
            <a:ext cx="4796382" cy="17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MY" dirty="0"/>
              <a:t>Save models for 131 pixel as model131tune_2.h5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dirty="0"/>
              <a:t>Save model weights for 131 pixel as model131tune_2_weights.h5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8DF8230-BC24-E30A-C004-823784183628}"/>
              </a:ext>
            </a:extLst>
          </p:cNvPr>
          <p:cNvSpPr txBox="1">
            <a:spLocks/>
          </p:cNvSpPr>
          <p:nvPr/>
        </p:nvSpPr>
        <p:spPr>
          <a:xfrm>
            <a:off x="477983" y="2292488"/>
            <a:ext cx="11197181" cy="574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sz="3600" b="1" dirty="0">
                <a:highlight>
                  <a:srgbClr val="FFFF00"/>
                </a:highlight>
              </a:rPr>
              <a:t>SAVE BEST MODELS FOR EACH 37 AND 131 PX</a:t>
            </a:r>
          </a:p>
        </p:txBody>
      </p:sp>
    </p:spTree>
    <p:extLst>
      <p:ext uri="{BB962C8B-B14F-4D97-AF65-F5344CB8AC3E}">
        <p14:creationId xmlns:p14="http://schemas.microsoft.com/office/powerpoint/2010/main" val="190064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574696" cy="750095"/>
          </a:xfrm>
        </p:spPr>
        <p:txBody>
          <a:bodyPr>
            <a:normAutofit fontScale="90000"/>
          </a:bodyPr>
          <a:lstStyle/>
          <a:p>
            <a:r>
              <a:rPr lang="en-MY" sz="4000" u="sng" dirty="0"/>
              <a:t>Model Evaluation for 37 pixel using best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1A0F2E-D949-27F5-E8CF-81630C0A5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0416"/>
            <a:ext cx="4953000" cy="1664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F4BFF-CADC-901E-0BC8-413B3677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4437"/>
            <a:ext cx="3558059" cy="3348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88F78A-0291-CD7A-78BE-B4E263091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1" y="18488"/>
            <a:ext cx="2381250" cy="6839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6FE21F-ABB4-EFCA-8803-3E3482762698}"/>
              </a:ext>
            </a:extLst>
          </p:cNvPr>
          <p:cNvSpPr txBox="1"/>
          <p:nvPr/>
        </p:nvSpPr>
        <p:spPr>
          <a:xfrm>
            <a:off x="95250" y="271145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Accuracy for prediction for 37 pixel using best model is </a:t>
            </a:r>
            <a:r>
              <a:rPr lang="en-MY" b="1" dirty="0"/>
              <a:t>85.6%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29E94-54D1-7BAA-CF03-6909E40EED7B}"/>
              </a:ext>
            </a:extLst>
          </p:cNvPr>
          <p:cNvSpPr txBox="1"/>
          <p:nvPr/>
        </p:nvSpPr>
        <p:spPr>
          <a:xfrm>
            <a:off x="3558059" y="4700716"/>
            <a:ext cx="5129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Classification report shows that the model predict </a:t>
            </a:r>
            <a:r>
              <a:rPr lang="en-MY" dirty="0" err="1"/>
              <a:t>Bitter_Gourd</a:t>
            </a:r>
            <a:r>
              <a:rPr lang="en-MY" dirty="0"/>
              <a:t> the best with </a:t>
            </a:r>
            <a:r>
              <a:rPr lang="en-MY" b="1" dirty="0"/>
              <a:t>0.91</a:t>
            </a:r>
            <a:r>
              <a:rPr lang="en-MY" dirty="0"/>
              <a:t> </a:t>
            </a:r>
            <a:r>
              <a:rPr lang="en-MY" b="1" dirty="0"/>
              <a:t>f1_score </a:t>
            </a:r>
            <a:r>
              <a:rPr lang="en-MY" dirty="0"/>
              <a:t>while it shows that the model predict Brinjal, Carrot, Pumpkin is the worst with </a:t>
            </a:r>
            <a:r>
              <a:rPr lang="en-MY" b="1" dirty="0"/>
              <a:t>0.83</a:t>
            </a:r>
            <a:r>
              <a:rPr lang="en-MY" dirty="0"/>
              <a:t> </a:t>
            </a:r>
            <a:r>
              <a:rPr lang="en-MY" b="1" dirty="0"/>
              <a:t>f1_score</a:t>
            </a:r>
            <a:r>
              <a:rPr lang="en-MY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EDBEA-437B-A19E-CBDC-246477EFAC5D}"/>
              </a:ext>
            </a:extLst>
          </p:cNvPr>
          <p:cNvSpPr txBox="1"/>
          <p:nvPr/>
        </p:nvSpPr>
        <p:spPr>
          <a:xfrm>
            <a:off x="7613136" y="1829963"/>
            <a:ext cx="289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Visualise the model </a:t>
            </a:r>
            <a:r>
              <a:rPr lang="en-MY" dirty="0">
                <a:sym typeface="Wingdings" panose="05000000000000000000" pitchFamily="2" charset="2"/>
              </a:rPr>
              <a:t>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491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574696" cy="750095"/>
          </a:xfrm>
        </p:spPr>
        <p:txBody>
          <a:bodyPr>
            <a:normAutofit fontScale="90000"/>
          </a:bodyPr>
          <a:lstStyle/>
          <a:p>
            <a:r>
              <a:rPr lang="en-MY" sz="4000" u="sng" dirty="0"/>
              <a:t>Model Evaluation for 131 pixel using best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FE21F-ABB4-EFCA-8803-3E3482762698}"/>
              </a:ext>
            </a:extLst>
          </p:cNvPr>
          <p:cNvSpPr txBox="1"/>
          <p:nvPr/>
        </p:nvSpPr>
        <p:spPr>
          <a:xfrm>
            <a:off x="95250" y="271145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Accuracy for prediction for 131 pixel using best model is </a:t>
            </a:r>
            <a:r>
              <a:rPr lang="en-MY" b="1" dirty="0"/>
              <a:t>81.03%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29E94-54D1-7BAA-CF03-6909E40EED7B}"/>
              </a:ext>
            </a:extLst>
          </p:cNvPr>
          <p:cNvSpPr txBox="1"/>
          <p:nvPr/>
        </p:nvSpPr>
        <p:spPr>
          <a:xfrm>
            <a:off x="3558059" y="4700716"/>
            <a:ext cx="5129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Classification report shows that the model predict </a:t>
            </a:r>
            <a:r>
              <a:rPr lang="en-MY" dirty="0" err="1"/>
              <a:t>Bitter_Gourd</a:t>
            </a:r>
            <a:r>
              <a:rPr lang="en-MY" dirty="0"/>
              <a:t> the best with </a:t>
            </a:r>
            <a:r>
              <a:rPr lang="en-MY" b="1" dirty="0"/>
              <a:t>0.90</a:t>
            </a:r>
            <a:r>
              <a:rPr lang="en-MY" dirty="0"/>
              <a:t> </a:t>
            </a:r>
            <a:r>
              <a:rPr lang="en-MY" b="1" dirty="0"/>
              <a:t>f1_score </a:t>
            </a:r>
            <a:r>
              <a:rPr lang="en-MY" dirty="0"/>
              <a:t>while it shows that the model predict Cauliflower with </a:t>
            </a:r>
            <a:r>
              <a:rPr lang="en-MY" b="1" dirty="0"/>
              <a:t>0.72</a:t>
            </a:r>
            <a:r>
              <a:rPr lang="en-MY" dirty="0"/>
              <a:t> </a:t>
            </a:r>
            <a:r>
              <a:rPr lang="en-MY" b="1" dirty="0"/>
              <a:t>f1_score</a:t>
            </a:r>
            <a:r>
              <a:rPr lang="en-MY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EDBEA-437B-A19E-CBDC-246477EFAC5D}"/>
              </a:ext>
            </a:extLst>
          </p:cNvPr>
          <p:cNvSpPr txBox="1"/>
          <p:nvPr/>
        </p:nvSpPr>
        <p:spPr>
          <a:xfrm>
            <a:off x="7136886" y="2180535"/>
            <a:ext cx="289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Visualise the model </a:t>
            </a:r>
            <a:r>
              <a:rPr lang="en-MY" dirty="0">
                <a:sym typeface="Wingdings" panose="05000000000000000000" pitchFamily="2" charset="2"/>
              </a:rPr>
              <a:t></a:t>
            </a:r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74957-FEEC-B638-31DC-5712BF9C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006298"/>
            <a:ext cx="5245100" cy="1300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AFE7B2-B11C-6C49-26A4-21F98A19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9"/>
            <a:ext cx="3429951" cy="33532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A913B7-403F-4518-2163-DC70213B1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61" y="0"/>
            <a:ext cx="2736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0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C209-DCDD-50A3-FF32-675A58CA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Part A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3D3F-4468-5926-61D9-527FF509427A}"/>
              </a:ext>
            </a:extLst>
          </p:cNvPr>
          <p:cNvSpPr txBox="1"/>
          <p:nvPr/>
        </p:nvSpPr>
        <p:spPr>
          <a:xfrm>
            <a:off x="584200" y="1898650"/>
            <a:ext cx="10274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MY" dirty="0"/>
              <a:t>Data preparation</a:t>
            </a:r>
          </a:p>
          <a:p>
            <a:pPr marL="342900" indent="-342900">
              <a:buAutoNum type="arabicParenR"/>
            </a:pPr>
            <a:r>
              <a:rPr lang="en-MY" dirty="0"/>
              <a:t>Preprocess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MY" dirty="0"/>
              <a:t>Check class imbalance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MY" dirty="0"/>
              <a:t>Convert train, validation and test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MY" dirty="0"/>
              <a:t>Rebalance class weight</a:t>
            </a:r>
          </a:p>
          <a:p>
            <a:r>
              <a:rPr lang="en-MY" dirty="0"/>
              <a:t>3) Modelling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MY" dirty="0"/>
              <a:t>37 pixel and 131 pixel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MY" dirty="0"/>
              <a:t>Hyperparameter tuning </a:t>
            </a:r>
          </a:p>
          <a:p>
            <a:r>
              <a:rPr lang="en-MY" dirty="0"/>
              <a:t>4) Model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Show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Classification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Visualize model</a:t>
            </a:r>
          </a:p>
          <a:p>
            <a:pPr lvl="1"/>
            <a:br>
              <a:rPr lang="en-MY" dirty="0"/>
            </a:br>
            <a:br>
              <a:rPr lang="en-MY" dirty="0"/>
            </a:br>
            <a:br>
              <a:rPr lang="en-MY" dirty="0"/>
            </a:br>
            <a:endParaRPr lang="en-MY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725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3892550" cy="750095"/>
          </a:xfrm>
        </p:spPr>
        <p:txBody>
          <a:bodyPr>
            <a:normAutofit/>
          </a:bodyPr>
          <a:lstStyle/>
          <a:p>
            <a:r>
              <a:rPr lang="en-MY" sz="4000" u="sng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0030-835E-0CB8-E6BE-40489247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1" y="2776892"/>
            <a:ext cx="2645410" cy="423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600" dirty="0"/>
              <a:t>1) Import necessary modules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92143-5C4A-244E-7F30-143712B3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4" y="686330"/>
            <a:ext cx="4730288" cy="2090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7BD20-D351-3FAE-8E43-74C55C2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4" y="3083766"/>
            <a:ext cx="4585252" cy="29581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E1C306-15EA-E80D-9DDA-A929A8DAA1AC}"/>
              </a:ext>
            </a:extLst>
          </p:cNvPr>
          <p:cNvSpPr txBox="1"/>
          <p:nvPr/>
        </p:nvSpPr>
        <p:spPr>
          <a:xfrm>
            <a:off x="140714" y="6152837"/>
            <a:ext cx="58346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MY" sz="1500" dirty="0"/>
              <a:t>2) Do a file analysis to check what file extension each image have. Since, all file image are in jpg, we do not need to worry about file extension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4BD80-AFD6-AFFF-3144-CC1D0ECB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52" y="151165"/>
            <a:ext cx="3343639" cy="419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9E6D2E-F6C3-BA56-BF9E-ABAE4234A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491" y="3652117"/>
            <a:ext cx="2789249" cy="6900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DD3480-AF3A-B2FF-D2BD-5F362659D5BA}"/>
              </a:ext>
            </a:extLst>
          </p:cNvPr>
          <p:cNvSpPr txBox="1"/>
          <p:nvPr/>
        </p:nvSpPr>
        <p:spPr>
          <a:xfrm>
            <a:off x="5911852" y="4453121"/>
            <a:ext cx="583463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MY" sz="1500" dirty="0"/>
              <a:t>3) Do an image analysis to check the image in a folder. An example of an image is shown as a graph.</a:t>
            </a:r>
          </a:p>
          <a:p>
            <a:pPr marL="0" indent="0">
              <a:buNone/>
            </a:pPr>
            <a:endParaRPr lang="en-MY" sz="1500" dirty="0"/>
          </a:p>
          <a:p>
            <a:pPr marL="0" indent="0">
              <a:buNone/>
            </a:pPr>
            <a:r>
              <a:rPr lang="en-MY" sz="1500" dirty="0"/>
              <a:t>4) Show shape of the current images. </a:t>
            </a:r>
            <a:r>
              <a:rPr lang="en-US" sz="1500" dirty="0"/>
              <a:t>This image contain 224 pixel by 224 pixel with 3 channel. We want to convert them into 37 by 37 pixel and 131 pixel by 131 pixel, both with 1 channel. (37, 37, 1) and (131, 131, 1)</a:t>
            </a:r>
            <a:endParaRPr lang="en-MY" sz="1500" dirty="0"/>
          </a:p>
        </p:txBody>
      </p:sp>
    </p:spTree>
    <p:extLst>
      <p:ext uri="{BB962C8B-B14F-4D97-AF65-F5344CB8AC3E}">
        <p14:creationId xmlns:p14="http://schemas.microsoft.com/office/powerpoint/2010/main" val="415150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4946650" cy="750095"/>
          </a:xfrm>
        </p:spPr>
        <p:txBody>
          <a:bodyPr>
            <a:normAutofit/>
          </a:bodyPr>
          <a:lstStyle/>
          <a:p>
            <a:r>
              <a:rPr lang="en-MY" sz="4000" u="sng" dirty="0"/>
              <a:t>Preprocessing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4B681-AE94-E6D0-29DB-A4301896F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" y="848144"/>
            <a:ext cx="5708650" cy="10262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2893-2E87-E2B8-4858-3F8A10F1449C}"/>
              </a:ext>
            </a:extLst>
          </p:cNvPr>
          <p:cNvSpPr txBox="1"/>
          <p:nvPr/>
        </p:nvSpPr>
        <p:spPr>
          <a:xfrm>
            <a:off x="209550" y="1992556"/>
            <a:ext cx="532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1) We are going to use </a:t>
            </a:r>
            <a:r>
              <a:rPr lang="en-MY" dirty="0" err="1"/>
              <a:t>ImageDataGenerator</a:t>
            </a:r>
            <a:r>
              <a:rPr lang="en-MY" dirty="0"/>
              <a:t> to normalize the pixel values of images to a range between 0 and 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9B0EA-435C-8D4C-5581-E7FC9BB93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11"/>
          <a:stretch/>
        </p:blipFill>
        <p:spPr>
          <a:xfrm>
            <a:off x="0" y="3034024"/>
            <a:ext cx="3359150" cy="2243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175E3-D397-6F36-BA5D-286170AB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50" y="3056105"/>
            <a:ext cx="3345578" cy="2216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9A698F-B29F-8F73-5A57-D9E16B566540}"/>
              </a:ext>
            </a:extLst>
          </p:cNvPr>
          <p:cNvSpPr txBox="1"/>
          <p:nvPr/>
        </p:nvSpPr>
        <p:spPr>
          <a:xfrm>
            <a:off x="-50800" y="5294525"/>
            <a:ext cx="6755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dirty="0"/>
              <a:t>2) </a:t>
            </a:r>
            <a:r>
              <a:rPr lang="en-US" dirty="0"/>
              <a:t>We normalize one dataset and convert images into 37 by 37 pixel. Then, We normalize second dataset and convert images into 131 by 131 pixel. Both dataset are grayscale (1 channel)</a:t>
            </a:r>
            <a:endParaRPr lang="en-MY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2A6D73-BC1F-2321-7422-9EB698A96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50" y="817685"/>
            <a:ext cx="5175250" cy="22163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F6EA03-14BF-B2EE-6868-187BCF8B4927}"/>
              </a:ext>
            </a:extLst>
          </p:cNvPr>
          <p:cNvSpPr txBox="1"/>
          <p:nvPr/>
        </p:nvSpPr>
        <p:spPr>
          <a:xfrm>
            <a:off x="6934200" y="5386858"/>
            <a:ext cx="5175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3) Show the class indices for both 37 by 37 pixel and 131 by 131 pixel. Then, show both classes which is range 0 to 14.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3BDE04-DF40-EE80-8347-A02200009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52" y="3056105"/>
            <a:ext cx="2465746" cy="201285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214F0-ED31-5DD9-6CD6-BF9ABE46B7D1}"/>
              </a:ext>
            </a:extLst>
          </p:cNvPr>
          <p:cNvCxnSpPr/>
          <p:nvPr/>
        </p:nvCxnSpPr>
        <p:spPr>
          <a:xfrm>
            <a:off x="6799978" y="18255"/>
            <a:ext cx="0" cy="68905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3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5124450" cy="750095"/>
          </a:xfrm>
        </p:spPr>
        <p:txBody>
          <a:bodyPr>
            <a:normAutofit fontScale="90000"/>
          </a:bodyPr>
          <a:lstStyle/>
          <a:p>
            <a:r>
              <a:rPr lang="en-MY" sz="4000" u="sng" dirty="0"/>
              <a:t>Check for class imbalance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1588E-BC9B-09A3-35D4-D791C178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13340"/>
            <a:ext cx="4837043" cy="2129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F0A0A-E161-0988-1DBB-59A58F75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706039"/>
            <a:ext cx="4837043" cy="2167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B9E1A-75E7-51ED-12B9-6A8A46E63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4892908"/>
            <a:ext cx="4837043" cy="1957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1A671C-D00A-0843-C97C-79B7511D5FCA}"/>
              </a:ext>
            </a:extLst>
          </p:cNvPr>
          <p:cNvSpPr txBox="1"/>
          <p:nvPr/>
        </p:nvSpPr>
        <p:spPr>
          <a:xfrm>
            <a:off x="6157289" y="2706039"/>
            <a:ext cx="5724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There is class imbalance for train dataset. However, there is no class imbalance for validation and test dataset</a:t>
            </a:r>
            <a:r>
              <a:rPr lang="en-US" dirty="0"/>
              <a:t>. We will deal with that after we split the train, validation, test.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7594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555"/>
            <a:ext cx="12096750" cy="750095"/>
          </a:xfrm>
        </p:spPr>
        <p:txBody>
          <a:bodyPr>
            <a:normAutofit/>
          </a:bodyPr>
          <a:lstStyle/>
          <a:p>
            <a:r>
              <a:rPr lang="en-MY" sz="4000" u="sng" dirty="0"/>
              <a:t>Convert train, validation and test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86EE3-5933-CF9F-BCC9-370F0B0E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62" y="1175482"/>
            <a:ext cx="3068779" cy="4091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E4362-8673-928C-CC20-17F5E44C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65" y="1116552"/>
            <a:ext cx="6954473" cy="2312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D1AD46-BBC5-1642-A90E-EFC99DFF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164" y="3561314"/>
            <a:ext cx="7118825" cy="2312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1539F3-1357-2591-6920-2B4CA4199915}"/>
              </a:ext>
            </a:extLst>
          </p:cNvPr>
          <p:cNvSpPr txBox="1"/>
          <p:nvPr/>
        </p:nvSpPr>
        <p:spPr>
          <a:xfrm>
            <a:off x="152400" y="5560019"/>
            <a:ext cx="370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Split into</a:t>
            </a:r>
            <a:r>
              <a:rPr lang="en-MY" sz="1800" u="sng" dirty="0"/>
              <a:t> </a:t>
            </a:r>
            <a:r>
              <a:rPr lang="en-MY" sz="1800" dirty="0" err="1"/>
              <a:t>X_train</a:t>
            </a:r>
            <a:r>
              <a:rPr lang="en-MY" sz="1800" dirty="0"/>
              <a:t>, </a:t>
            </a:r>
            <a:r>
              <a:rPr lang="en-MY" sz="1800" dirty="0" err="1"/>
              <a:t>y_train</a:t>
            </a:r>
            <a:r>
              <a:rPr lang="en-MY" sz="1800" dirty="0"/>
              <a:t>, </a:t>
            </a:r>
            <a:r>
              <a:rPr lang="en-MY" sz="1800" dirty="0" err="1"/>
              <a:t>X_val</a:t>
            </a:r>
            <a:r>
              <a:rPr lang="en-MY" sz="1800" dirty="0"/>
              <a:t>, </a:t>
            </a:r>
            <a:r>
              <a:rPr lang="en-MY" sz="1800" dirty="0" err="1"/>
              <a:t>y_val</a:t>
            </a:r>
            <a:r>
              <a:rPr lang="en-MY" sz="1800" dirty="0"/>
              <a:t>, </a:t>
            </a:r>
            <a:r>
              <a:rPr lang="en-MY" sz="1800" dirty="0" err="1"/>
              <a:t>X_test</a:t>
            </a:r>
            <a:r>
              <a:rPr lang="en-MY" sz="1800" dirty="0"/>
              <a:t>, </a:t>
            </a:r>
            <a:r>
              <a:rPr lang="en-MY" sz="1800" dirty="0" err="1"/>
              <a:t>y_test</a:t>
            </a:r>
            <a:r>
              <a:rPr lang="en-MY" sz="1800" dirty="0"/>
              <a:t> for both 37 and 131 pixel. Then display out.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2533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301948" cy="750095"/>
          </a:xfrm>
        </p:spPr>
        <p:txBody>
          <a:bodyPr>
            <a:normAutofit/>
          </a:bodyPr>
          <a:lstStyle/>
          <a:p>
            <a:r>
              <a:rPr lang="en-MY" sz="4000" u="sng" dirty="0"/>
              <a:t>Rebalance class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0030-835E-0CB8-E6BE-40489247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558" y="1149764"/>
            <a:ext cx="10659110" cy="1593436"/>
          </a:xfrm>
        </p:spPr>
        <p:txBody>
          <a:bodyPr/>
          <a:lstStyle/>
          <a:p>
            <a:r>
              <a:rPr lang="en-MY" dirty="0"/>
              <a:t>Create class_weights_37 and class_weights_131 for both models later to rebalance class weight to improve accuracy.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A31B0-A156-C813-01C4-1E2F2AA51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9" y="3001415"/>
            <a:ext cx="5706074" cy="2087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D4A8CB-F5BA-1B6B-D6AF-6A0D9B58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13" y="2961184"/>
            <a:ext cx="6096000" cy="21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4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493250" cy="750095"/>
          </a:xfrm>
        </p:spPr>
        <p:txBody>
          <a:bodyPr>
            <a:normAutofit/>
          </a:bodyPr>
          <a:lstStyle/>
          <a:p>
            <a:r>
              <a:rPr lang="en-MY" sz="4000" u="sng" dirty="0"/>
              <a:t>Show example of 37 pixel and 131 pixel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AA12D-4B22-537B-1ED0-969204A5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6" y="1559095"/>
            <a:ext cx="4946918" cy="5057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F6F63-834D-BFD9-8993-84C1A5D5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74" y="1559095"/>
            <a:ext cx="4946918" cy="5071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5CFC20-CF6F-C572-2EA0-CA9F3960034C}"/>
              </a:ext>
            </a:extLst>
          </p:cNvPr>
          <p:cNvSpPr txBox="1"/>
          <p:nvPr/>
        </p:nvSpPr>
        <p:spPr>
          <a:xfrm>
            <a:off x="569844" y="1097430"/>
            <a:ext cx="520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37 pixel for </a:t>
            </a:r>
            <a:r>
              <a:rPr lang="en-MY" dirty="0" err="1"/>
              <a:t>X_train</a:t>
            </a:r>
            <a:r>
              <a:rPr lang="en-MY" dirty="0"/>
              <a:t>, </a:t>
            </a:r>
            <a:r>
              <a:rPr lang="en-MY" dirty="0" err="1"/>
              <a:t>X_val</a:t>
            </a:r>
            <a:r>
              <a:rPr lang="en-MY" dirty="0"/>
              <a:t> and </a:t>
            </a:r>
            <a:r>
              <a:rPr lang="en-MY" dirty="0" err="1"/>
              <a:t>X_test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8922E-3780-B03E-5D75-25092B85B52D}"/>
              </a:ext>
            </a:extLst>
          </p:cNvPr>
          <p:cNvSpPr txBox="1"/>
          <p:nvPr/>
        </p:nvSpPr>
        <p:spPr>
          <a:xfrm>
            <a:off x="6321287" y="1097430"/>
            <a:ext cx="520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131 pixel for </a:t>
            </a:r>
            <a:r>
              <a:rPr lang="en-MY" dirty="0" err="1"/>
              <a:t>X_train</a:t>
            </a:r>
            <a:r>
              <a:rPr lang="en-MY" dirty="0"/>
              <a:t>, </a:t>
            </a:r>
            <a:r>
              <a:rPr lang="en-MY" dirty="0" err="1"/>
              <a:t>X_val</a:t>
            </a:r>
            <a:r>
              <a:rPr lang="en-MY" dirty="0"/>
              <a:t> and </a:t>
            </a:r>
            <a:r>
              <a:rPr lang="en-MY" dirty="0" err="1"/>
              <a:t>X_test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7193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5A-3FBD-2CDA-0ADD-D1FE32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301948" cy="750095"/>
          </a:xfrm>
        </p:spPr>
        <p:txBody>
          <a:bodyPr>
            <a:normAutofit/>
          </a:bodyPr>
          <a:lstStyle/>
          <a:p>
            <a:r>
              <a:rPr lang="en-MY" sz="4000" u="sng" dirty="0"/>
              <a:t>Modelling Preparation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B2E3A-24DF-212E-B4E5-BF8F946B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938" y="3113657"/>
            <a:ext cx="5088836" cy="2000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2C965A-FC8C-23F4-EBCA-18CFFBF96609}"/>
              </a:ext>
            </a:extLst>
          </p:cNvPr>
          <p:cNvSpPr txBox="1"/>
          <p:nvPr/>
        </p:nvSpPr>
        <p:spPr>
          <a:xfrm>
            <a:off x="4128052" y="1571671"/>
            <a:ext cx="520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Import necessary modules for modelling.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FF19F0-7BEA-0464-1B15-FF403C4F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2" y="882591"/>
            <a:ext cx="3445027" cy="2116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6C148F-7688-E18A-6F48-C645CE559217}"/>
              </a:ext>
            </a:extLst>
          </p:cNvPr>
          <p:cNvSpPr txBox="1"/>
          <p:nvPr/>
        </p:nvSpPr>
        <p:spPr>
          <a:xfrm>
            <a:off x="82856" y="5266713"/>
            <a:ext cx="520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For 37 </a:t>
            </a:r>
            <a:r>
              <a:rPr lang="en-MY" dirty="0" err="1"/>
              <a:t>px</a:t>
            </a:r>
            <a:r>
              <a:rPr lang="en-MY" dirty="0"/>
              <a:t> by 37 </a:t>
            </a:r>
            <a:r>
              <a:rPr lang="en-MY" dirty="0" err="1"/>
              <a:t>px</a:t>
            </a:r>
            <a:r>
              <a:rPr lang="en-MY" dirty="0"/>
              <a:t>. Get the number of class for y_train_37 for modelling later. Reshape every X so it can be fit into the model later.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56B86C-85D0-33E8-BEE3-EFFDD64FA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82" y="3182088"/>
            <a:ext cx="5463181" cy="1718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A8511B-BCD0-2DB1-7889-712D8F1AF310}"/>
              </a:ext>
            </a:extLst>
          </p:cNvPr>
          <p:cNvSpPr txBox="1"/>
          <p:nvPr/>
        </p:nvSpPr>
        <p:spPr>
          <a:xfrm>
            <a:off x="6427304" y="5425739"/>
            <a:ext cx="520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For 131 </a:t>
            </a:r>
            <a:r>
              <a:rPr lang="en-MY" dirty="0" err="1"/>
              <a:t>px</a:t>
            </a:r>
            <a:r>
              <a:rPr lang="en-MY" dirty="0"/>
              <a:t> by 131 </a:t>
            </a:r>
            <a:r>
              <a:rPr lang="en-MY" dirty="0" err="1"/>
              <a:t>px</a:t>
            </a:r>
            <a:r>
              <a:rPr lang="en-MY" dirty="0"/>
              <a:t>. Get the number of class for y_train_131 for modelling later. Reshape every X so it can be fit into the model later. </a:t>
            </a:r>
          </a:p>
        </p:txBody>
      </p:sp>
    </p:spTree>
    <p:extLst>
      <p:ext uri="{BB962C8B-B14F-4D97-AF65-F5344CB8AC3E}">
        <p14:creationId xmlns:p14="http://schemas.microsoft.com/office/powerpoint/2010/main" val="206029164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1091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Nova</vt:lpstr>
      <vt:lpstr>Wingdings</vt:lpstr>
      <vt:lpstr>ConfettiVTI</vt:lpstr>
      <vt:lpstr>DELE CA1 Part A: Convolutional Neural Network</vt:lpstr>
      <vt:lpstr>Part A Steps</vt:lpstr>
      <vt:lpstr>Data preparation</vt:lpstr>
      <vt:lpstr>Preprocessing features</vt:lpstr>
      <vt:lpstr>Check for class imbalance</vt:lpstr>
      <vt:lpstr>Convert train, validation and test dataset</vt:lpstr>
      <vt:lpstr>Rebalance class weights</vt:lpstr>
      <vt:lpstr>Show example of 37 pixel and 131 pixel</vt:lpstr>
      <vt:lpstr>Modelling Preparation</vt:lpstr>
      <vt:lpstr>Base Model 37 by 37 pixel</vt:lpstr>
      <vt:lpstr>Hyperparameter tuning Model 37 by 37 pixel using SGD (Stochastic Gradient Descent)</vt:lpstr>
      <vt:lpstr>Hyperparameter tuning Model 37 by 37 pixel using ADAM</vt:lpstr>
      <vt:lpstr>Base Model 131 by 131 pixel</vt:lpstr>
      <vt:lpstr>PowerPoint Presentation</vt:lpstr>
      <vt:lpstr>PowerPoint Presentation</vt:lpstr>
      <vt:lpstr>Model Evaluation</vt:lpstr>
      <vt:lpstr>Model Evaluation for 37 pixel using best model</vt:lpstr>
      <vt:lpstr>Model Evaluation for 131 pixel using best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 CA1 Part A: Convolutional Neural Network</dc:title>
  <dc:creator>Ivan Tay</dc:creator>
  <cp:lastModifiedBy>Ivan Tay</cp:lastModifiedBy>
  <cp:revision>5</cp:revision>
  <dcterms:created xsi:type="dcterms:W3CDTF">2024-05-19T11:02:13Z</dcterms:created>
  <dcterms:modified xsi:type="dcterms:W3CDTF">2024-05-19T14:12:02Z</dcterms:modified>
</cp:coreProperties>
</file>