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70" r:id="rId10"/>
    <p:sldId id="264" r:id="rId11"/>
    <p:sldId id="269" r:id="rId12"/>
    <p:sldId id="268" r:id="rId13"/>
    <p:sldId id="267" r:id="rId14"/>
    <p:sldId id="266" r:id="rId15"/>
    <p:sldId id="265"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p:scale>
          <a:sx n="150" d="100"/>
          <a:sy n="150" d="100"/>
        </p:scale>
        <p:origin x="62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5/19/2024</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816952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5/19/2024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77823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5/19/2024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67055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5/19/2024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23416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5/19/2024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80818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5/19/2024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31630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5/19/2024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162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5/19/2024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55815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5/19/2024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11063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5/19/2024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2295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5/19/2024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93494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5/19/2024</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400969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A white and blue room with blue sky&#10;&#10;Description automatically generated">
            <a:extLst>
              <a:ext uri="{FF2B5EF4-FFF2-40B4-BE49-F238E27FC236}">
                <a16:creationId xmlns:a16="http://schemas.microsoft.com/office/drawing/2014/main" id="{305DDFB3-0A43-9D6D-CC85-702A805F7505}"/>
              </a:ext>
            </a:extLst>
          </p:cNvPr>
          <p:cNvPicPr>
            <a:picLocks noChangeAspect="1"/>
          </p:cNvPicPr>
          <p:nvPr/>
        </p:nvPicPr>
        <p:blipFill rotWithShape="1">
          <a:blip r:embed="rId2">
            <a:alphaModFix amt="40000"/>
          </a:blip>
          <a:srcRect t="24982" r="-1" b="-1"/>
          <a:stretch/>
        </p:blipFill>
        <p:spPr>
          <a:xfrm>
            <a:off x="1525"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2DCA210-27FF-8A32-1966-E234CC56BA3B}"/>
              </a:ext>
            </a:extLst>
          </p:cNvPr>
          <p:cNvSpPr>
            <a:spLocks noGrp="1"/>
          </p:cNvSpPr>
          <p:nvPr>
            <p:ph type="ctrTitle"/>
          </p:nvPr>
        </p:nvSpPr>
        <p:spPr>
          <a:xfrm>
            <a:off x="2562606" y="1122363"/>
            <a:ext cx="7063739" cy="2387600"/>
          </a:xfrm>
        </p:spPr>
        <p:txBody>
          <a:bodyPr>
            <a:normAutofit/>
          </a:bodyPr>
          <a:lstStyle/>
          <a:p>
            <a:r>
              <a:rPr lang="en-MY" dirty="0">
                <a:solidFill>
                  <a:srgbClr val="FFFFFF"/>
                </a:solidFill>
              </a:rPr>
              <a:t>DELE CA1 Part B: </a:t>
            </a:r>
            <a:r>
              <a:rPr lang="en-MY" dirty="0" err="1">
                <a:solidFill>
                  <a:srgbClr val="FFFFFF"/>
                </a:solidFill>
              </a:rPr>
              <a:t>Reccurent</a:t>
            </a:r>
            <a:r>
              <a:rPr lang="en-MY" dirty="0">
                <a:solidFill>
                  <a:srgbClr val="FFFFFF"/>
                </a:solidFill>
              </a:rPr>
              <a:t> Neural Network</a:t>
            </a:r>
          </a:p>
        </p:txBody>
      </p:sp>
      <p:sp>
        <p:nvSpPr>
          <p:cNvPr id="3" name="Subtitle 2">
            <a:extLst>
              <a:ext uri="{FF2B5EF4-FFF2-40B4-BE49-F238E27FC236}">
                <a16:creationId xmlns:a16="http://schemas.microsoft.com/office/drawing/2014/main" id="{2FA29995-2D8C-0E49-3961-472E838C749A}"/>
              </a:ext>
            </a:extLst>
          </p:cNvPr>
          <p:cNvSpPr>
            <a:spLocks noGrp="1"/>
          </p:cNvSpPr>
          <p:nvPr>
            <p:ph type="subTitle" idx="1"/>
          </p:nvPr>
        </p:nvSpPr>
        <p:spPr>
          <a:xfrm>
            <a:off x="2562606" y="3602038"/>
            <a:ext cx="7063739" cy="1655762"/>
          </a:xfrm>
        </p:spPr>
        <p:txBody>
          <a:bodyPr>
            <a:normAutofit/>
          </a:bodyPr>
          <a:lstStyle/>
          <a:p>
            <a:r>
              <a:rPr lang="en-MY" dirty="0">
                <a:solidFill>
                  <a:srgbClr val="FFFFFF"/>
                </a:solidFill>
              </a:rPr>
              <a:t>Name: IVAN TAY YUEN HENG</a:t>
            </a:r>
          </a:p>
          <a:p>
            <a:r>
              <a:rPr lang="en-MY" dirty="0">
                <a:solidFill>
                  <a:srgbClr val="FFFFFF"/>
                </a:solidFill>
              </a:rPr>
              <a:t>Class: DAAA/FT/2B/03</a:t>
            </a:r>
          </a:p>
        </p:txBody>
      </p:sp>
    </p:spTree>
    <p:extLst>
      <p:ext uri="{BB962C8B-B14F-4D97-AF65-F5344CB8AC3E}">
        <p14:creationId xmlns:p14="http://schemas.microsoft.com/office/powerpoint/2010/main" val="147114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2167-11A7-0776-0689-DCC9C9E4D33A}"/>
              </a:ext>
            </a:extLst>
          </p:cNvPr>
          <p:cNvSpPr>
            <a:spLocks noGrp="1"/>
          </p:cNvSpPr>
          <p:nvPr>
            <p:ph type="title"/>
          </p:nvPr>
        </p:nvSpPr>
        <p:spPr>
          <a:xfrm>
            <a:off x="0" y="0"/>
            <a:ext cx="7562850" cy="815975"/>
          </a:xfrm>
        </p:spPr>
        <p:txBody>
          <a:bodyPr>
            <a:normAutofit fontScale="90000"/>
          </a:bodyPr>
          <a:lstStyle/>
          <a:p>
            <a:r>
              <a:rPr lang="en-MY" sz="3600" u="sng" dirty="0"/>
              <a:t>Produce more data by splitting punctuation</a:t>
            </a:r>
            <a:endParaRPr lang="en-MY" sz="3600" dirty="0"/>
          </a:p>
        </p:txBody>
      </p:sp>
      <p:sp>
        <p:nvSpPr>
          <p:cNvPr id="3" name="Content Placeholder 2">
            <a:extLst>
              <a:ext uri="{FF2B5EF4-FFF2-40B4-BE49-F238E27FC236}">
                <a16:creationId xmlns:a16="http://schemas.microsoft.com/office/drawing/2014/main" id="{0B5B122D-6473-178E-E6D7-24FC358F2E62}"/>
              </a:ext>
            </a:extLst>
          </p:cNvPr>
          <p:cNvSpPr>
            <a:spLocks noGrp="1"/>
          </p:cNvSpPr>
          <p:nvPr>
            <p:ph idx="1"/>
          </p:nvPr>
        </p:nvSpPr>
        <p:spPr>
          <a:xfrm>
            <a:off x="804545" y="898525"/>
            <a:ext cx="9368155" cy="377825"/>
          </a:xfrm>
        </p:spPr>
        <p:txBody>
          <a:bodyPr>
            <a:normAutofit fontScale="92500"/>
          </a:bodyPr>
          <a:lstStyle/>
          <a:p>
            <a:pPr marL="0" indent="0">
              <a:buNone/>
            </a:pPr>
            <a:r>
              <a:rPr lang="en-US" dirty="0"/>
              <a:t>We want to split the data through punctuation to increase data to allow our model to train.</a:t>
            </a:r>
            <a:endParaRPr lang="en-MY" dirty="0"/>
          </a:p>
        </p:txBody>
      </p:sp>
      <p:pic>
        <p:nvPicPr>
          <p:cNvPr id="11" name="Picture 10">
            <a:extLst>
              <a:ext uri="{FF2B5EF4-FFF2-40B4-BE49-F238E27FC236}">
                <a16:creationId xmlns:a16="http://schemas.microsoft.com/office/drawing/2014/main" id="{C1DB4A90-5CFD-49E9-A5A0-F6AD840DDEA2}"/>
              </a:ext>
            </a:extLst>
          </p:cNvPr>
          <p:cNvPicPr>
            <a:picLocks noChangeAspect="1"/>
          </p:cNvPicPr>
          <p:nvPr/>
        </p:nvPicPr>
        <p:blipFill>
          <a:blip r:embed="rId2"/>
          <a:stretch>
            <a:fillRect/>
          </a:stretch>
        </p:blipFill>
        <p:spPr>
          <a:xfrm>
            <a:off x="247028" y="1358900"/>
            <a:ext cx="2500305" cy="4216400"/>
          </a:xfrm>
          <a:prstGeom prst="rect">
            <a:avLst/>
          </a:prstGeom>
        </p:spPr>
      </p:pic>
      <p:pic>
        <p:nvPicPr>
          <p:cNvPr id="13" name="Picture 12">
            <a:extLst>
              <a:ext uri="{FF2B5EF4-FFF2-40B4-BE49-F238E27FC236}">
                <a16:creationId xmlns:a16="http://schemas.microsoft.com/office/drawing/2014/main" id="{19D0A642-DDC5-D7CC-F74E-12694F94C055}"/>
              </a:ext>
            </a:extLst>
          </p:cNvPr>
          <p:cNvPicPr>
            <a:picLocks noChangeAspect="1"/>
          </p:cNvPicPr>
          <p:nvPr/>
        </p:nvPicPr>
        <p:blipFill>
          <a:blip r:embed="rId3"/>
          <a:stretch>
            <a:fillRect/>
          </a:stretch>
        </p:blipFill>
        <p:spPr>
          <a:xfrm>
            <a:off x="2856520" y="1358900"/>
            <a:ext cx="2301570" cy="4216400"/>
          </a:xfrm>
          <a:prstGeom prst="rect">
            <a:avLst/>
          </a:prstGeom>
        </p:spPr>
      </p:pic>
      <p:pic>
        <p:nvPicPr>
          <p:cNvPr id="17" name="Picture 16">
            <a:extLst>
              <a:ext uri="{FF2B5EF4-FFF2-40B4-BE49-F238E27FC236}">
                <a16:creationId xmlns:a16="http://schemas.microsoft.com/office/drawing/2014/main" id="{780D5466-71A3-6DA0-B4E1-1A75D0EE8C88}"/>
              </a:ext>
            </a:extLst>
          </p:cNvPr>
          <p:cNvPicPr>
            <a:picLocks noChangeAspect="1"/>
          </p:cNvPicPr>
          <p:nvPr/>
        </p:nvPicPr>
        <p:blipFill>
          <a:blip r:embed="rId4"/>
          <a:stretch>
            <a:fillRect/>
          </a:stretch>
        </p:blipFill>
        <p:spPr>
          <a:xfrm>
            <a:off x="6366646" y="1491133"/>
            <a:ext cx="2968834" cy="4084167"/>
          </a:xfrm>
          <a:prstGeom prst="rect">
            <a:avLst/>
          </a:prstGeom>
        </p:spPr>
      </p:pic>
      <p:sp>
        <p:nvSpPr>
          <p:cNvPr id="18" name="Content Placeholder 2">
            <a:extLst>
              <a:ext uri="{FF2B5EF4-FFF2-40B4-BE49-F238E27FC236}">
                <a16:creationId xmlns:a16="http://schemas.microsoft.com/office/drawing/2014/main" id="{E67B0CEE-FFF7-F836-864F-33BAD3C89CD9}"/>
              </a:ext>
            </a:extLst>
          </p:cNvPr>
          <p:cNvSpPr txBox="1">
            <a:spLocks/>
          </p:cNvSpPr>
          <p:nvPr/>
        </p:nvSpPr>
        <p:spPr>
          <a:xfrm>
            <a:off x="201295" y="5770562"/>
            <a:ext cx="4956795" cy="37782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Split the positive and negative review through punctuation for more data.</a:t>
            </a:r>
            <a:endParaRPr lang="en-MY" dirty="0"/>
          </a:p>
        </p:txBody>
      </p:sp>
      <p:sp>
        <p:nvSpPr>
          <p:cNvPr id="19" name="Content Placeholder 2">
            <a:extLst>
              <a:ext uri="{FF2B5EF4-FFF2-40B4-BE49-F238E27FC236}">
                <a16:creationId xmlns:a16="http://schemas.microsoft.com/office/drawing/2014/main" id="{E1AF98C5-A683-C2B6-A37A-F2617297CBFC}"/>
              </a:ext>
            </a:extLst>
          </p:cNvPr>
          <p:cNvSpPr txBox="1">
            <a:spLocks/>
          </p:cNvSpPr>
          <p:nvPr/>
        </p:nvSpPr>
        <p:spPr>
          <a:xfrm>
            <a:off x="6195172" y="5746878"/>
            <a:ext cx="5996827" cy="37782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Combine both dataset into one then remove empty string columns. Then, drop duplicates again</a:t>
            </a:r>
            <a:endParaRPr lang="en-MY" dirty="0"/>
          </a:p>
        </p:txBody>
      </p:sp>
      <p:pic>
        <p:nvPicPr>
          <p:cNvPr id="23" name="Picture 22">
            <a:extLst>
              <a:ext uri="{FF2B5EF4-FFF2-40B4-BE49-F238E27FC236}">
                <a16:creationId xmlns:a16="http://schemas.microsoft.com/office/drawing/2014/main" id="{22DAE7FC-3635-212F-A303-90993910DE6F}"/>
              </a:ext>
            </a:extLst>
          </p:cNvPr>
          <p:cNvPicPr>
            <a:picLocks noChangeAspect="1"/>
          </p:cNvPicPr>
          <p:nvPr/>
        </p:nvPicPr>
        <p:blipFill>
          <a:blip r:embed="rId5"/>
          <a:stretch>
            <a:fillRect/>
          </a:stretch>
        </p:blipFill>
        <p:spPr>
          <a:xfrm>
            <a:off x="9357566" y="3106800"/>
            <a:ext cx="2759310" cy="779466"/>
          </a:xfrm>
          <a:prstGeom prst="rect">
            <a:avLst/>
          </a:prstGeom>
        </p:spPr>
      </p:pic>
    </p:spTree>
    <p:extLst>
      <p:ext uri="{BB962C8B-B14F-4D97-AF65-F5344CB8AC3E}">
        <p14:creationId xmlns:p14="http://schemas.microsoft.com/office/powerpoint/2010/main" val="2264108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2167-11A7-0776-0689-DCC9C9E4D33A}"/>
              </a:ext>
            </a:extLst>
          </p:cNvPr>
          <p:cNvSpPr>
            <a:spLocks noGrp="1"/>
          </p:cNvSpPr>
          <p:nvPr>
            <p:ph type="title"/>
          </p:nvPr>
        </p:nvSpPr>
        <p:spPr>
          <a:xfrm>
            <a:off x="0" y="0"/>
            <a:ext cx="5033010" cy="815975"/>
          </a:xfrm>
        </p:spPr>
        <p:txBody>
          <a:bodyPr>
            <a:normAutofit/>
          </a:bodyPr>
          <a:lstStyle/>
          <a:p>
            <a:r>
              <a:rPr lang="en-MY" sz="3600" u="sng" dirty="0"/>
              <a:t>Visualisation</a:t>
            </a:r>
            <a:endParaRPr lang="en-MY" sz="3600" dirty="0"/>
          </a:p>
        </p:txBody>
      </p:sp>
      <p:pic>
        <p:nvPicPr>
          <p:cNvPr id="5" name="Picture 4">
            <a:extLst>
              <a:ext uri="{FF2B5EF4-FFF2-40B4-BE49-F238E27FC236}">
                <a16:creationId xmlns:a16="http://schemas.microsoft.com/office/drawing/2014/main" id="{D1134AB4-09B9-CB35-0AE5-11149F8EFA8B}"/>
              </a:ext>
            </a:extLst>
          </p:cNvPr>
          <p:cNvPicPr>
            <a:picLocks noChangeAspect="1"/>
          </p:cNvPicPr>
          <p:nvPr/>
        </p:nvPicPr>
        <p:blipFill>
          <a:blip r:embed="rId2"/>
          <a:stretch>
            <a:fillRect/>
          </a:stretch>
        </p:blipFill>
        <p:spPr>
          <a:xfrm>
            <a:off x="271141" y="941229"/>
            <a:ext cx="5711442" cy="2802509"/>
          </a:xfrm>
          <a:prstGeom prst="rect">
            <a:avLst/>
          </a:prstGeom>
        </p:spPr>
      </p:pic>
      <p:pic>
        <p:nvPicPr>
          <p:cNvPr id="7" name="Picture 6">
            <a:extLst>
              <a:ext uri="{FF2B5EF4-FFF2-40B4-BE49-F238E27FC236}">
                <a16:creationId xmlns:a16="http://schemas.microsoft.com/office/drawing/2014/main" id="{C1A0F246-7551-271C-C285-79004B3EC276}"/>
              </a:ext>
            </a:extLst>
          </p:cNvPr>
          <p:cNvPicPr>
            <a:picLocks noChangeAspect="1"/>
          </p:cNvPicPr>
          <p:nvPr/>
        </p:nvPicPr>
        <p:blipFill>
          <a:blip r:embed="rId3"/>
          <a:stretch>
            <a:fillRect/>
          </a:stretch>
        </p:blipFill>
        <p:spPr>
          <a:xfrm>
            <a:off x="7050390" y="815975"/>
            <a:ext cx="4409016" cy="3966710"/>
          </a:xfrm>
          <a:prstGeom prst="rect">
            <a:avLst/>
          </a:prstGeom>
        </p:spPr>
      </p:pic>
      <p:sp>
        <p:nvSpPr>
          <p:cNvPr id="9" name="TextBox 8">
            <a:extLst>
              <a:ext uri="{FF2B5EF4-FFF2-40B4-BE49-F238E27FC236}">
                <a16:creationId xmlns:a16="http://schemas.microsoft.com/office/drawing/2014/main" id="{429D33B3-B370-8CEB-BA62-9744057CB5F3}"/>
              </a:ext>
            </a:extLst>
          </p:cNvPr>
          <p:cNvSpPr txBox="1"/>
          <p:nvPr/>
        </p:nvSpPr>
        <p:spPr>
          <a:xfrm>
            <a:off x="165653" y="4136354"/>
            <a:ext cx="6188764" cy="646331"/>
          </a:xfrm>
          <a:prstGeom prst="rect">
            <a:avLst/>
          </a:prstGeom>
          <a:noFill/>
        </p:spPr>
        <p:txBody>
          <a:bodyPr wrap="square">
            <a:spAutoFit/>
          </a:bodyPr>
          <a:lstStyle/>
          <a:p>
            <a:r>
              <a:rPr lang="en-MY" dirty="0"/>
              <a:t>We can see that there is way more positive reviews then negative reviews</a:t>
            </a:r>
          </a:p>
        </p:txBody>
      </p:sp>
    </p:spTree>
    <p:extLst>
      <p:ext uri="{BB962C8B-B14F-4D97-AF65-F5344CB8AC3E}">
        <p14:creationId xmlns:p14="http://schemas.microsoft.com/office/powerpoint/2010/main" val="4195086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2167-11A7-0776-0689-DCC9C9E4D33A}"/>
              </a:ext>
            </a:extLst>
          </p:cNvPr>
          <p:cNvSpPr>
            <a:spLocks noGrp="1"/>
          </p:cNvSpPr>
          <p:nvPr>
            <p:ph type="title"/>
          </p:nvPr>
        </p:nvSpPr>
        <p:spPr>
          <a:xfrm>
            <a:off x="0" y="0"/>
            <a:ext cx="5033010" cy="815975"/>
          </a:xfrm>
        </p:spPr>
        <p:txBody>
          <a:bodyPr>
            <a:normAutofit/>
          </a:bodyPr>
          <a:lstStyle/>
          <a:p>
            <a:r>
              <a:rPr lang="en-MY" sz="3600" u="sng" dirty="0"/>
              <a:t>Tokenization</a:t>
            </a:r>
            <a:endParaRPr lang="en-MY" sz="3600" dirty="0"/>
          </a:p>
        </p:txBody>
      </p:sp>
      <p:sp>
        <p:nvSpPr>
          <p:cNvPr id="3" name="Content Placeholder 2">
            <a:extLst>
              <a:ext uri="{FF2B5EF4-FFF2-40B4-BE49-F238E27FC236}">
                <a16:creationId xmlns:a16="http://schemas.microsoft.com/office/drawing/2014/main" id="{0B5B122D-6473-178E-E6D7-24FC358F2E62}"/>
              </a:ext>
            </a:extLst>
          </p:cNvPr>
          <p:cNvSpPr>
            <a:spLocks noGrp="1"/>
          </p:cNvSpPr>
          <p:nvPr>
            <p:ph idx="1"/>
          </p:nvPr>
        </p:nvSpPr>
        <p:spPr>
          <a:xfrm>
            <a:off x="129540" y="2389145"/>
            <a:ext cx="8716010" cy="628651"/>
          </a:xfrm>
        </p:spPr>
        <p:txBody>
          <a:bodyPr>
            <a:normAutofit/>
          </a:bodyPr>
          <a:lstStyle/>
          <a:p>
            <a:pPr marL="0" indent="0">
              <a:buNone/>
            </a:pPr>
            <a:r>
              <a:rPr lang="en-MY" dirty="0"/>
              <a:t>Convert review data to a list. Show first 10 reviews and end 10 reviews</a:t>
            </a:r>
          </a:p>
        </p:txBody>
      </p:sp>
      <p:pic>
        <p:nvPicPr>
          <p:cNvPr id="5" name="Picture 4">
            <a:extLst>
              <a:ext uri="{FF2B5EF4-FFF2-40B4-BE49-F238E27FC236}">
                <a16:creationId xmlns:a16="http://schemas.microsoft.com/office/drawing/2014/main" id="{C193B163-8E32-7993-A3C7-675F2451FF8E}"/>
              </a:ext>
            </a:extLst>
          </p:cNvPr>
          <p:cNvPicPr>
            <a:picLocks noChangeAspect="1"/>
          </p:cNvPicPr>
          <p:nvPr/>
        </p:nvPicPr>
        <p:blipFill>
          <a:blip r:embed="rId2"/>
          <a:stretch>
            <a:fillRect/>
          </a:stretch>
        </p:blipFill>
        <p:spPr>
          <a:xfrm>
            <a:off x="67945" y="733426"/>
            <a:ext cx="8656955" cy="1603332"/>
          </a:xfrm>
          <a:prstGeom prst="rect">
            <a:avLst/>
          </a:prstGeom>
        </p:spPr>
      </p:pic>
      <p:pic>
        <p:nvPicPr>
          <p:cNvPr id="9" name="Picture 8">
            <a:extLst>
              <a:ext uri="{FF2B5EF4-FFF2-40B4-BE49-F238E27FC236}">
                <a16:creationId xmlns:a16="http://schemas.microsoft.com/office/drawing/2014/main" id="{0D008AA1-8DAF-FB9E-7C52-DAAC48524F19}"/>
              </a:ext>
            </a:extLst>
          </p:cNvPr>
          <p:cNvPicPr>
            <a:picLocks noChangeAspect="1"/>
          </p:cNvPicPr>
          <p:nvPr/>
        </p:nvPicPr>
        <p:blipFill>
          <a:blip r:embed="rId3"/>
          <a:stretch>
            <a:fillRect/>
          </a:stretch>
        </p:blipFill>
        <p:spPr>
          <a:xfrm>
            <a:off x="-1" y="3161923"/>
            <a:ext cx="3987800" cy="2235585"/>
          </a:xfrm>
          <a:prstGeom prst="rect">
            <a:avLst/>
          </a:prstGeom>
        </p:spPr>
      </p:pic>
      <p:pic>
        <p:nvPicPr>
          <p:cNvPr id="11" name="Picture 10">
            <a:extLst>
              <a:ext uri="{FF2B5EF4-FFF2-40B4-BE49-F238E27FC236}">
                <a16:creationId xmlns:a16="http://schemas.microsoft.com/office/drawing/2014/main" id="{5F558288-BFA2-B0F3-1A42-BC61CBC3D1BB}"/>
              </a:ext>
            </a:extLst>
          </p:cNvPr>
          <p:cNvPicPr>
            <a:picLocks noChangeAspect="1"/>
          </p:cNvPicPr>
          <p:nvPr/>
        </p:nvPicPr>
        <p:blipFill>
          <a:blip r:embed="rId4"/>
          <a:stretch>
            <a:fillRect/>
          </a:stretch>
        </p:blipFill>
        <p:spPr>
          <a:xfrm>
            <a:off x="7698655" y="2911434"/>
            <a:ext cx="4156795" cy="2630201"/>
          </a:xfrm>
          <a:prstGeom prst="rect">
            <a:avLst/>
          </a:prstGeom>
        </p:spPr>
      </p:pic>
      <p:sp>
        <p:nvSpPr>
          <p:cNvPr id="12" name="Content Placeholder 2">
            <a:extLst>
              <a:ext uri="{FF2B5EF4-FFF2-40B4-BE49-F238E27FC236}">
                <a16:creationId xmlns:a16="http://schemas.microsoft.com/office/drawing/2014/main" id="{ED30DFB7-8518-CC85-09B3-64C6BF8DFF91}"/>
              </a:ext>
            </a:extLst>
          </p:cNvPr>
          <p:cNvSpPr txBox="1">
            <a:spLocks/>
          </p:cNvSpPr>
          <p:nvPr/>
        </p:nvSpPr>
        <p:spPr>
          <a:xfrm>
            <a:off x="19208" y="5614945"/>
            <a:ext cx="3949383" cy="62865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MY" dirty="0"/>
              <a:t>Tokenize on the review data to map word into integer.</a:t>
            </a:r>
          </a:p>
        </p:txBody>
      </p:sp>
      <p:sp>
        <p:nvSpPr>
          <p:cNvPr id="13" name="Content Placeholder 2">
            <a:extLst>
              <a:ext uri="{FF2B5EF4-FFF2-40B4-BE49-F238E27FC236}">
                <a16:creationId xmlns:a16="http://schemas.microsoft.com/office/drawing/2014/main" id="{F1604612-773F-42AE-D36D-6E1FF3505A2C}"/>
              </a:ext>
            </a:extLst>
          </p:cNvPr>
          <p:cNvSpPr txBox="1">
            <a:spLocks/>
          </p:cNvSpPr>
          <p:nvPr/>
        </p:nvSpPr>
        <p:spPr>
          <a:xfrm>
            <a:off x="7169150" y="5749598"/>
            <a:ext cx="4984433" cy="62865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MY" dirty="0"/>
              <a:t>Show which words are more frequent in the dataset. We can see that “the”, “a”, and “of” are the three most frequent words.</a:t>
            </a:r>
          </a:p>
        </p:txBody>
      </p:sp>
    </p:spTree>
    <p:extLst>
      <p:ext uri="{BB962C8B-B14F-4D97-AF65-F5344CB8AC3E}">
        <p14:creationId xmlns:p14="http://schemas.microsoft.com/office/powerpoint/2010/main" val="1029184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2167-11A7-0776-0689-DCC9C9E4D33A}"/>
              </a:ext>
            </a:extLst>
          </p:cNvPr>
          <p:cNvSpPr>
            <a:spLocks noGrp="1"/>
          </p:cNvSpPr>
          <p:nvPr>
            <p:ph type="title"/>
          </p:nvPr>
        </p:nvSpPr>
        <p:spPr>
          <a:xfrm>
            <a:off x="0" y="0"/>
            <a:ext cx="5033010" cy="815975"/>
          </a:xfrm>
        </p:spPr>
        <p:txBody>
          <a:bodyPr>
            <a:normAutofit fontScale="90000"/>
          </a:bodyPr>
          <a:lstStyle/>
          <a:p>
            <a:r>
              <a:rPr lang="en-MY" sz="3600" u="sng" dirty="0"/>
              <a:t>Convert review into integer</a:t>
            </a:r>
            <a:endParaRPr lang="en-MY" sz="3600" dirty="0"/>
          </a:p>
        </p:txBody>
      </p:sp>
      <p:pic>
        <p:nvPicPr>
          <p:cNvPr id="5" name="Content Placeholder 4">
            <a:extLst>
              <a:ext uri="{FF2B5EF4-FFF2-40B4-BE49-F238E27FC236}">
                <a16:creationId xmlns:a16="http://schemas.microsoft.com/office/drawing/2014/main" id="{DD4E69C0-E2ED-0B38-213A-F325917ABE1E}"/>
              </a:ext>
            </a:extLst>
          </p:cNvPr>
          <p:cNvPicPr>
            <a:picLocks noGrp="1" noChangeAspect="1"/>
          </p:cNvPicPr>
          <p:nvPr>
            <p:ph idx="1"/>
          </p:nvPr>
        </p:nvPicPr>
        <p:blipFill>
          <a:blip r:embed="rId2"/>
          <a:stretch>
            <a:fillRect/>
          </a:stretch>
        </p:blipFill>
        <p:spPr>
          <a:xfrm>
            <a:off x="51821" y="681725"/>
            <a:ext cx="3955029" cy="745620"/>
          </a:xfrm>
        </p:spPr>
      </p:pic>
      <p:sp>
        <p:nvSpPr>
          <p:cNvPr id="6" name="TextBox 5">
            <a:extLst>
              <a:ext uri="{FF2B5EF4-FFF2-40B4-BE49-F238E27FC236}">
                <a16:creationId xmlns:a16="http://schemas.microsoft.com/office/drawing/2014/main" id="{76D82869-60C6-6004-A6B0-C3ADEB02AA48}"/>
              </a:ext>
            </a:extLst>
          </p:cNvPr>
          <p:cNvSpPr txBox="1"/>
          <p:nvPr/>
        </p:nvSpPr>
        <p:spPr>
          <a:xfrm>
            <a:off x="-18029" y="1427345"/>
            <a:ext cx="5459979" cy="646331"/>
          </a:xfrm>
          <a:prstGeom prst="rect">
            <a:avLst/>
          </a:prstGeom>
          <a:noFill/>
        </p:spPr>
        <p:txBody>
          <a:bodyPr wrap="square" rtlCol="0">
            <a:spAutoFit/>
          </a:bodyPr>
          <a:lstStyle/>
          <a:p>
            <a:r>
              <a:rPr lang="en-MY" dirty="0"/>
              <a:t>Show amount of word contain the review list which is 822.</a:t>
            </a:r>
          </a:p>
        </p:txBody>
      </p:sp>
      <p:pic>
        <p:nvPicPr>
          <p:cNvPr id="8" name="Picture 7">
            <a:extLst>
              <a:ext uri="{FF2B5EF4-FFF2-40B4-BE49-F238E27FC236}">
                <a16:creationId xmlns:a16="http://schemas.microsoft.com/office/drawing/2014/main" id="{5585C6A9-177F-29B0-4541-78567185511C}"/>
              </a:ext>
            </a:extLst>
          </p:cNvPr>
          <p:cNvPicPr>
            <a:picLocks noChangeAspect="1"/>
          </p:cNvPicPr>
          <p:nvPr/>
        </p:nvPicPr>
        <p:blipFill>
          <a:blip r:embed="rId3"/>
          <a:stretch>
            <a:fillRect/>
          </a:stretch>
        </p:blipFill>
        <p:spPr>
          <a:xfrm>
            <a:off x="60318" y="2109070"/>
            <a:ext cx="3536950" cy="1862734"/>
          </a:xfrm>
          <a:prstGeom prst="rect">
            <a:avLst/>
          </a:prstGeom>
        </p:spPr>
      </p:pic>
      <p:sp>
        <p:nvSpPr>
          <p:cNvPr id="9" name="TextBox 8">
            <a:extLst>
              <a:ext uri="{FF2B5EF4-FFF2-40B4-BE49-F238E27FC236}">
                <a16:creationId xmlns:a16="http://schemas.microsoft.com/office/drawing/2014/main" id="{B9B70963-9ED9-2093-FF21-8086F0CFD8A7}"/>
              </a:ext>
            </a:extLst>
          </p:cNvPr>
          <p:cNvSpPr txBox="1"/>
          <p:nvPr/>
        </p:nvSpPr>
        <p:spPr>
          <a:xfrm>
            <a:off x="0" y="3973209"/>
            <a:ext cx="5459979" cy="369332"/>
          </a:xfrm>
          <a:prstGeom prst="rect">
            <a:avLst/>
          </a:prstGeom>
          <a:noFill/>
        </p:spPr>
        <p:txBody>
          <a:bodyPr wrap="square" rtlCol="0">
            <a:spAutoFit/>
          </a:bodyPr>
          <a:lstStyle/>
          <a:p>
            <a:r>
              <a:rPr lang="en-MY" dirty="0"/>
              <a:t>Total number of reviews is 653 reviews.</a:t>
            </a:r>
          </a:p>
        </p:txBody>
      </p:sp>
      <p:pic>
        <p:nvPicPr>
          <p:cNvPr id="11" name="Picture 10">
            <a:extLst>
              <a:ext uri="{FF2B5EF4-FFF2-40B4-BE49-F238E27FC236}">
                <a16:creationId xmlns:a16="http://schemas.microsoft.com/office/drawing/2014/main" id="{607822EC-2651-2F16-9C9E-607579ADE559}"/>
              </a:ext>
            </a:extLst>
          </p:cNvPr>
          <p:cNvPicPr>
            <a:picLocks noChangeAspect="1"/>
          </p:cNvPicPr>
          <p:nvPr/>
        </p:nvPicPr>
        <p:blipFill>
          <a:blip r:embed="rId4"/>
          <a:stretch>
            <a:fillRect/>
          </a:stretch>
        </p:blipFill>
        <p:spPr>
          <a:xfrm>
            <a:off x="6423122" y="815975"/>
            <a:ext cx="4663978" cy="4141987"/>
          </a:xfrm>
          <a:prstGeom prst="rect">
            <a:avLst/>
          </a:prstGeom>
        </p:spPr>
      </p:pic>
      <p:sp>
        <p:nvSpPr>
          <p:cNvPr id="12" name="TextBox 11">
            <a:extLst>
              <a:ext uri="{FF2B5EF4-FFF2-40B4-BE49-F238E27FC236}">
                <a16:creationId xmlns:a16="http://schemas.microsoft.com/office/drawing/2014/main" id="{C2E90DEA-3C71-2CFA-A3F5-1C732AB29F63}"/>
              </a:ext>
            </a:extLst>
          </p:cNvPr>
          <p:cNvSpPr txBox="1"/>
          <p:nvPr/>
        </p:nvSpPr>
        <p:spPr>
          <a:xfrm>
            <a:off x="6423123" y="5055492"/>
            <a:ext cx="4746528" cy="923330"/>
          </a:xfrm>
          <a:prstGeom prst="rect">
            <a:avLst/>
          </a:prstGeom>
          <a:noFill/>
        </p:spPr>
        <p:txBody>
          <a:bodyPr wrap="square" rtlCol="0">
            <a:spAutoFit/>
          </a:bodyPr>
          <a:lstStyle/>
          <a:p>
            <a:r>
              <a:rPr lang="en-MY" dirty="0"/>
              <a:t>We can see that most tokenized reviews lengths are between 0 and 5. The histogram shows a positively skewed diagram. </a:t>
            </a:r>
          </a:p>
        </p:txBody>
      </p:sp>
      <p:pic>
        <p:nvPicPr>
          <p:cNvPr id="14" name="Picture 13">
            <a:extLst>
              <a:ext uri="{FF2B5EF4-FFF2-40B4-BE49-F238E27FC236}">
                <a16:creationId xmlns:a16="http://schemas.microsoft.com/office/drawing/2014/main" id="{0C1D65F3-F272-705A-CC09-B5D1999DEDEE}"/>
              </a:ext>
            </a:extLst>
          </p:cNvPr>
          <p:cNvPicPr>
            <a:picLocks noChangeAspect="1"/>
          </p:cNvPicPr>
          <p:nvPr/>
        </p:nvPicPr>
        <p:blipFill>
          <a:blip r:embed="rId5"/>
          <a:stretch>
            <a:fillRect/>
          </a:stretch>
        </p:blipFill>
        <p:spPr>
          <a:xfrm>
            <a:off x="60318" y="4317631"/>
            <a:ext cx="4822832" cy="2038054"/>
          </a:xfrm>
          <a:prstGeom prst="rect">
            <a:avLst/>
          </a:prstGeom>
        </p:spPr>
      </p:pic>
      <p:sp>
        <p:nvSpPr>
          <p:cNvPr id="16" name="TextBox 15">
            <a:extLst>
              <a:ext uri="{FF2B5EF4-FFF2-40B4-BE49-F238E27FC236}">
                <a16:creationId xmlns:a16="http://schemas.microsoft.com/office/drawing/2014/main" id="{AB38AFF2-2CDB-C816-0B19-6B9E532AA76C}"/>
              </a:ext>
            </a:extLst>
          </p:cNvPr>
          <p:cNvSpPr txBox="1"/>
          <p:nvPr/>
        </p:nvSpPr>
        <p:spPr>
          <a:xfrm>
            <a:off x="39121" y="6349309"/>
            <a:ext cx="6175374" cy="369332"/>
          </a:xfrm>
          <a:prstGeom prst="rect">
            <a:avLst/>
          </a:prstGeom>
          <a:noFill/>
        </p:spPr>
        <p:txBody>
          <a:bodyPr wrap="square">
            <a:spAutoFit/>
          </a:bodyPr>
          <a:lstStyle/>
          <a:p>
            <a:r>
              <a:rPr lang="en-MY" dirty="0"/>
              <a:t>Do padding for the </a:t>
            </a:r>
            <a:r>
              <a:rPr lang="en-MY" dirty="0" err="1"/>
              <a:t>input_sequence</a:t>
            </a:r>
            <a:r>
              <a:rPr lang="en-MY" dirty="0"/>
              <a:t>.</a:t>
            </a:r>
          </a:p>
        </p:txBody>
      </p:sp>
    </p:spTree>
    <p:extLst>
      <p:ext uri="{BB962C8B-B14F-4D97-AF65-F5344CB8AC3E}">
        <p14:creationId xmlns:p14="http://schemas.microsoft.com/office/powerpoint/2010/main" val="3229462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2167-11A7-0776-0689-DCC9C9E4D33A}"/>
              </a:ext>
            </a:extLst>
          </p:cNvPr>
          <p:cNvSpPr>
            <a:spLocks noGrp="1"/>
          </p:cNvSpPr>
          <p:nvPr>
            <p:ph type="title"/>
          </p:nvPr>
        </p:nvSpPr>
        <p:spPr>
          <a:xfrm>
            <a:off x="0" y="0"/>
            <a:ext cx="5033010" cy="815975"/>
          </a:xfrm>
        </p:spPr>
        <p:txBody>
          <a:bodyPr>
            <a:normAutofit fontScale="90000"/>
          </a:bodyPr>
          <a:lstStyle/>
          <a:p>
            <a:r>
              <a:rPr lang="en-MY" sz="3600" u="sng" dirty="0"/>
              <a:t>Convert data into X and y</a:t>
            </a:r>
            <a:endParaRPr lang="en-MY" sz="3600" dirty="0"/>
          </a:p>
        </p:txBody>
      </p:sp>
      <p:pic>
        <p:nvPicPr>
          <p:cNvPr id="9" name="Content Placeholder 8">
            <a:extLst>
              <a:ext uri="{FF2B5EF4-FFF2-40B4-BE49-F238E27FC236}">
                <a16:creationId xmlns:a16="http://schemas.microsoft.com/office/drawing/2014/main" id="{7DE93CC3-0849-02FB-C2B2-508B5FB01CD7}"/>
              </a:ext>
            </a:extLst>
          </p:cNvPr>
          <p:cNvPicPr>
            <a:picLocks noGrp="1" noChangeAspect="1"/>
          </p:cNvPicPr>
          <p:nvPr>
            <p:ph idx="1"/>
          </p:nvPr>
        </p:nvPicPr>
        <p:blipFill>
          <a:blip r:embed="rId2"/>
          <a:stretch>
            <a:fillRect/>
          </a:stretch>
        </p:blipFill>
        <p:spPr>
          <a:xfrm>
            <a:off x="207299" y="815975"/>
            <a:ext cx="4618411" cy="4351338"/>
          </a:xfrm>
        </p:spPr>
      </p:pic>
      <p:pic>
        <p:nvPicPr>
          <p:cNvPr id="11" name="Picture 10">
            <a:extLst>
              <a:ext uri="{FF2B5EF4-FFF2-40B4-BE49-F238E27FC236}">
                <a16:creationId xmlns:a16="http://schemas.microsoft.com/office/drawing/2014/main" id="{CDCD959A-896C-F9D6-E569-617F8655CE39}"/>
              </a:ext>
            </a:extLst>
          </p:cNvPr>
          <p:cNvPicPr>
            <a:picLocks noChangeAspect="1"/>
          </p:cNvPicPr>
          <p:nvPr/>
        </p:nvPicPr>
        <p:blipFill>
          <a:blip r:embed="rId3"/>
          <a:stretch>
            <a:fillRect/>
          </a:stretch>
        </p:blipFill>
        <p:spPr>
          <a:xfrm>
            <a:off x="6157651" y="815974"/>
            <a:ext cx="5318731" cy="4355059"/>
          </a:xfrm>
          <a:prstGeom prst="rect">
            <a:avLst/>
          </a:prstGeom>
        </p:spPr>
      </p:pic>
      <p:sp>
        <p:nvSpPr>
          <p:cNvPr id="12" name="TextBox 11">
            <a:extLst>
              <a:ext uri="{FF2B5EF4-FFF2-40B4-BE49-F238E27FC236}">
                <a16:creationId xmlns:a16="http://schemas.microsoft.com/office/drawing/2014/main" id="{8FF65FD5-878B-297C-3532-90D1AF4E55C0}"/>
              </a:ext>
            </a:extLst>
          </p:cNvPr>
          <p:cNvSpPr txBox="1"/>
          <p:nvPr/>
        </p:nvSpPr>
        <p:spPr>
          <a:xfrm>
            <a:off x="154319" y="5360505"/>
            <a:ext cx="4679936" cy="923330"/>
          </a:xfrm>
          <a:prstGeom prst="rect">
            <a:avLst/>
          </a:prstGeom>
          <a:noFill/>
        </p:spPr>
        <p:txBody>
          <a:bodyPr wrap="square" rtlCol="0">
            <a:spAutoFit/>
          </a:bodyPr>
          <a:lstStyle/>
          <a:p>
            <a:r>
              <a:rPr lang="en-MY" dirty="0"/>
              <a:t>Convert data into X and y. X is the tokenized reviews while</a:t>
            </a:r>
          </a:p>
          <a:p>
            <a:r>
              <a:rPr lang="en-MY" dirty="0"/>
              <a:t>y is the movie review score.</a:t>
            </a:r>
          </a:p>
        </p:txBody>
      </p:sp>
      <p:sp>
        <p:nvSpPr>
          <p:cNvPr id="13" name="TextBox 12">
            <a:extLst>
              <a:ext uri="{FF2B5EF4-FFF2-40B4-BE49-F238E27FC236}">
                <a16:creationId xmlns:a16="http://schemas.microsoft.com/office/drawing/2014/main" id="{4F714772-0ED7-CBE6-0629-3907A604F285}"/>
              </a:ext>
            </a:extLst>
          </p:cNvPr>
          <p:cNvSpPr txBox="1"/>
          <p:nvPr/>
        </p:nvSpPr>
        <p:spPr>
          <a:xfrm>
            <a:off x="6096000" y="5241236"/>
            <a:ext cx="4679936" cy="646331"/>
          </a:xfrm>
          <a:prstGeom prst="rect">
            <a:avLst/>
          </a:prstGeom>
          <a:noFill/>
        </p:spPr>
        <p:txBody>
          <a:bodyPr wrap="square" rtlCol="0">
            <a:spAutoFit/>
          </a:bodyPr>
          <a:lstStyle/>
          <a:p>
            <a:r>
              <a:rPr lang="en-MY" dirty="0"/>
              <a:t>Next, one hot encode y so it could be easily understood by the model later.</a:t>
            </a:r>
          </a:p>
        </p:txBody>
      </p:sp>
    </p:spTree>
    <p:extLst>
      <p:ext uri="{BB962C8B-B14F-4D97-AF65-F5344CB8AC3E}">
        <p14:creationId xmlns:p14="http://schemas.microsoft.com/office/powerpoint/2010/main" val="1051661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2167-11A7-0776-0689-DCC9C9E4D33A}"/>
              </a:ext>
            </a:extLst>
          </p:cNvPr>
          <p:cNvSpPr>
            <a:spLocks noGrp="1"/>
          </p:cNvSpPr>
          <p:nvPr>
            <p:ph type="title"/>
          </p:nvPr>
        </p:nvSpPr>
        <p:spPr>
          <a:xfrm>
            <a:off x="0" y="0"/>
            <a:ext cx="5033010" cy="815975"/>
          </a:xfrm>
        </p:spPr>
        <p:txBody>
          <a:bodyPr>
            <a:normAutofit/>
          </a:bodyPr>
          <a:lstStyle/>
          <a:p>
            <a:r>
              <a:rPr lang="en-MY" sz="3600" u="sng" dirty="0"/>
              <a:t>Train Test Split</a:t>
            </a:r>
            <a:endParaRPr lang="en-MY" sz="3600" dirty="0"/>
          </a:p>
        </p:txBody>
      </p:sp>
      <p:sp>
        <p:nvSpPr>
          <p:cNvPr id="3" name="Content Placeholder 2">
            <a:extLst>
              <a:ext uri="{FF2B5EF4-FFF2-40B4-BE49-F238E27FC236}">
                <a16:creationId xmlns:a16="http://schemas.microsoft.com/office/drawing/2014/main" id="{0B5B122D-6473-178E-E6D7-24FC358F2E62}"/>
              </a:ext>
            </a:extLst>
          </p:cNvPr>
          <p:cNvSpPr>
            <a:spLocks noGrp="1"/>
          </p:cNvSpPr>
          <p:nvPr>
            <p:ph idx="1"/>
          </p:nvPr>
        </p:nvSpPr>
        <p:spPr>
          <a:xfrm>
            <a:off x="351790" y="2879725"/>
            <a:ext cx="10659110" cy="4351338"/>
          </a:xfrm>
        </p:spPr>
        <p:txBody>
          <a:bodyPr/>
          <a:lstStyle/>
          <a:p>
            <a:r>
              <a:rPr lang="en-US" dirty="0"/>
              <a:t>Number of samples and labels in training set: 469</a:t>
            </a:r>
          </a:p>
          <a:p>
            <a:r>
              <a:rPr lang="en-US" dirty="0"/>
              <a:t>Number of samples and labels in validation set: 53</a:t>
            </a:r>
          </a:p>
          <a:p>
            <a:r>
              <a:rPr lang="en-US" dirty="0"/>
              <a:t>Number of samples and labels in testing set: 131</a:t>
            </a:r>
          </a:p>
          <a:p>
            <a:endParaRPr lang="en-US" dirty="0"/>
          </a:p>
          <a:p>
            <a:endParaRPr lang="en-MY" dirty="0"/>
          </a:p>
        </p:txBody>
      </p:sp>
      <p:pic>
        <p:nvPicPr>
          <p:cNvPr id="5" name="Picture 4">
            <a:extLst>
              <a:ext uri="{FF2B5EF4-FFF2-40B4-BE49-F238E27FC236}">
                <a16:creationId xmlns:a16="http://schemas.microsoft.com/office/drawing/2014/main" id="{336E8605-2E25-26BD-7713-652FC0C37BBE}"/>
              </a:ext>
            </a:extLst>
          </p:cNvPr>
          <p:cNvPicPr>
            <a:picLocks noChangeAspect="1"/>
          </p:cNvPicPr>
          <p:nvPr/>
        </p:nvPicPr>
        <p:blipFill>
          <a:blip r:embed="rId2"/>
          <a:stretch>
            <a:fillRect/>
          </a:stretch>
        </p:blipFill>
        <p:spPr>
          <a:xfrm>
            <a:off x="545825" y="681037"/>
            <a:ext cx="8869013" cy="1924319"/>
          </a:xfrm>
          <a:prstGeom prst="rect">
            <a:avLst/>
          </a:prstGeom>
        </p:spPr>
      </p:pic>
      <p:sp>
        <p:nvSpPr>
          <p:cNvPr id="7" name="Rectangle 2">
            <a:extLst>
              <a:ext uri="{FF2B5EF4-FFF2-40B4-BE49-F238E27FC236}">
                <a16:creationId xmlns:a16="http://schemas.microsoft.com/office/drawing/2014/main" id="{D342AFD0-C876-9E6E-F509-71C56D1075CF}"/>
              </a:ext>
            </a:extLst>
          </p:cNvPr>
          <p:cNvSpPr>
            <a:spLocks noChangeArrowheads="1"/>
          </p:cNvSpPr>
          <p:nvPr/>
        </p:nvSpPr>
        <p:spPr bwMode="auto">
          <a:xfrm>
            <a:off x="0" y="0"/>
            <a:ext cx="5572125"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latin typeface="Arial" panose="020B0604020202020204" pitchFamily="34" charset="0"/>
                <a:ea typeface="menl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5153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2167-11A7-0776-0689-DCC9C9E4D33A}"/>
              </a:ext>
            </a:extLst>
          </p:cNvPr>
          <p:cNvSpPr>
            <a:spLocks noGrp="1"/>
          </p:cNvSpPr>
          <p:nvPr>
            <p:ph type="title"/>
          </p:nvPr>
        </p:nvSpPr>
        <p:spPr>
          <a:xfrm>
            <a:off x="0" y="0"/>
            <a:ext cx="5033010" cy="815975"/>
          </a:xfrm>
        </p:spPr>
        <p:txBody>
          <a:bodyPr>
            <a:normAutofit/>
          </a:bodyPr>
          <a:lstStyle/>
          <a:p>
            <a:r>
              <a:rPr lang="en-MY" sz="3600" u="sng" dirty="0"/>
              <a:t>Base Model</a:t>
            </a:r>
            <a:endParaRPr lang="en-MY" sz="3600" dirty="0"/>
          </a:p>
        </p:txBody>
      </p:sp>
      <p:sp>
        <p:nvSpPr>
          <p:cNvPr id="7" name="Rectangle 2">
            <a:extLst>
              <a:ext uri="{FF2B5EF4-FFF2-40B4-BE49-F238E27FC236}">
                <a16:creationId xmlns:a16="http://schemas.microsoft.com/office/drawing/2014/main" id="{D342AFD0-C876-9E6E-F509-71C56D1075CF}"/>
              </a:ext>
            </a:extLst>
          </p:cNvPr>
          <p:cNvSpPr>
            <a:spLocks noChangeArrowheads="1"/>
          </p:cNvSpPr>
          <p:nvPr/>
        </p:nvSpPr>
        <p:spPr bwMode="auto">
          <a:xfrm>
            <a:off x="0" y="0"/>
            <a:ext cx="5572125"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latin typeface="Arial" panose="020B0604020202020204" pitchFamily="34" charset="0"/>
                <a:ea typeface="menl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Content Placeholder 8">
            <a:extLst>
              <a:ext uri="{FF2B5EF4-FFF2-40B4-BE49-F238E27FC236}">
                <a16:creationId xmlns:a16="http://schemas.microsoft.com/office/drawing/2014/main" id="{34A4CDF7-20C2-0A77-2E7C-10FDE8DD37F2}"/>
              </a:ext>
            </a:extLst>
          </p:cNvPr>
          <p:cNvPicPr>
            <a:picLocks noGrp="1" noChangeAspect="1"/>
          </p:cNvPicPr>
          <p:nvPr>
            <p:ph idx="1"/>
          </p:nvPr>
        </p:nvPicPr>
        <p:blipFill>
          <a:blip r:embed="rId2"/>
          <a:stretch>
            <a:fillRect/>
          </a:stretch>
        </p:blipFill>
        <p:spPr>
          <a:xfrm>
            <a:off x="210508" y="815975"/>
            <a:ext cx="4611993" cy="4351338"/>
          </a:xfrm>
        </p:spPr>
      </p:pic>
      <p:pic>
        <p:nvPicPr>
          <p:cNvPr id="11" name="Picture 10">
            <a:extLst>
              <a:ext uri="{FF2B5EF4-FFF2-40B4-BE49-F238E27FC236}">
                <a16:creationId xmlns:a16="http://schemas.microsoft.com/office/drawing/2014/main" id="{4FA513C2-6C17-DB7E-CD9F-A331F9314181}"/>
              </a:ext>
            </a:extLst>
          </p:cNvPr>
          <p:cNvPicPr>
            <a:picLocks noChangeAspect="1"/>
          </p:cNvPicPr>
          <p:nvPr/>
        </p:nvPicPr>
        <p:blipFill>
          <a:blip r:embed="rId3"/>
          <a:stretch>
            <a:fillRect/>
          </a:stretch>
        </p:blipFill>
        <p:spPr>
          <a:xfrm>
            <a:off x="5070790" y="1168803"/>
            <a:ext cx="6829106" cy="645569"/>
          </a:xfrm>
          <a:prstGeom prst="rect">
            <a:avLst/>
          </a:prstGeom>
        </p:spPr>
      </p:pic>
      <p:pic>
        <p:nvPicPr>
          <p:cNvPr id="13" name="Picture 12">
            <a:extLst>
              <a:ext uri="{FF2B5EF4-FFF2-40B4-BE49-F238E27FC236}">
                <a16:creationId xmlns:a16="http://schemas.microsoft.com/office/drawing/2014/main" id="{4E4E57B0-4F3E-1846-70C6-82911F85E4C4}"/>
              </a:ext>
            </a:extLst>
          </p:cNvPr>
          <p:cNvPicPr>
            <a:picLocks noChangeAspect="1"/>
          </p:cNvPicPr>
          <p:nvPr/>
        </p:nvPicPr>
        <p:blipFill>
          <a:blip r:embed="rId4"/>
          <a:stretch>
            <a:fillRect/>
          </a:stretch>
        </p:blipFill>
        <p:spPr>
          <a:xfrm>
            <a:off x="5070790" y="2743200"/>
            <a:ext cx="3074102" cy="2217127"/>
          </a:xfrm>
          <a:prstGeom prst="rect">
            <a:avLst/>
          </a:prstGeom>
        </p:spPr>
      </p:pic>
      <p:pic>
        <p:nvPicPr>
          <p:cNvPr id="15" name="Picture 14">
            <a:extLst>
              <a:ext uri="{FF2B5EF4-FFF2-40B4-BE49-F238E27FC236}">
                <a16:creationId xmlns:a16="http://schemas.microsoft.com/office/drawing/2014/main" id="{AD316BF1-4440-FDB9-98A1-43A483235708}"/>
              </a:ext>
            </a:extLst>
          </p:cNvPr>
          <p:cNvPicPr>
            <a:picLocks noChangeAspect="1"/>
          </p:cNvPicPr>
          <p:nvPr/>
        </p:nvPicPr>
        <p:blipFill>
          <a:blip r:embed="rId5"/>
          <a:stretch>
            <a:fillRect/>
          </a:stretch>
        </p:blipFill>
        <p:spPr>
          <a:xfrm>
            <a:off x="8600517" y="2743200"/>
            <a:ext cx="3074103" cy="2217385"/>
          </a:xfrm>
          <a:prstGeom prst="rect">
            <a:avLst/>
          </a:prstGeom>
        </p:spPr>
      </p:pic>
      <p:sp>
        <p:nvSpPr>
          <p:cNvPr id="16" name="Content Placeholder 2">
            <a:extLst>
              <a:ext uri="{FF2B5EF4-FFF2-40B4-BE49-F238E27FC236}">
                <a16:creationId xmlns:a16="http://schemas.microsoft.com/office/drawing/2014/main" id="{FDC7D356-3719-5E63-8778-2A0238CCD8CF}"/>
              </a:ext>
            </a:extLst>
          </p:cNvPr>
          <p:cNvSpPr txBox="1">
            <a:spLocks/>
          </p:cNvSpPr>
          <p:nvPr/>
        </p:nvSpPr>
        <p:spPr>
          <a:xfrm>
            <a:off x="158790" y="5278704"/>
            <a:ext cx="4611993" cy="7633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endParaRPr lang="en-MY" dirty="0"/>
          </a:p>
        </p:txBody>
      </p:sp>
      <p:sp>
        <p:nvSpPr>
          <p:cNvPr id="17" name="TextBox 16">
            <a:extLst>
              <a:ext uri="{FF2B5EF4-FFF2-40B4-BE49-F238E27FC236}">
                <a16:creationId xmlns:a16="http://schemas.microsoft.com/office/drawing/2014/main" id="{90FCF463-1A40-7DA7-30FC-7E5A0FFE34D6}"/>
              </a:ext>
            </a:extLst>
          </p:cNvPr>
          <p:cNvSpPr txBox="1"/>
          <p:nvPr/>
        </p:nvSpPr>
        <p:spPr>
          <a:xfrm>
            <a:off x="210508" y="5367130"/>
            <a:ext cx="4611993" cy="646331"/>
          </a:xfrm>
          <a:prstGeom prst="rect">
            <a:avLst/>
          </a:prstGeom>
          <a:noFill/>
        </p:spPr>
        <p:txBody>
          <a:bodyPr wrap="square" rtlCol="0">
            <a:spAutoFit/>
          </a:bodyPr>
          <a:lstStyle/>
          <a:p>
            <a:r>
              <a:rPr lang="en-MY" dirty="0"/>
              <a:t>Create a simple Model with LSTM to see how well it fits with the sample.</a:t>
            </a:r>
          </a:p>
        </p:txBody>
      </p:sp>
      <p:sp>
        <p:nvSpPr>
          <p:cNvPr id="18" name="TextBox 17">
            <a:extLst>
              <a:ext uri="{FF2B5EF4-FFF2-40B4-BE49-F238E27FC236}">
                <a16:creationId xmlns:a16="http://schemas.microsoft.com/office/drawing/2014/main" id="{33744193-2B73-B4C8-197D-8B30515F4E31}"/>
              </a:ext>
            </a:extLst>
          </p:cNvPr>
          <p:cNvSpPr txBox="1"/>
          <p:nvPr/>
        </p:nvSpPr>
        <p:spPr>
          <a:xfrm>
            <a:off x="5043680" y="1895060"/>
            <a:ext cx="6856216" cy="369332"/>
          </a:xfrm>
          <a:prstGeom prst="rect">
            <a:avLst/>
          </a:prstGeom>
          <a:noFill/>
        </p:spPr>
        <p:txBody>
          <a:bodyPr wrap="square" rtlCol="0">
            <a:spAutoFit/>
          </a:bodyPr>
          <a:lstStyle/>
          <a:p>
            <a:r>
              <a:rPr lang="en-MY" dirty="0"/>
              <a:t>Train the base history.</a:t>
            </a:r>
          </a:p>
        </p:txBody>
      </p:sp>
      <p:sp>
        <p:nvSpPr>
          <p:cNvPr id="19" name="TextBox 18">
            <a:extLst>
              <a:ext uri="{FF2B5EF4-FFF2-40B4-BE49-F238E27FC236}">
                <a16:creationId xmlns:a16="http://schemas.microsoft.com/office/drawing/2014/main" id="{11AB8836-0F19-E146-8A6D-4DB274E9B411}"/>
              </a:ext>
            </a:extLst>
          </p:cNvPr>
          <p:cNvSpPr txBox="1"/>
          <p:nvPr/>
        </p:nvSpPr>
        <p:spPr>
          <a:xfrm>
            <a:off x="5070790" y="5254469"/>
            <a:ext cx="6856216" cy="923330"/>
          </a:xfrm>
          <a:prstGeom prst="rect">
            <a:avLst/>
          </a:prstGeom>
          <a:noFill/>
        </p:spPr>
        <p:txBody>
          <a:bodyPr wrap="square" rtlCol="0">
            <a:spAutoFit/>
          </a:bodyPr>
          <a:lstStyle/>
          <a:p>
            <a:r>
              <a:rPr lang="en-MY" dirty="0"/>
              <a:t>The </a:t>
            </a:r>
            <a:r>
              <a:rPr lang="en-MY" dirty="0" err="1"/>
              <a:t>val_accuracy</a:t>
            </a:r>
            <a:r>
              <a:rPr lang="en-MY" dirty="0"/>
              <a:t> decreases over time while the </a:t>
            </a:r>
            <a:r>
              <a:rPr lang="en-MY" dirty="0" err="1"/>
              <a:t>val_loss</a:t>
            </a:r>
            <a:r>
              <a:rPr lang="en-MY" dirty="0"/>
              <a:t> increases overtime. There is a big overfitting problem. Thus, we need to </a:t>
            </a:r>
            <a:r>
              <a:rPr lang="en-MY" dirty="0" err="1"/>
              <a:t>hypertune</a:t>
            </a:r>
            <a:r>
              <a:rPr lang="en-MY" dirty="0"/>
              <a:t> the model.</a:t>
            </a:r>
          </a:p>
        </p:txBody>
      </p:sp>
    </p:spTree>
    <p:extLst>
      <p:ext uri="{BB962C8B-B14F-4D97-AF65-F5344CB8AC3E}">
        <p14:creationId xmlns:p14="http://schemas.microsoft.com/office/powerpoint/2010/main" val="3860094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2167-11A7-0776-0689-DCC9C9E4D33A}"/>
              </a:ext>
            </a:extLst>
          </p:cNvPr>
          <p:cNvSpPr>
            <a:spLocks noGrp="1"/>
          </p:cNvSpPr>
          <p:nvPr>
            <p:ph type="title"/>
          </p:nvPr>
        </p:nvSpPr>
        <p:spPr>
          <a:xfrm>
            <a:off x="0" y="0"/>
            <a:ext cx="11195050" cy="815975"/>
          </a:xfrm>
        </p:spPr>
        <p:txBody>
          <a:bodyPr>
            <a:normAutofit fontScale="90000"/>
          </a:bodyPr>
          <a:lstStyle/>
          <a:p>
            <a:r>
              <a:rPr lang="en-MY" sz="3600" u="sng" dirty="0"/>
              <a:t># Hyperparameter tuning model (Model Improvement) (LSTM)</a:t>
            </a:r>
            <a:endParaRPr lang="en-MY" sz="3600" dirty="0"/>
          </a:p>
        </p:txBody>
      </p:sp>
      <p:sp>
        <p:nvSpPr>
          <p:cNvPr id="7" name="Rectangle 2">
            <a:extLst>
              <a:ext uri="{FF2B5EF4-FFF2-40B4-BE49-F238E27FC236}">
                <a16:creationId xmlns:a16="http://schemas.microsoft.com/office/drawing/2014/main" id="{D342AFD0-C876-9E6E-F509-71C56D1075CF}"/>
              </a:ext>
            </a:extLst>
          </p:cNvPr>
          <p:cNvSpPr>
            <a:spLocks noChangeArrowheads="1"/>
          </p:cNvSpPr>
          <p:nvPr/>
        </p:nvSpPr>
        <p:spPr bwMode="auto">
          <a:xfrm>
            <a:off x="0" y="0"/>
            <a:ext cx="5572125"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latin typeface="Arial" panose="020B0604020202020204" pitchFamily="34" charset="0"/>
                <a:ea typeface="menl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Content Placeholder 2">
            <a:extLst>
              <a:ext uri="{FF2B5EF4-FFF2-40B4-BE49-F238E27FC236}">
                <a16:creationId xmlns:a16="http://schemas.microsoft.com/office/drawing/2014/main" id="{FDC7D356-3719-5E63-8778-2A0238CCD8CF}"/>
              </a:ext>
            </a:extLst>
          </p:cNvPr>
          <p:cNvSpPr txBox="1">
            <a:spLocks/>
          </p:cNvSpPr>
          <p:nvPr/>
        </p:nvSpPr>
        <p:spPr>
          <a:xfrm>
            <a:off x="158790" y="5278704"/>
            <a:ext cx="4611993" cy="7633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endParaRPr lang="en-MY" dirty="0"/>
          </a:p>
        </p:txBody>
      </p:sp>
      <p:sp>
        <p:nvSpPr>
          <p:cNvPr id="17" name="TextBox 16">
            <a:extLst>
              <a:ext uri="{FF2B5EF4-FFF2-40B4-BE49-F238E27FC236}">
                <a16:creationId xmlns:a16="http://schemas.microsoft.com/office/drawing/2014/main" id="{90FCF463-1A40-7DA7-30FC-7E5A0FFE34D6}"/>
              </a:ext>
            </a:extLst>
          </p:cNvPr>
          <p:cNvSpPr txBox="1"/>
          <p:nvPr/>
        </p:nvSpPr>
        <p:spPr>
          <a:xfrm>
            <a:off x="-24726" y="5441860"/>
            <a:ext cx="5701625" cy="1477328"/>
          </a:xfrm>
          <a:prstGeom prst="rect">
            <a:avLst/>
          </a:prstGeom>
          <a:noFill/>
        </p:spPr>
        <p:txBody>
          <a:bodyPr wrap="square" rtlCol="0">
            <a:spAutoFit/>
          </a:bodyPr>
          <a:lstStyle/>
          <a:p>
            <a:r>
              <a:rPr lang="en-MY" dirty="0"/>
              <a:t>I decide to add Bidirectional to help input sequence both forwards and backwards. Add dropout to prevent overfitting and add </a:t>
            </a:r>
            <a:r>
              <a:rPr lang="en-MY" dirty="0" err="1"/>
              <a:t>BatchNormalization</a:t>
            </a:r>
            <a:r>
              <a:rPr lang="en-MY" dirty="0"/>
              <a:t> to improve training stability. </a:t>
            </a:r>
            <a:r>
              <a:rPr lang="en-MY" dirty="0" err="1"/>
              <a:t>Kernel_regularizer</a:t>
            </a:r>
            <a:r>
              <a:rPr lang="en-MY" dirty="0"/>
              <a:t> and </a:t>
            </a:r>
            <a:r>
              <a:rPr lang="en-MY" dirty="0" err="1"/>
              <a:t>recurrent_regularizer</a:t>
            </a:r>
            <a:r>
              <a:rPr lang="en-MY" dirty="0"/>
              <a:t> is added to prevent overfitting too.</a:t>
            </a:r>
          </a:p>
        </p:txBody>
      </p:sp>
      <p:sp>
        <p:nvSpPr>
          <p:cNvPr id="19" name="TextBox 18">
            <a:extLst>
              <a:ext uri="{FF2B5EF4-FFF2-40B4-BE49-F238E27FC236}">
                <a16:creationId xmlns:a16="http://schemas.microsoft.com/office/drawing/2014/main" id="{11AB8836-0F19-E146-8A6D-4DB274E9B411}"/>
              </a:ext>
            </a:extLst>
          </p:cNvPr>
          <p:cNvSpPr txBox="1"/>
          <p:nvPr/>
        </p:nvSpPr>
        <p:spPr>
          <a:xfrm>
            <a:off x="5261965" y="3786173"/>
            <a:ext cx="6856216" cy="923330"/>
          </a:xfrm>
          <a:prstGeom prst="rect">
            <a:avLst/>
          </a:prstGeom>
          <a:noFill/>
        </p:spPr>
        <p:txBody>
          <a:bodyPr wrap="square" rtlCol="0">
            <a:spAutoFit/>
          </a:bodyPr>
          <a:lstStyle/>
          <a:p>
            <a:r>
              <a:rPr lang="en-MY" dirty="0"/>
              <a:t>The </a:t>
            </a:r>
            <a:r>
              <a:rPr lang="en-MY" dirty="0" err="1"/>
              <a:t>val_accuracy</a:t>
            </a:r>
            <a:r>
              <a:rPr lang="en-MY" dirty="0"/>
              <a:t> is high and </a:t>
            </a:r>
            <a:r>
              <a:rPr lang="en-MY" dirty="0" err="1"/>
              <a:t>val_loss</a:t>
            </a:r>
            <a:r>
              <a:rPr lang="en-MY" dirty="0"/>
              <a:t> is low while both is not overfitting as much as before. Thus, we could use LSTM but I decided to try using another RNN which is GRU.</a:t>
            </a:r>
          </a:p>
        </p:txBody>
      </p:sp>
      <p:pic>
        <p:nvPicPr>
          <p:cNvPr id="10" name="Picture 9">
            <a:extLst>
              <a:ext uri="{FF2B5EF4-FFF2-40B4-BE49-F238E27FC236}">
                <a16:creationId xmlns:a16="http://schemas.microsoft.com/office/drawing/2014/main" id="{4D3BF144-9A04-8156-6E6C-B3E703E2A94E}"/>
              </a:ext>
            </a:extLst>
          </p:cNvPr>
          <p:cNvPicPr>
            <a:picLocks noChangeAspect="1"/>
          </p:cNvPicPr>
          <p:nvPr/>
        </p:nvPicPr>
        <p:blipFill>
          <a:blip r:embed="rId2"/>
          <a:stretch>
            <a:fillRect/>
          </a:stretch>
        </p:blipFill>
        <p:spPr>
          <a:xfrm>
            <a:off x="113880" y="675031"/>
            <a:ext cx="4983432" cy="4822388"/>
          </a:xfrm>
          <a:prstGeom prst="rect">
            <a:avLst/>
          </a:prstGeom>
        </p:spPr>
      </p:pic>
      <p:pic>
        <p:nvPicPr>
          <p:cNvPr id="14" name="Picture 13">
            <a:extLst>
              <a:ext uri="{FF2B5EF4-FFF2-40B4-BE49-F238E27FC236}">
                <a16:creationId xmlns:a16="http://schemas.microsoft.com/office/drawing/2014/main" id="{EF9FFAE7-4394-CCE3-6FA4-1412A683E31C}"/>
              </a:ext>
            </a:extLst>
          </p:cNvPr>
          <p:cNvPicPr>
            <a:picLocks noChangeAspect="1"/>
          </p:cNvPicPr>
          <p:nvPr/>
        </p:nvPicPr>
        <p:blipFill>
          <a:blip r:embed="rId3"/>
          <a:stretch>
            <a:fillRect/>
          </a:stretch>
        </p:blipFill>
        <p:spPr>
          <a:xfrm>
            <a:off x="5211192" y="1152893"/>
            <a:ext cx="3388329" cy="2549979"/>
          </a:xfrm>
          <a:prstGeom prst="rect">
            <a:avLst/>
          </a:prstGeom>
        </p:spPr>
      </p:pic>
      <p:pic>
        <p:nvPicPr>
          <p:cNvPr id="21" name="Picture 20">
            <a:extLst>
              <a:ext uri="{FF2B5EF4-FFF2-40B4-BE49-F238E27FC236}">
                <a16:creationId xmlns:a16="http://schemas.microsoft.com/office/drawing/2014/main" id="{B46A0B59-5214-02CD-EEE0-FB396D2C713A}"/>
              </a:ext>
            </a:extLst>
          </p:cNvPr>
          <p:cNvPicPr>
            <a:picLocks noChangeAspect="1"/>
          </p:cNvPicPr>
          <p:nvPr/>
        </p:nvPicPr>
        <p:blipFill>
          <a:blip r:embed="rId4"/>
          <a:stretch>
            <a:fillRect/>
          </a:stretch>
        </p:blipFill>
        <p:spPr>
          <a:xfrm>
            <a:off x="8690073" y="1152893"/>
            <a:ext cx="3388047" cy="2549978"/>
          </a:xfrm>
          <a:prstGeom prst="rect">
            <a:avLst/>
          </a:prstGeom>
        </p:spPr>
      </p:pic>
    </p:spTree>
    <p:extLst>
      <p:ext uri="{BB962C8B-B14F-4D97-AF65-F5344CB8AC3E}">
        <p14:creationId xmlns:p14="http://schemas.microsoft.com/office/powerpoint/2010/main" val="1049154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2167-11A7-0776-0689-DCC9C9E4D33A}"/>
              </a:ext>
            </a:extLst>
          </p:cNvPr>
          <p:cNvSpPr>
            <a:spLocks noGrp="1"/>
          </p:cNvSpPr>
          <p:nvPr>
            <p:ph type="title"/>
          </p:nvPr>
        </p:nvSpPr>
        <p:spPr>
          <a:xfrm>
            <a:off x="0" y="0"/>
            <a:ext cx="11195050" cy="815975"/>
          </a:xfrm>
        </p:spPr>
        <p:txBody>
          <a:bodyPr>
            <a:normAutofit fontScale="90000"/>
          </a:bodyPr>
          <a:lstStyle/>
          <a:p>
            <a:r>
              <a:rPr lang="en-MY" sz="3600" u="sng" dirty="0"/>
              <a:t>Hyperparameter tuning model (Model Improvement) (LSTM)</a:t>
            </a:r>
            <a:endParaRPr lang="en-MY" sz="3600" dirty="0"/>
          </a:p>
        </p:txBody>
      </p:sp>
      <p:sp>
        <p:nvSpPr>
          <p:cNvPr id="7" name="Rectangle 2">
            <a:extLst>
              <a:ext uri="{FF2B5EF4-FFF2-40B4-BE49-F238E27FC236}">
                <a16:creationId xmlns:a16="http://schemas.microsoft.com/office/drawing/2014/main" id="{D342AFD0-C876-9E6E-F509-71C56D1075CF}"/>
              </a:ext>
            </a:extLst>
          </p:cNvPr>
          <p:cNvSpPr>
            <a:spLocks noChangeArrowheads="1"/>
          </p:cNvSpPr>
          <p:nvPr/>
        </p:nvSpPr>
        <p:spPr bwMode="auto">
          <a:xfrm>
            <a:off x="0" y="0"/>
            <a:ext cx="5572125"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latin typeface="Arial" panose="020B0604020202020204" pitchFamily="34" charset="0"/>
                <a:ea typeface="menl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Content Placeholder 2">
            <a:extLst>
              <a:ext uri="{FF2B5EF4-FFF2-40B4-BE49-F238E27FC236}">
                <a16:creationId xmlns:a16="http://schemas.microsoft.com/office/drawing/2014/main" id="{FDC7D356-3719-5E63-8778-2A0238CCD8CF}"/>
              </a:ext>
            </a:extLst>
          </p:cNvPr>
          <p:cNvSpPr txBox="1">
            <a:spLocks/>
          </p:cNvSpPr>
          <p:nvPr/>
        </p:nvSpPr>
        <p:spPr>
          <a:xfrm>
            <a:off x="158790" y="5278704"/>
            <a:ext cx="4611993" cy="7633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endParaRPr lang="en-MY" dirty="0"/>
          </a:p>
        </p:txBody>
      </p:sp>
      <p:sp>
        <p:nvSpPr>
          <p:cNvPr id="17" name="TextBox 16">
            <a:extLst>
              <a:ext uri="{FF2B5EF4-FFF2-40B4-BE49-F238E27FC236}">
                <a16:creationId xmlns:a16="http://schemas.microsoft.com/office/drawing/2014/main" id="{90FCF463-1A40-7DA7-30FC-7E5A0FFE34D6}"/>
              </a:ext>
            </a:extLst>
          </p:cNvPr>
          <p:cNvSpPr txBox="1"/>
          <p:nvPr/>
        </p:nvSpPr>
        <p:spPr>
          <a:xfrm>
            <a:off x="0" y="5716134"/>
            <a:ext cx="5286690" cy="1200329"/>
          </a:xfrm>
          <a:prstGeom prst="rect">
            <a:avLst/>
          </a:prstGeom>
          <a:noFill/>
        </p:spPr>
        <p:txBody>
          <a:bodyPr wrap="square" rtlCol="0">
            <a:spAutoFit/>
          </a:bodyPr>
          <a:lstStyle/>
          <a:p>
            <a:r>
              <a:rPr lang="en-MY" dirty="0"/>
              <a:t>I decide to add Bidirectional to help input sequence both forwards and backwards. Add dropout to prevent overfitting and add </a:t>
            </a:r>
            <a:r>
              <a:rPr lang="en-MY" dirty="0" err="1"/>
              <a:t>BatchNormalization</a:t>
            </a:r>
            <a:r>
              <a:rPr lang="en-MY" dirty="0"/>
              <a:t> to improve training stability</a:t>
            </a:r>
          </a:p>
        </p:txBody>
      </p:sp>
      <p:sp>
        <p:nvSpPr>
          <p:cNvPr id="19" name="TextBox 18">
            <a:extLst>
              <a:ext uri="{FF2B5EF4-FFF2-40B4-BE49-F238E27FC236}">
                <a16:creationId xmlns:a16="http://schemas.microsoft.com/office/drawing/2014/main" id="{11AB8836-0F19-E146-8A6D-4DB274E9B411}"/>
              </a:ext>
            </a:extLst>
          </p:cNvPr>
          <p:cNvSpPr txBox="1"/>
          <p:nvPr/>
        </p:nvSpPr>
        <p:spPr>
          <a:xfrm>
            <a:off x="5261965" y="3786173"/>
            <a:ext cx="6856216" cy="923330"/>
          </a:xfrm>
          <a:prstGeom prst="rect">
            <a:avLst/>
          </a:prstGeom>
          <a:noFill/>
        </p:spPr>
        <p:txBody>
          <a:bodyPr wrap="square" rtlCol="0">
            <a:spAutoFit/>
          </a:bodyPr>
          <a:lstStyle/>
          <a:p>
            <a:r>
              <a:rPr lang="en-MY" dirty="0"/>
              <a:t>The </a:t>
            </a:r>
            <a:r>
              <a:rPr lang="en-MY" dirty="0" err="1"/>
              <a:t>val_accuracy</a:t>
            </a:r>
            <a:r>
              <a:rPr lang="en-MY" dirty="0"/>
              <a:t> is high and </a:t>
            </a:r>
            <a:r>
              <a:rPr lang="en-MY" dirty="0" err="1"/>
              <a:t>val_loss</a:t>
            </a:r>
            <a:r>
              <a:rPr lang="en-MY" dirty="0"/>
              <a:t> is low while both is not overfitting as much as before. Thus, we could use LSTM but I decided to try using another RNN which is GRU.</a:t>
            </a:r>
          </a:p>
        </p:txBody>
      </p:sp>
      <p:pic>
        <p:nvPicPr>
          <p:cNvPr id="10" name="Picture 9">
            <a:extLst>
              <a:ext uri="{FF2B5EF4-FFF2-40B4-BE49-F238E27FC236}">
                <a16:creationId xmlns:a16="http://schemas.microsoft.com/office/drawing/2014/main" id="{4D3BF144-9A04-8156-6E6C-B3E703E2A94E}"/>
              </a:ext>
            </a:extLst>
          </p:cNvPr>
          <p:cNvPicPr>
            <a:picLocks noChangeAspect="1"/>
          </p:cNvPicPr>
          <p:nvPr/>
        </p:nvPicPr>
        <p:blipFill>
          <a:blip r:embed="rId2"/>
          <a:stretch>
            <a:fillRect/>
          </a:stretch>
        </p:blipFill>
        <p:spPr>
          <a:xfrm>
            <a:off x="113880" y="905312"/>
            <a:ext cx="4983432" cy="4822388"/>
          </a:xfrm>
          <a:prstGeom prst="rect">
            <a:avLst/>
          </a:prstGeom>
        </p:spPr>
      </p:pic>
      <p:pic>
        <p:nvPicPr>
          <p:cNvPr id="14" name="Picture 13">
            <a:extLst>
              <a:ext uri="{FF2B5EF4-FFF2-40B4-BE49-F238E27FC236}">
                <a16:creationId xmlns:a16="http://schemas.microsoft.com/office/drawing/2014/main" id="{EF9FFAE7-4394-CCE3-6FA4-1412A683E31C}"/>
              </a:ext>
            </a:extLst>
          </p:cNvPr>
          <p:cNvPicPr>
            <a:picLocks noChangeAspect="1"/>
          </p:cNvPicPr>
          <p:nvPr/>
        </p:nvPicPr>
        <p:blipFill>
          <a:blip r:embed="rId3"/>
          <a:stretch>
            <a:fillRect/>
          </a:stretch>
        </p:blipFill>
        <p:spPr>
          <a:xfrm>
            <a:off x="5211192" y="1152893"/>
            <a:ext cx="3388329" cy="2549979"/>
          </a:xfrm>
          <a:prstGeom prst="rect">
            <a:avLst/>
          </a:prstGeom>
        </p:spPr>
      </p:pic>
      <p:pic>
        <p:nvPicPr>
          <p:cNvPr id="21" name="Picture 20">
            <a:extLst>
              <a:ext uri="{FF2B5EF4-FFF2-40B4-BE49-F238E27FC236}">
                <a16:creationId xmlns:a16="http://schemas.microsoft.com/office/drawing/2014/main" id="{B46A0B59-5214-02CD-EEE0-FB396D2C713A}"/>
              </a:ext>
            </a:extLst>
          </p:cNvPr>
          <p:cNvPicPr>
            <a:picLocks noChangeAspect="1"/>
          </p:cNvPicPr>
          <p:nvPr/>
        </p:nvPicPr>
        <p:blipFill>
          <a:blip r:embed="rId4"/>
          <a:stretch>
            <a:fillRect/>
          </a:stretch>
        </p:blipFill>
        <p:spPr>
          <a:xfrm>
            <a:off x="8690073" y="1152893"/>
            <a:ext cx="3388047" cy="2549978"/>
          </a:xfrm>
          <a:prstGeom prst="rect">
            <a:avLst/>
          </a:prstGeom>
        </p:spPr>
      </p:pic>
    </p:spTree>
    <p:extLst>
      <p:ext uri="{BB962C8B-B14F-4D97-AF65-F5344CB8AC3E}">
        <p14:creationId xmlns:p14="http://schemas.microsoft.com/office/powerpoint/2010/main" val="2263286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2167-11A7-0776-0689-DCC9C9E4D33A}"/>
              </a:ext>
            </a:extLst>
          </p:cNvPr>
          <p:cNvSpPr>
            <a:spLocks noGrp="1"/>
          </p:cNvSpPr>
          <p:nvPr>
            <p:ph type="title"/>
          </p:nvPr>
        </p:nvSpPr>
        <p:spPr>
          <a:xfrm>
            <a:off x="0" y="0"/>
            <a:ext cx="11195050" cy="815975"/>
          </a:xfrm>
        </p:spPr>
        <p:txBody>
          <a:bodyPr>
            <a:normAutofit fontScale="90000"/>
          </a:bodyPr>
          <a:lstStyle/>
          <a:p>
            <a:r>
              <a:rPr lang="en-MY" sz="3600" u="sng" dirty="0"/>
              <a:t>Hyperparameter tuning model (Model Improvement) (GRU)</a:t>
            </a:r>
            <a:endParaRPr lang="en-MY" sz="3600" dirty="0"/>
          </a:p>
        </p:txBody>
      </p:sp>
      <p:sp>
        <p:nvSpPr>
          <p:cNvPr id="7" name="Rectangle 2">
            <a:extLst>
              <a:ext uri="{FF2B5EF4-FFF2-40B4-BE49-F238E27FC236}">
                <a16:creationId xmlns:a16="http://schemas.microsoft.com/office/drawing/2014/main" id="{D342AFD0-C876-9E6E-F509-71C56D1075CF}"/>
              </a:ext>
            </a:extLst>
          </p:cNvPr>
          <p:cNvSpPr>
            <a:spLocks noChangeArrowheads="1"/>
          </p:cNvSpPr>
          <p:nvPr/>
        </p:nvSpPr>
        <p:spPr bwMode="auto">
          <a:xfrm>
            <a:off x="0" y="0"/>
            <a:ext cx="5572125"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latin typeface="Arial" panose="020B0604020202020204" pitchFamily="34" charset="0"/>
                <a:ea typeface="menl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Content Placeholder 2">
            <a:extLst>
              <a:ext uri="{FF2B5EF4-FFF2-40B4-BE49-F238E27FC236}">
                <a16:creationId xmlns:a16="http://schemas.microsoft.com/office/drawing/2014/main" id="{FDC7D356-3719-5E63-8778-2A0238CCD8CF}"/>
              </a:ext>
            </a:extLst>
          </p:cNvPr>
          <p:cNvSpPr txBox="1">
            <a:spLocks/>
          </p:cNvSpPr>
          <p:nvPr/>
        </p:nvSpPr>
        <p:spPr>
          <a:xfrm>
            <a:off x="158790" y="5278704"/>
            <a:ext cx="4611993" cy="7633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endParaRPr lang="en-MY" dirty="0"/>
          </a:p>
        </p:txBody>
      </p:sp>
      <p:sp>
        <p:nvSpPr>
          <p:cNvPr id="17" name="TextBox 16">
            <a:extLst>
              <a:ext uri="{FF2B5EF4-FFF2-40B4-BE49-F238E27FC236}">
                <a16:creationId xmlns:a16="http://schemas.microsoft.com/office/drawing/2014/main" id="{90FCF463-1A40-7DA7-30FC-7E5A0FFE34D6}"/>
              </a:ext>
            </a:extLst>
          </p:cNvPr>
          <p:cNvSpPr txBox="1"/>
          <p:nvPr/>
        </p:nvSpPr>
        <p:spPr>
          <a:xfrm>
            <a:off x="-24725" y="6194276"/>
            <a:ext cx="5286690" cy="646331"/>
          </a:xfrm>
          <a:prstGeom prst="rect">
            <a:avLst/>
          </a:prstGeom>
          <a:noFill/>
        </p:spPr>
        <p:txBody>
          <a:bodyPr wrap="square" rtlCol="0">
            <a:spAutoFit/>
          </a:bodyPr>
          <a:lstStyle/>
          <a:p>
            <a:r>
              <a:rPr lang="en-US" dirty="0"/>
              <a:t>We will use GRU (Gated Recurrent Unit) model to see whether it help for our sequence model</a:t>
            </a:r>
            <a:endParaRPr lang="en-MY" dirty="0"/>
          </a:p>
        </p:txBody>
      </p:sp>
      <p:sp>
        <p:nvSpPr>
          <p:cNvPr id="19" name="TextBox 18">
            <a:extLst>
              <a:ext uri="{FF2B5EF4-FFF2-40B4-BE49-F238E27FC236}">
                <a16:creationId xmlns:a16="http://schemas.microsoft.com/office/drawing/2014/main" id="{11AB8836-0F19-E146-8A6D-4DB274E9B411}"/>
              </a:ext>
            </a:extLst>
          </p:cNvPr>
          <p:cNvSpPr txBox="1"/>
          <p:nvPr/>
        </p:nvSpPr>
        <p:spPr>
          <a:xfrm>
            <a:off x="5261965" y="3786173"/>
            <a:ext cx="6856216" cy="923330"/>
          </a:xfrm>
          <a:prstGeom prst="rect">
            <a:avLst/>
          </a:prstGeom>
          <a:noFill/>
        </p:spPr>
        <p:txBody>
          <a:bodyPr wrap="square" rtlCol="0">
            <a:spAutoFit/>
          </a:bodyPr>
          <a:lstStyle/>
          <a:p>
            <a:r>
              <a:rPr lang="en-MY" dirty="0"/>
              <a:t>The </a:t>
            </a:r>
            <a:r>
              <a:rPr lang="en-MY" dirty="0" err="1"/>
              <a:t>val_accuracy</a:t>
            </a:r>
            <a:r>
              <a:rPr lang="en-MY" dirty="0"/>
              <a:t> is high and </a:t>
            </a:r>
            <a:r>
              <a:rPr lang="en-MY" dirty="0" err="1"/>
              <a:t>val_loss</a:t>
            </a:r>
            <a:r>
              <a:rPr lang="en-MY" dirty="0"/>
              <a:t> is low while both is not overfitting as much as before. It has similar results to LSTM. Thus, we will check which model have the highest accuracy to determine the best model.</a:t>
            </a:r>
          </a:p>
        </p:txBody>
      </p:sp>
      <p:pic>
        <p:nvPicPr>
          <p:cNvPr id="4" name="Picture 3">
            <a:extLst>
              <a:ext uri="{FF2B5EF4-FFF2-40B4-BE49-F238E27FC236}">
                <a16:creationId xmlns:a16="http://schemas.microsoft.com/office/drawing/2014/main" id="{F8CB555F-AFDF-EDF9-C719-012998EDD521}"/>
              </a:ext>
            </a:extLst>
          </p:cNvPr>
          <p:cNvPicPr>
            <a:picLocks noChangeAspect="1"/>
          </p:cNvPicPr>
          <p:nvPr/>
        </p:nvPicPr>
        <p:blipFill>
          <a:blip r:embed="rId2"/>
          <a:stretch>
            <a:fillRect/>
          </a:stretch>
        </p:blipFill>
        <p:spPr>
          <a:xfrm>
            <a:off x="5657" y="657893"/>
            <a:ext cx="5279531" cy="5384131"/>
          </a:xfrm>
          <a:prstGeom prst="rect">
            <a:avLst/>
          </a:prstGeom>
        </p:spPr>
      </p:pic>
      <p:pic>
        <p:nvPicPr>
          <p:cNvPr id="6" name="Picture 5">
            <a:extLst>
              <a:ext uri="{FF2B5EF4-FFF2-40B4-BE49-F238E27FC236}">
                <a16:creationId xmlns:a16="http://schemas.microsoft.com/office/drawing/2014/main" id="{31471D2D-EA58-43FC-5C1C-B9E536D01F25}"/>
              </a:ext>
            </a:extLst>
          </p:cNvPr>
          <p:cNvPicPr>
            <a:picLocks noChangeAspect="1"/>
          </p:cNvPicPr>
          <p:nvPr/>
        </p:nvPicPr>
        <p:blipFill>
          <a:blip r:embed="rId3"/>
          <a:stretch>
            <a:fillRect/>
          </a:stretch>
        </p:blipFill>
        <p:spPr>
          <a:xfrm>
            <a:off x="5308602" y="1276995"/>
            <a:ext cx="3221454" cy="2301773"/>
          </a:xfrm>
          <a:prstGeom prst="rect">
            <a:avLst/>
          </a:prstGeom>
        </p:spPr>
      </p:pic>
      <p:pic>
        <p:nvPicPr>
          <p:cNvPr id="9" name="Picture 8">
            <a:extLst>
              <a:ext uri="{FF2B5EF4-FFF2-40B4-BE49-F238E27FC236}">
                <a16:creationId xmlns:a16="http://schemas.microsoft.com/office/drawing/2014/main" id="{32BD9049-DB76-F1DB-757E-A60D6FB7FCD2}"/>
              </a:ext>
            </a:extLst>
          </p:cNvPr>
          <p:cNvPicPr>
            <a:picLocks noChangeAspect="1"/>
          </p:cNvPicPr>
          <p:nvPr/>
        </p:nvPicPr>
        <p:blipFill>
          <a:blip r:embed="rId4"/>
          <a:stretch>
            <a:fillRect/>
          </a:stretch>
        </p:blipFill>
        <p:spPr>
          <a:xfrm>
            <a:off x="8828400" y="1268685"/>
            <a:ext cx="3122300" cy="2349557"/>
          </a:xfrm>
          <a:prstGeom prst="rect">
            <a:avLst/>
          </a:prstGeom>
        </p:spPr>
      </p:pic>
    </p:spTree>
    <p:extLst>
      <p:ext uri="{BB962C8B-B14F-4D97-AF65-F5344CB8AC3E}">
        <p14:creationId xmlns:p14="http://schemas.microsoft.com/office/powerpoint/2010/main" val="1330260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4C209-DCDD-50A3-FF32-675A58CA302D}"/>
              </a:ext>
            </a:extLst>
          </p:cNvPr>
          <p:cNvSpPr>
            <a:spLocks noGrp="1"/>
          </p:cNvSpPr>
          <p:nvPr>
            <p:ph type="title"/>
          </p:nvPr>
        </p:nvSpPr>
        <p:spPr/>
        <p:txBody>
          <a:bodyPr/>
          <a:lstStyle/>
          <a:p>
            <a:r>
              <a:rPr lang="en-MY" dirty="0"/>
              <a:t>Part B Steps</a:t>
            </a:r>
          </a:p>
        </p:txBody>
      </p:sp>
      <p:sp>
        <p:nvSpPr>
          <p:cNvPr id="4" name="TextBox 3">
            <a:extLst>
              <a:ext uri="{FF2B5EF4-FFF2-40B4-BE49-F238E27FC236}">
                <a16:creationId xmlns:a16="http://schemas.microsoft.com/office/drawing/2014/main" id="{31D43D3F-4468-5926-61D9-527FF509427A}"/>
              </a:ext>
            </a:extLst>
          </p:cNvPr>
          <p:cNvSpPr txBox="1"/>
          <p:nvPr/>
        </p:nvSpPr>
        <p:spPr>
          <a:xfrm>
            <a:off x="584200" y="1898650"/>
            <a:ext cx="10274300" cy="5909310"/>
          </a:xfrm>
          <a:prstGeom prst="rect">
            <a:avLst/>
          </a:prstGeom>
          <a:noFill/>
        </p:spPr>
        <p:txBody>
          <a:bodyPr wrap="square" rtlCol="0">
            <a:spAutoFit/>
          </a:bodyPr>
          <a:lstStyle/>
          <a:p>
            <a:pPr marL="342900" indent="-342900">
              <a:buAutoNum type="arabicParenR"/>
            </a:pPr>
            <a:r>
              <a:rPr lang="en-MY" dirty="0"/>
              <a:t>Data preparation</a:t>
            </a:r>
          </a:p>
          <a:p>
            <a:pPr marL="342900" indent="-342900">
              <a:buAutoNum type="arabicParenR"/>
            </a:pPr>
            <a:r>
              <a:rPr lang="en-MY" dirty="0"/>
              <a:t>Preprocess features</a:t>
            </a:r>
          </a:p>
          <a:p>
            <a:pPr marL="800100" lvl="1" indent="-342900">
              <a:buFont typeface="Arial" panose="020B0604020202020204" pitchFamily="34" charset="0"/>
              <a:buChar char="•"/>
            </a:pPr>
            <a:r>
              <a:rPr lang="en-MY" dirty="0"/>
              <a:t>Remove null values</a:t>
            </a:r>
          </a:p>
          <a:p>
            <a:pPr marL="800100" lvl="1" indent="-342900">
              <a:buFont typeface="Arial" panose="020B0604020202020204" pitchFamily="34" charset="0"/>
              <a:buChar char="•"/>
            </a:pPr>
            <a:r>
              <a:rPr lang="en-MY" dirty="0"/>
              <a:t>Remove duplicates</a:t>
            </a:r>
          </a:p>
          <a:p>
            <a:pPr marL="800100" lvl="1" indent="-342900">
              <a:buFont typeface="Arial" panose="020B0604020202020204" pitchFamily="34" charset="0"/>
              <a:buChar char="•"/>
            </a:pPr>
            <a:r>
              <a:rPr lang="en-MY" dirty="0"/>
              <a:t>Increase data by translating</a:t>
            </a:r>
          </a:p>
          <a:p>
            <a:pPr marL="800100" lvl="1" indent="-342900">
              <a:buFont typeface="Arial" panose="020B0604020202020204" pitchFamily="34" charset="0"/>
              <a:buChar char="•"/>
            </a:pPr>
            <a:r>
              <a:rPr lang="en-MY" dirty="0"/>
              <a:t>Change the classification</a:t>
            </a:r>
          </a:p>
          <a:p>
            <a:pPr marL="800100" lvl="1" indent="-342900">
              <a:buFont typeface="Arial" panose="020B0604020202020204" pitchFamily="34" charset="0"/>
              <a:buChar char="•"/>
            </a:pPr>
            <a:r>
              <a:rPr lang="en-MY" dirty="0"/>
              <a:t>Tokenization</a:t>
            </a:r>
          </a:p>
          <a:p>
            <a:pPr marL="800100" lvl="1" indent="-342900">
              <a:buFont typeface="Arial" panose="020B0604020202020204" pitchFamily="34" charset="0"/>
              <a:buChar char="•"/>
            </a:pPr>
            <a:r>
              <a:rPr lang="en-MY" dirty="0"/>
              <a:t>Train test split</a:t>
            </a:r>
          </a:p>
          <a:p>
            <a:r>
              <a:rPr lang="en-MY" dirty="0"/>
              <a:t>3) Modelling</a:t>
            </a:r>
          </a:p>
          <a:p>
            <a:pPr marL="800100" lvl="1" indent="-342900">
              <a:buFont typeface="Arial" panose="020B0604020202020204" pitchFamily="34" charset="0"/>
              <a:buChar char="•"/>
            </a:pPr>
            <a:r>
              <a:rPr lang="en-MY" dirty="0"/>
              <a:t>Base model</a:t>
            </a:r>
          </a:p>
          <a:p>
            <a:pPr marL="800100" lvl="1" indent="-342900">
              <a:buFont typeface="Arial" panose="020B0604020202020204" pitchFamily="34" charset="0"/>
              <a:buChar char="•"/>
            </a:pPr>
            <a:r>
              <a:rPr lang="en-MY" dirty="0"/>
              <a:t>LSTM</a:t>
            </a:r>
          </a:p>
          <a:p>
            <a:pPr marL="800100" lvl="1" indent="-342900">
              <a:buFont typeface="Arial" panose="020B0604020202020204" pitchFamily="34" charset="0"/>
              <a:buChar char="•"/>
            </a:pPr>
            <a:r>
              <a:rPr lang="en-MY" dirty="0"/>
              <a:t>GRU</a:t>
            </a:r>
          </a:p>
          <a:p>
            <a:r>
              <a:rPr lang="en-MY" dirty="0"/>
              <a:t>4) Model Evaluation</a:t>
            </a:r>
          </a:p>
          <a:p>
            <a:pPr marL="742950" lvl="1" indent="-285750">
              <a:buFont typeface="Arial" panose="020B0604020202020204" pitchFamily="34" charset="0"/>
              <a:buChar char="•"/>
            </a:pPr>
            <a:r>
              <a:rPr lang="en-MY" dirty="0"/>
              <a:t>Show accuracy</a:t>
            </a:r>
          </a:p>
          <a:p>
            <a:pPr marL="742950" lvl="1" indent="-285750">
              <a:buFont typeface="Arial" panose="020B0604020202020204" pitchFamily="34" charset="0"/>
              <a:buChar char="•"/>
            </a:pPr>
            <a:r>
              <a:rPr lang="en-MY" dirty="0"/>
              <a:t>Classification matrix</a:t>
            </a:r>
          </a:p>
          <a:p>
            <a:pPr marL="742950" lvl="1" indent="-285750">
              <a:buFont typeface="Arial" panose="020B0604020202020204" pitchFamily="34" charset="0"/>
              <a:buChar char="•"/>
            </a:pPr>
            <a:r>
              <a:rPr lang="en-MY" dirty="0"/>
              <a:t>Visualize model</a:t>
            </a:r>
          </a:p>
          <a:p>
            <a:pPr lvl="1"/>
            <a:br>
              <a:rPr lang="en-MY" dirty="0"/>
            </a:br>
            <a:br>
              <a:rPr lang="en-MY" dirty="0"/>
            </a:br>
            <a:br>
              <a:rPr lang="en-MY" dirty="0"/>
            </a:br>
            <a:endParaRPr lang="en-MY" dirty="0"/>
          </a:p>
          <a:p>
            <a:pPr marL="800100" lvl="1" indent="-342900">
              <a:buFont typeface="Arial" panose="020B0604020202020204" pitchFamily="34" charset="0"/>
              <a:buChar char="•"/>
            </a:pPr>
            <a:endParaRPr lang="en-MY" dirty="0"/>
          </a:p>
        </p:txBody>
      </p:sp>
    </p:spTree>
    <p:extLst>
      <p:ext uri="{BB962C8B-B14F-4D97-AF65-F5344CB8AC3E}">
        <p14:creationId xmlns:p14="http://schemas.microsoft.com/office/powerpoint/2010/main" val="3572556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2167-11A7-0776-0689-DCC9C9E4D33A}"/>
              </a:ext>
            </a:extLst>
          </p:cNvPr>
          <p:cNvSpPr>
            <a:spLocks noGrp="1"/>
          </p:cNvSpPr>
          <p:nvPr>
            <p:ph type="title"/>
          </p:nvPr>
        </p:nvSpPr>
        <p:spPr>
          <a:xfrm>
            <a:off x="0" y="0"/>
            <a:ext cx="11195050" cy="815975"/>
          </a:xfrm>
        </p:spPr>
        <p:txBody>
          <a:bodyPr>
            <a:normAutofit/>
          </a:bodyPr>
          <a:lstStyle/>
          <a:p>
            <a:r>
              <a:rPr lang="en-MY" sz="3600" u="sng" dirty="0"/>
              <a:t>Find best model</a:t>
            </a:r>
            <a:endParaRPr lang="en-MY" sz="3600" dirty="0"/>
          </a:p>
        </p:txBody>
      </p:sp>
      <p:sp>
        <p:nvSpPr>
          <p:cNvPr id="7" name="Rectangle 2">
            <a:extLst>
              <a:ext uri="{FF2B5EF4-FFF2-40B4-BE49-F238E27FC236}">
                <a16:creationId xmlns:a16="http://schemas.microsoft.com/office/drawing/2014/main" id="{D342AFD0-C876-9E6E-F509-71C56D1075CF}"/>
              </a:ext>
            </a:extLst>
          </p:cNvPr>
          <p:cNvSpPr>
            <a:spLocks noChangeArrowheads="1"/>
          </p:cNvSpPr>
          <p:nvPr/>
        </p:nvSpPr>
        <p:spPr bwMode="auto">
          <a:xfrm>
            <a:off x="0" y="0"/>
            <a:ext cx="5572125"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latin typeface="Arial" panose="020B0604020202020204" pitchFamily="34" charset="0"/>
                <a:ea typeface="menl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Content Placeholder 2">
            <a:extLst>
              <a:ext uri="{FF2B5EF4-FFF2-40B4-BE49-F238E27FC236}">
                <a16:creationId xmlns:a16="http://schemas.microsoft.com/office/drawing/2014/main" id="{FDC7D356-3719-5E63-8778-2A0238CCD8CF}"/>
              </a:ext>
            </a:extLst>
          </p:cNvPr>
          <p:cNvSpPr txBox="1">
            <a:spLocks/>
          </p:cNvSpPr>
          <p:nvPr/>
        </p:nvSpPr>
        <p:spPr>
          <a:xfrm>
            <a:off x="158790" y="5278704"/>
            <a:ext cx="4611993" cy="7633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endParaRPr lang="en-MY" dirty="0"/>
          </a:p>
        </p:txBody>
      </p:sp>
      <p:sp>
        <p:nvSpPr>
          <p:cNvPr id="17" name="TextBox 16">
            <a:extLst>
              <a:ext uri="{FF2B5EF4-FFF2-40B4-BE49-F238E27FC236}">
                <a16:creationId xmlns:a16="http://schemas.microsoft.com/office/drawing/2014/main" id="{90FCF463-1A40-7DA7-30FC-7E5A0FFE34D6}"/>
              </a:ext>
            </a:extLst>
          </p:cNvPr>
          <p:cNvSpPr txBox="1"/>
          <p:nvPr/>
        </p:nvSpPr>
        <p:spPr>
          <a:xfrm>
            <a:off x="5644716" y="1722423"/>
            <a:ext cx="5286690" cy="461665"/>
          </a:xfrm>
          <a:prstGeom prst="rect">
            <a:avLst/>
          </a:prstGeom>
          <a:noFill/>
        </p:spPr>
        <p:txBody>
          <a:bodyPr wrap="square" rtlCol="0">
            <a:spAutoFit/>
          </a:bodyPr>
          <a:lstStyle/>
          <a:p>
            <a:r>
              <a:rPr lang="en-US" sz="2400" b="1" dirty="0"/>
              <a:t>GRU</a:t>
            </a:r>
            <a:endParaRPr lang="en-MY" b="1" dirty="0"/>
          </a:p>
        </p:txBody>
      </p:sp>
      <p:sp>
        <p:nvSpPr>
          <p:cNvPr id="19" name="TextBox 18">
            <a:extLst>
              <a:ext uri="{FF2B5EF4-FFF2-40B4-BE49-F238E27FC236}">
                <a16:creationId xmlns:a16="http://schemas.microsoft.com/office/drawing/2014/main" id="{11AB8836-0F19-E146-8A6D-4DB274E9B411}"/>
              </a:ext>
            </a:extLst>
          </p:cNvPr>
          <p:cNvSpPr txBox="1"/>
          <p:nvPr/>
        </p:nvSpPr>
        <p:spPr>
          <a:xfrm>
            <a:off x="158790" y="1660868"/>
            <a:ext cx="6856216" cy="523220"/>
          </a:xfrm>
          <a:prstGeom prst="rect">
            <a:avLst/>
          </a:prstGeom>
          <a:noFill/>
        </p:spPr>
        <p:txBody>
          <a:bodyPr wrap="square" rtlCol="0">
            <a:spAutoFit/>
          </a:bodyPr>
          <a:lstStyle/>
          <a:p>
            <a:r>
              <a:rPr lang="en-MY" sz="2800" b="1" dirty="0"/>
              <a:t>LSTM</a:t>
            </a:r>
            <a:endParaRPr lang="en-MY" b="1" dirty="0"/>
          </a:p>
        </p:txBody>
      </p:sp>
      <p:pic>
        <p:nvPicPr>
          <p:cNvPr id="5" name="Picture 4">
            <a:extLst>
              <a:ext uri="{FF2B5EF4-FFF2-40B4-BE49-F238E27FC236}">
                <a16:creationId xmlns:a16="http://schemas.microsoft.com/office/drawing/2014/main" id="{658F2C07-F154-F896-6459-DAEDFE9CA49C}"/>
              </a:ext>
            </a:extLst>
          </p:cNvPr>
          <p:cNvPicPr>
            <a:picLocks noChangeAspect="1"/>
          </p:cNvPicPr>
          <p:nvPr/>
        </p:nvPicPr>
        <p:blipFill>
          <a:blip r:embed="rId2"/>
          <a:stretch>
            <a:fillRect/>
          </a:stretch>
        </p:blipFill>
        <p:spPr>
          <a:xfrm>
            <a:off x="5644716" y="2532917"/>
            <a:ext cx="6211167" cy="1028844"/>
          </a:xfrm>
          <a:prstGeom prst="rect">
            <a:avLst/>
          </a:prstGeom>
        </p:spPr>
      </p:pic>
      <p:pic>
        <p:nvPicPr>
          <p:cNvPr id="10" name="Picture 9">
            <a:extLst>
              <a:ext uri="{FF2B5EF4-FFF2-40B4-BE49-F238E27FC236}">
                <a16:creationId xmlns:a16="http://schemas.microsoft.com/office/drawing/2014/main" id="{8C0523E6-1B68-EF04-AF03-55CABAF5E6FC}"/>
              </a:ext>
            </a:extLst>
          </p:cNvPr>
          <p:cNvPicPr>
            <a:picLocks noChangeAspect="1"/>
          </p:cNvPicPr>
          <p:nvPr/>
        </p:nvPicPr>
        <p:blipFill>
          <a:blip r:embed="rId3"/>
          <a:stretch>
            <a:fillRect/>
          </a:stretch>
        </p:blipFill>
        <p:spPr>
          <a:xfrm>
            <a:off x="114300" y="2548336"/>
            <a:ext cx="5054600" cy="1013880"/>
          </a:xfrm>
          <a:prstGeom prst="rect">
            <a:avLst/>
          </a:prstGeom>
        </p:spPr>
      </p:pic>
      <p:sp>
        <p:nvSpPr>
          <p:cNvPr id="12" name="TextBox 11">
            <a:extLst>
              <a:ext uri="{FF2B5EF4-FFF2-40B4-BE49-F238E27FC236}">
                <a16:creationId xmlns:a16="http://schemas.microsoft.com/office/drawing/2014/main" id="{069D5DB5-0585-98FF-CA58-81793D541C59}"/>
              </a:ext>
            </a:extLst>
          </p:cNvPr>
          <p:cNvSpPr txBox="1"/>
          <p:nvPr/>
        </p:nvSpPr>
        <p:spPr>
          <a:xfrm>
            <a:off x="3195638" y="4761984"/>
            <a:ext cx="6188074" cy="646331"/>
          </a:xfrm>
          <a:prstGeom prst="rect">
            <a:avLst/>
          </a:prstGeom>
          <a:noFill/>
        </p:spPr>
        <p:txBody>
          <a:bodyPr wrap="square">
            <a:spAutoFit/>
          </a:bodyPr>
          <a:lstStyle/>
          <a:p>
            <a:r>
              <a:rPr lang="en-MY" sz="1800" dirty="0"/>
              <a:t>GRU has a higher accuracy than LSTM. Thus, GRU </a:t>
            </a:r>
            <a:r>
              <a:rPr lang="en-MY" sz="1800" dirty="0" err="1"/>
              <a:t>hypertune</a:t>
            </a:r>
            <a:r>
              <a:rPr lang="en-MY" sz="1800" dirty="0"/>
              <a:t> model is the best.</a:t>
            </a:r>
            <a:endParaRPr lang="en-MY" dirty="0"/>
          </a:p>
        </p:txBody>
      </p:sp>
    </p:spTree>
    <p:extLst>
      <p:ext uri="{BB962C8B-B14F-4D97-AF65-F5344CB8AC3E}">
        <p14:creationId xmlns:p14="http://schemas.microsoft.com/office/powerpoint/2010/main" val="2896888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2167-11A7-0776-0689-DCC9C9E4D33A}"/>
              </a:ext>
            </a:extLst>
          </p:cNvPr>
          <p:cNvSpPr>
            <a:spLocks noGrp="1"/>
          </p:cNvSpPr>
          <p:nvPr>
            <p:ph type="title"/>
          </p:nvPr>
        </p:nvSpPr>
        <p:spPr>
          <a:xfrm>
            <a:off x="0" y="0"/>
            <a:ext cx="11195050" cy="815975"/>
          </a:xfrm>
        </p:spPr>
        <p:txBody>
          <a:bodyPr>
            <a:normAutofit/>
          </a:bodyPr>
          <a:lstStyle/>
          <a:p>
            <a:r>
              <a:rPr lang="en-MY" sz="3600" u="sng" dirty="0"/>
              <a:t>Model Evaluation for GRU</a:t>
            </a:r>
            <a:endParaRPr lang="en-MY" sz="3600" dirty="0"/>
          </a:p>
        </p:txBody>
      </p:sp>
      <p:sp>
        <p:nvSpPr>
          <p:cNvPr id="7" name="Rectangle 2">
            <a:extLst>
              <a:ext uri="{FF2B5EF4-FFF2-40B4-BE49-F238E27FC236}">
                <a16:creationId xmlns:a16="http://schemas.microsoft.com/office/drawing/2014/main" id="{D342AFD0-C876-9E6E-F509-71C56D1075CF}"/>
              </a:ext>
            </a:extLst>
          </p:cNvPr>
          <p:cNvSpPr>
            <a:spLocks noChangeArrowheads="1"/>
          </p:cNvSpPr>
          <p:nvPr/>
        </p:nvSpPr>
        <p:spPr bwMode="auto">
          <a:xfrm>
            <a:off x="0" y="0"/>
            <a:ext cx="5572125"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latin typeface="Arial" panose="020B0604020202020204" pitchFamily="34" charset="0"/>
                <a:ea typeface="menl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Content Placeholder 2">
            <a:extLst>
              <a:ext uri="{FF2B5EF4-FFF2-40B4-BE49-F238E27FC236}">
                <a16:creationId xmlns:a16="http://schemas.microsoft.com/office/drawing/2014/main" id="{FDC7D356-3719-5E63-8778-2A0238CCD8CF}"/>
              </a:ext>
            </a:extLst>
          </p:cNvPr>
          <p:cNvSpPr txBox="1">
            <a:spLocks/>
          </p:cNvSpPr>
          <p:nvPr/>
        </p:nvSpPr>
        <p:spPr>
          <a:xfrm>
            <a:off x="158790" y="5278704"/>
            <a:ext cx="4611993" cy="7633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endParaRPr lang="en-MY" dirty="0"/>
          </a:p>
        </p:txBody>
      </p:sp>
      <p:sp>
        <p:nvSpPr>
          <p:cNvPr id="12" name="TextBox 11">
            <a:extLst>
              <a:ext uri="{FF2B5EF4-FFF2-40B4-BE49-F238E27FC236}">
                <a16:creationId xmlns:a16="http://schemas.microsoft.com/office/drawing/2014/main" id="{069D5DB5-0585-98FF-CA58-81793D541C59}"/>
              </a:ext>
            </a:extLst>
          </p:cNvPr>
          <p:cNvSpPr txBox="1"/>
          <p:nvPr/>
        </p:nvSpPr>
        <p:spPr>
          <a:xfrm>
            <a:off x="323533" y="1305761"/>
            <a:ext cx="6188074" cy="369332"/>
          </a:xfrm>
          <a:prstGeom prst="rect">
            <a:avLst/>
          </a:prstGeom>
          <a:noFill/>
        </p:spPr>
        <p:txBody>
          <a:bodyPr wrap="square">
            <a:spAutoFit/>
          </a:bodyPr>
          <a:lstStyle/>
          <a:p>
            <a:r>
              <a:rPr lang="en-MY" sz="1800" dirty="0"/>
              <a:t>Save the model and save the model weights</a:t>
            </a:r>
            <a:endParaRPr lang="en-MY" dirty="0"/>
          </a:p>
        </p:txBody>
      </p:sp>
      <p:pic>
        <p:nvPicPr>
          <p:cNvPr id="4" name="Picture 3">
            <a:extLst>
              <a:ext uri="{FF2B5EF4-FFF2-40B4-BE49-F238E27FC236}">
                <a16:creationId xmlns:a16="http://schemas.microsoft.com/office/drawing/2014/main" id="{35869AF9-ED18-CF32-B603-4C0471A94D57}"/>
              </a:ext>
            </a:extLst>
          </p:cNvPr>
          <p:cNvPicPr>
            <a:picLocks noChangeAspect="1"/>
          </p:cNvPicPr>
          <p:nvPr/>
        </p:nvPicPr>
        <p:blipFill>
          <a:blip r:embed="rId2"/>
          <a:stretch>
            <a:fillRect/>
          </a:stretch>
        </p:blipFill>
        <p:spPr>
          <a:xfrm>
            <a:off x="323533" y="1675093"/>
            <a:ext cx="4534533" cy="857370"/>
          </a:xfrm>
          <a:prstGeom prst="rect">
            <a:avLst/>
          </a:prstGeom>
        </p:spPr>
      </p:pic>
      <p:pic>
        <p:nvPicPr>
          <p:cNvPr id="8" name="Picture 7">
            <a:extLst>
              <a:ext uri="{FF2B5EF4-FFF2-40B4-BE49-F238E27FC236}">
                <a16:creationId xmlns:a16="http://schemas.microsoft.com/office/drawing/2014/main" id="{EE6AFA98-4B10-E3CC-BB81-E08E48226293}"/>
              </a:ext>
            </a:extLst>
          </p:cNvPr>
          <p:cNvPicPr>
            <a:picLocks noChangeAspect="1"/>
          </p:cNvPicPr>
          <p:nvPr/>
        </p:nvPicPr>
        <p:blipFill>
          <a:blip r:embed="rId3"/>
          <a:stretch>
            <a:fillRect/>
          </a:stretch>
        </p:blipFill>
        <p:spPr>
          <a:xfrm>
            <a:off x="266700" y="3210897"/>
            <a:ext cx="6039693" cy="1219370"/>
          </a:xfrm>
          <a:prstGeom prst="rect">
            <a:avLst/>
          </a:prstGeom>
        </p:spPr>
      </p:pic>
      <p:pic>
        <p:nvPicPr>
          <p:cNvPr id="11" name="Picture 10">
            <a:extLst>
              <a:ext uri="{FF2B5EF4-FFF2-40B4-BE49-F238E27FC236}">
                <a16:creationId xmlns:a16="http://schemas.microsoft.com/office/drawing/2014/main" id="{B7A3B267-FC12-A131-91B1-9393473E7DC6}"/>
              </a:ext>
            </a:extLst>
          </p:cNvPr>
          <p:cNvPicPr>
            <a:picLocks noChangeAspect="1"/>
          </p:cNvPicPr>
          <p:nvPr/>
        </p:nvPicPr>
        <p:blipFill>
          <a:blip r:embed="rId4"/>
          <a:stretch>
            <a:fillRect/>
          </a:stretch>
        </p:blipFill>
        <p:spPr>
          <a:xfrm>
            <a:off x="7333936" y="2106347"/>
            <a:ext cx="4172532" cy="1905266"/>
          </a:xfrm>
          <a:prstGeom prst="rect">
            <a:avLst/>
          </a:prstGeom>
        </p:spPr>
      </p:pic>
      <p:sp>
        <p:nvSpPr>
          <p:cNvPr id="13" name="TextBox 12">
            <a:extLst>
              <a:ext uri="{FF2B5EF4-FFF2-40B4-BE49-F238E27FC236}">
                <a16:creationId xmlns:a16="http://schemas.microsoft.com/office/drawing/2014/main" id="{B176D51D-AC18-18B9-2FCD-256EF933CEC2}"/>
              </a:ext>
            </a:extLst>
          </p:cNvPr>
          <p:cNvSpPr txBox="1"/>
          <p:nvPr/>
        </p:nvSpPr>
        <p:spPr>
          <a:xfrm>
            <a:off x="266700" y="4499982"/>
            <a:ext cx="6188074" cy="369332"/>
          </a:xfrm>
          <a:prstGeom prst="rect">
            <a:avLst/>
          </a:prstGeom>
          <a:noFill/>
        </p:spPr>
        <p:txBody>
          <a:bodyPr wrap="square">
            <a:spAutoFit/>
          </a:bodyPr>
          <a:lstStyle/>
          <a:p>
            <a:r>
              <a:rPr lang="en-MY" dirty="0"/>
              <a:t>GRU model have a </a:t>
            </a:r>
            <a:r>
              <a:rPr lang="en-MY" b="1" dirty="0"/>
              <a:t>86.26</a:t>
            </a:r>
            <a:r>
              <a:rPr lang="en-MY" dirty="0"/>
              <a:t>% accuracy for prediction.</a:t>
            </a:r>
          </a:p>
        </p:txBody>
      </p:sp>
      <p:sp>
        <p:nvSpPr>
          <p:cNvPr id="14" name="TextBox 13">
            <a:extLst>
              <a:ext uri="{FF2B5EF4-FFF2-40B4-BE49-F238E27FC236}">
                <a16:creationId xmlns:a16="http://schemas.microsoft.com/office/drawing/2014/main" id="{7D536E42-1C66-6773-2478-07FA01BCC7B7}"/>
              </a:ext>
            </a:extLst>
          </p:cNvPr>
          <p:cNvSpPr txBox="1"/>
          <p:nvPr/>
        </p:nvSpPr>
        <p:spPr>
          <a:xfrm>
            <a:off x="7333936" y="4060935"/>
            <a:ext cx="4127814" cy="923330"/>
          </a:xfrm>
          <a:prstGeom prst="rect">
            <a:avLst/>
          </a:prstGeom>
          <a:noFill/>
        </p:spPr>
        <p:txBody>
          <a:bodyPr wrap="square">
            <a:spAutoFit/>
          </a:bodyPr>
          <a:lstStyle/>
          <a:p>
            <a:r>
              <a:rPr lang="en-MY" dirty="0"/>
              <a:t>GRU model have a </a:t>
            </a:r>
            <a:r>
              <a:rPr lang="en-MY" b="1" dirty="0"/>
              <a:t>0.75</a:t>
            </a:r>
            <a:r>
              <a:rPr lang="en-MY" dirty="0"/>
              <a:t> f1-score for predicting negative review but a </a:t>
            </a:r>
            <a:r>
              <a:rPr lang="en-MY" b="1" dirty="0"/>
              <a:t>0.91 </a:t>
            </a:r>
            <a:r>
              <a:rPr lang="en-MY" dirty="0"/>
              <a:t>f1-score for predicting positive review</a:t>
            </a:r>
            <a:r>
              <a:rPr lang="en-MY"/>
              <a:t>. </a:t>
            </a:r>
            <a:endParaRPr lang="en-MY" dirty="0"/>
          </a:p>
        </p:txBody>
      </p:sp>
    </p:spTree>
    <p:extLst>
      <p:ext uri="{BB962C8B-B14F-4D97-AF65-F5344CB8AC3E}">
        <p14:creationId xmlns:p14="http://schemas.microsoft.com/office/powerpoint/2010/main" val="3322914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2167-11A7-0776-0689-DCC9C9E4D33A}"/>
              </a:ext>
            </a:extLst>
          </p:cNvPr>
          <p:cNvSpPr>
            <a:spLocks noGrp="1"/>
          </p:cNvSpPr>
          <p:nvPr>
            <p:ph type="title"/>
          </p:nvPr>
        </p:nvSpPr>
        <p:spPr>
          <a:xfrm>
            <a:off x="0" y="0"/>
            <a:ext cx="11195050" cy="815975"/>
          </a:xfrm>
        </p:spPr>
        <p:txBody>
          <a:bodyPr>
            <a:normAutofit/>
          </a:bodyPr>
          <a:lstStyle/>
          <a:p>
            <a:r>
              <a:rPr lang="en-MY" sz="3600" u="sng" dirty="0"/>
              <a:t>Model Evaluation for GRU</a:t>
            </a:r>
            <a:endParaRPr lang="en-MY" sz="3600" dirty="0"/>
          </a:p>
        </p:txBody>
      </p:sp>
      <p:sp>
        <p:nvSpPr>
          <p:cNvPr id="7" name="Rectangle 2">
            <a:extLst>
              <a:ext uri="{FF2B5EF4-FFF2-40B4-BE49-F238E27FC236}">
                <a16:creationId xmlns:a16="http://schemas.microsoft.com/office/drawing/2014/main" id="{D342AFD0-C876-9E6E-F509-71C56D1075CF}"/>
              </a:ext>
            </a:extLst>
          </p:cNvPr>
          <p:cNvSpPr>
            <a:spLocks noChangeArrowheads="1"/>
          </p:cNvSpPr>
          <p:nvPr/>
        </p:nvSpPr>
        <p:spPr bwMode="auto">
          <a:xfrm>
            <a:off x="0" y="0"/>
            <a:ext cx="5572125"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latin typeface="Arial" panose="020B0604020202020204" pitchFamily="34" charset="0"/>
                <a:ea typeface="menl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Content Placeholder 2">
            <a:extLst>
              <a:ext uri="{FF2B5EF4-FFF2-40B4-BE49-F238E27FC236}">
                <a16:creationId xmlns:a16="http://schemas.microsoft.com/office/drawing/2014/main" id="{FDC7D356-3719-5E63-8778-2A0238CCD8CF}"/>
              </a:ext>
            </a:extLst>
          </p:cNvPr>
          <p:cNvSpPr txBox="1">
            <a:spLocks/>
          </p:cNvSpPr>
          <p:nvPr/>
        </p:nvSpPr>
        <p:spPr>
          <a:xfrm>
            <a:off x="158790" y="5278704"/>
            <a:ext cx="4611993" cy="7633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endParaRPr lang="en-MY" dirty="0"/>
          </a:p>
        </p:txBody>
      </p:sp>
      <p:sp>
        <p:nvSpPr>
          <p:cNvPr id="12" name="TextBox 11">
            <a:extLst>
              <a:ext uri="{FF2B5EF4-FFF2-40B4-BE49-F238E27FC236}">
                <a16:creationId xmlns:a16="http://schemas.microsoft.com/office/drawing/2014/main" id="{069D5DB5-0585-98FF-CA58-81793D541C59}"/>
              </a:ext>
            </a:extLst>
          </p:cNvPr>
          <p:cNvSpPr txBox="1"/>
          <p:nvPr/>
        </p:nvSpPr>
        <p:spPr>
          <a:xfrm>
            <a:off x="6142038" y="4450834"/>
            <a:ext cx="6188074" cy="369332"/>
          </a:xfrm>
          <a:prstGeom prst="rect">
            <a:avLst/>
          </a:prstGeom>
          <a:noFill/>
        </p:spPr>
        <p:txBody>
          <a:bodyPr wrap="square">
            <a:spAutoFit/>
          </a:bodyPr>
          <a:lstStyle/>
          <a:p>
            <a:r>
              <a:rPr lang="en-MY" dirty="0"/>
              <a:t>Visualise model </a:t>
            </a:r>
            <a:r>
              <a:rPr lang="en-MY" dirty="0">
                <a:sym typeface="Wingdings" panose="05000000000000000000" pitchFamily="2" charset="2"/>
              </a:rPr>
              <a:t></a:t>
            </a:r>
            <a:endParaRPr lang="en-MY" dirty="0"/>
          </a:p>
        </p:txBody>
      </p:sp>
      <p:pic>
        <p:nvPicPr>
          <p:cNvPr id="6" name="Picture 5">
            <a:extLst>
              <a:ext uri="{FF2B5EF4-FFF2-40B4-BE49-F238E27FC236}">
                <a16:creationId xmlns:a16="http://schemas.microsoft.com/office/drawing/2014/main" id="{F3407500-732D-7B16-DFC9-2A1C586CB06C}"/>
              </a:ext>
            </a:extLst>
          </p:cNvPr>
          <p:cNvPicPr>
            <a:picLocks noChangeAspect="1"/>
          </p:cNvPicPr>
          <p:nvPr/>
        </p:nvPicPr>
        <p:blipFill>
          <a:blip r:embed="rId2"/>
          <a:stretch>
            <a:fillRect/>
          </a:stretch>
        </p:blipFill>
        <p:spPr>
          <a:xfrm>
            <a:off x="8363615" y="342900"/>
            <a:ext cx="3135826" cy="6343649"/>
          </a:xfrm>
          <a:prstGeom prst="rect">
            <a:avLst/>
          </a:prstGeom>
        </p:spPr>
      </p:pic>
      <p:pic>
        <p:nvPicPr>
          <p:cNvPr id="10" name="Picture 9">
            <a:extLst>
              <a:ext uri="{FF2B5EF4-FFF2-40B4-BE49-F238E27FC236}">
                <a16:creationId xmlns:a16="http://schemas.microsoft.com/office/drawing/2014/main" id="{6C6FF085-234C-D2F4-0DBD-CA4FD07522CB}"/>
              </a:ext>
            </a:extLst>
          </p:cNvPr>
          <p:cNvPicPr>
            <a:picLocks noChangeAspect="1"/>
          </p:cNvPicPr>
          <p:nvPr/>
        </p:nvPicPr>
        <p:blipFill>
          <a:blip r:embed="rId3"/>
          <a:stretch>
            <a:fillRect/>
          </a:stretch>
        </p:blipFill>
        <p:spPr>
          <a:xfrm>
            <a:off x="626579" y="1658915"/>
            <a:ext cx="6925642" cy="314369"/>
          </a:xfrm>
          <a:prstGeom prst="rect">
            <a:avLst/>
          </a:prstGeom>
        </p:spPr>
      </p:pic>
    </p:spTree>
    <p:extLst>
      <p:ext uri="{BB962C8B-B14F-4D97-AF65-F5344CB8AC3E}">
        <p14:creationId xmlns:p14="http://schemas.microsoft.com/office/powerpoint/2010/main" val="2916549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2167-11A7-0776-0689-DCC9C9E4D33A}"/>
              </a:ext>
            </a:extLst>
          </p:cNvPr>
          <p:cNvSpPr>
            <a:spLocks noGrp="1"/>
          </p:cNvSpPr>
          <p:nvPr>
            <p:ph type="title"/>
          </p:nvPr>
        </p:nvSpPr>
        <p:spPr>
          <a:xfrm>
            <a:off x="0" y="0"/>
            <a:ext cx="5033010" cy="815975"/>
          </a:xfrm>
        </p:spPr>
        <p:txBody>
          <a:bodyPr>
            <a:normAutofit/>
          </a:bodyPr>
          <a:lstStyle/>
          <a:p>
            <a:r>
              <a:rPr lang="en-MY" sz="3600" u="sng" dirty="0"/>
              <a:t>Data preparation</a:t>
            </a:r>
            <a:endParaRPr lang="en-MY" sz="3600" dirty="0"/>
          </a:p>
        </p:txBody>
      </p:sp>
      <p:sp>
        <p:nvSpPr>
          <p:cNvPr id="3" name="Content Placeholder 2">
            <a:extLst>
              <a:ext uri="{FF2B5EF4-FFF2-40B4-BE49-F238E27FC236}">
                <a16:creationId xmlns:a16="http://schemas.microsoft.com/office/drawing/2014/main" id="{0B5B122D-6473-178E-E6D7-24FC358F2E62}"/>
              </a:ext>
            </a:extLst>
          </p:cNvPr>
          <p:cNvSpPr>
            <a:spLocks noGrp="1"/>
          </p:cNvSpPr>
          <p:nvPr>
            <p:ph idx="1"/>
          </p:nvPr>
        </p:nvSpPr>
        <p:spPr>
          <a:xfrm>
            <a:off x="130599" y="4161182"/>
            <a:ext cx="4078832" cy="2484783"/>
          </a:xfrm>
        </p:spPr>
        <p:txBody>
          <a:bodyPr/>
          <a:lstStyle/>
          <a:p>
            <a:pPr marL="0" indent="0">
              <a:buNone/>
            </a:pPr>
            <a:r>
              <a:rPr lang="en-MY" dirty="0"/>
              <a:t>Import necessary modules.</a:t>
            </a:r>
          </a:p>
        </p:txBody>
      </p:sp>
      <p:pic>
        <p:nvPicPr>
          <p:cNvPr id="5" name="Picture 4">
            <a:extLst>
              <a:ext uri="{FF2B5EF4-FFF2-40B4-BE49-F238E27FC236}">
                <a16:creationId xmlns:a16="http://schemas.microsoft.com/office/drawing/2014/main" id="{5353AE3E-C7E1-2F08-5706-BACF04BDB35B}"/>
              </a:ext>
            </a:extLst>
          </p:cNvPr>
          <p:cNvPicPr>
            <a:picLocks noChangeAspect="1"/>
          </p:cNvPicPr>
          <p:nvPr/>
        </p:nvPicPr>
        <p:blipFill>
          <a:blip r:embed="rId2"/>
          <a:stretch>
            <a:fillRect/>
          </a:stretch>
        </p:blipFill>
        <p:spPr>
          <a:xfrm>
            <a:off x="130599" y="815975"/>
            <a:ext cx="4078832" cy="3250013"/>
          </a:xfrm>
          <a:prstGeom prst="rect">
            <a:avLst/>
          </a:prstGeom>
        </p:spPr>
      </p:pic>
      <p:pic>
        <p:nvPicPr>
          <p:cNvPr id="7" name="Picture 6">
            <a:extLst>
              <a:ext uri="{FF2B5EF4-FFF2-40B4-BE49-F238E27FC236}">
                <a16:creationId xmlns:a16="http://schemas.microsoft.com/office/drawing/2014/main" id="{CC43F5A0-ABC7-3AAB-1454-5FD1E4AE45FD}"/>
              </a:ext>
            </a:extLst>
          </p:cNvPr>
          <p:cNvPicPr>
            <a:picLocks noChangeAspect="1"/>
          </p:cNvPicPr>
          <p:nvPr/>
        </p:nvPicPr>
        <p:blipFill>
          <a:blip r:embed="rId3"/>
          <a:stretch>
            <a:fillRect/>
          </a:stretch>
        </p:blipFill>
        <p:spPr>
          <a:xfrm>
            <a:off x="4340030" y="815975"/>
            <a:ext cx="6484765" cy="3250012"/>
          </a:xfrm>
          <a:prstGeom prst="rect">
            <a:avLst/>
          </a:prstGeom>
        </p:spPr>
      </p:pic>
      <p:sp>
        <p:nvSpPr>
          <p:cNvPr id="8" name="Content Placeholder 2">
            <a:extLst>
              <a:ext uri="{FF2B5EF4-FFF2-40B4-BE49-F238E27FC236}">
                <a16:creationId xmlns:a16="http://schemas.microsoft.com/office/drawing/2014/main" id="{47D676AF-BBCA-B310-F638-A291D8D62001}"/>
              </a:ext>
            </a:extLst>
          </p:cNvPr>
          <p:cNvSpPr txBox="1">
            <a:spLocks/>
          </p:cNvSpPr>
          <p:nvPr/>
        </p:nvSpPr>
        <p:spPr>
          <a:xfrm>
            <a:off x="4340030" y="4065987"/>
            <a:ext cx="4078832" cy="24847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MY" dirty="0"/>
              <a:t>Get movie data.</a:t>
            </a:r>
          </a:p>
        </p:txBody>
      </p:sp>
    </p:spTree>
    <p:extLst>
      <p:ext uri="{BB962C8B-B14F-4D97-AF65-F5344CB8AC3E}">
        <p14:creationId xmlns:p14="http://schemas.microsoft.com/office/powerpoint/2010/main" val="860723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2167-11A7-0776-0689-DCC9C9E4D33A}"/>
              </a:ext>
            </a:extLst>
          </p:cNvPr>
          <p:cNvSpPr>
            <a:spLocks noGrp="1"/>
          </p:cNvSpPr>
          <p:nvPr>
            <p:ph type="title"/>
          </p:nvPr>
        </p:nvSpPr>
        <p:spPr>
          <a:xfrm>
            <a:off x="0" y="0"/>
            <a:ext cx="5033010" cy="815975"/>
          </a:xfrm>
        </p:spPr>
        <p:txBody>
          <a:bodyPr>
            <a:normAutofit/>
          </a:bodyPr>
          <a:lstStyle/>
          <a:p>
            <a:r>
              <a:rPr lang="en-MY" sz="3600" u="sng" dirty="0"/>
              <a:t>Data preparation</a:t>
            </a:r>
            <a:endParaRPr lang="en-MY" sz="3600" dirty="0"/>
          </a:p>
        </p:txBody>
      </p:sp>
      <p:pic>
        <p:nvPicPr>
          <p:cNvPr id="5" name="Content Placeholder 4">
            <a:extLst>
              <a:ext uri="{FF2B5EF4-FFF2-40B4-BE49-F238E27FC236}">
                <a16:creationId xmlns:a16="http://schemas.microsoft.com/office/drawing/2014/main" id="{4839B23C-0EDD-04E8-C0B6-279E68F9DCCB}"/>
              </a:ext>
            </a:extLst>
          </p:cNvPr>
          <p:cNvPicPr>
            <a:picLocks noGrp="1" noChangeAspect="1"/>
          </p:cNvPicPr>
          <p:nvPr>
            <p:ph idx="1"/>
          </p:nvPr>
        </p:nvPicPr>
        <p:blipFill>
          <a:blip r:embed="rId2"/>
          <a:stretch>
            <a:fillRect/>
          </a:stretch>
        </p:blipFill>
        <p:spPr>
          <a:xfrm>
            <a:off x="111548" y="3648427"/>
            <a:ext cx="5133551" cy="1440738"/>
          </a:xfrm>
        </p:spPr>
      </p:pic>
      <p:pic>
        <p:nvPicPr>
          <p:cNvPr id="10" name="Picture 9">
            <a:extLst>
              <a:ext uri="{FF2B5EF4-FFF2-40B4-BE49-F238E27FC236}">
                <a16:creationId xmlns:a16="http://schemas.microsoft.com/office/drawing/2014/main" id="{4DCE4164-98D2-4A0F-4F7A-2140FA414D63}"/>
              </a:ext>
            </a:extLst>
          </p:cNvPr>
          <p:cNvPicPr>
            <a:picLocks noChangeAspect="1"/>
          </p:cNvPicPr>
          <p:nvPr/>
        </p:nvPicPr>
        <p:blipFill>
          <a:blip r:embed="rId3"/>
          <a:stretch>
            <a:fillRect/>
          </a:stretch>
        </p:blipFill>
        <p:spPr>
          <a:xfrm>
            <a:off x="111548" y="1087646"/>
            <a:ext cx="3397579" cy="977651"/>
          </a:xfrm>
          <a:prstGeom prst="rect">
            <a:avLst/>
          </a:prstGeom>
        </p:spPr>
      </p:pic>
      <p:pic>
        <p:nvPicPr>
          <p:cNvPr id="12" name="Picture 11">
            <a:extLst>
              <a:ext uri="{FF2B5EF4-FFF2-40B4-BE49-F238E27FC236}">
                <a16:creationId xmlns:a16="http://schemas.microsoft.com/office/drawing/2014/main" id="{739F69A4-028E-254A-81D9-41A6F87DF947}"/>
              </a:ext>
            </a:extLst>
          </p:cNvPr>
          <p:cNvPicPr>
            <a:picLocks noChangeAspect="1"/>
          </p:cNvPicPr>
          <p:nvPr/>
        </p:nvPicPr>
        <p:blipFill>
          <a:blip r:embed="rId4"/>
          <a:stretch>
            <a:fillRect/>
          </a:stretch>
        </p:blipFill>
        <p:spPr>
          <a:xfrm>
            <a:off x="7111697" y="1087646"/>
            <a:ext cx="4675045" cy="977651"/>
          </a:xfrm>
          <a:prstGeom prst="rect">
            <a:avLst/>
          </a:prstGeom>
        </p:spPr>
      </p:pic>
      <p:pic>
        <p:nvPicPr>
          <p:cNvPr id="7" name="Picture 6">
            <a:extLst>
              <a:ext uri="{FF2B5EF4-FFF2-40B4-BE49-F238E27FC236}">
                <a16:creationId xmlns:a16="http://schemas.microsoft.com/office/drawing/2014/main" id="{EDB54A7C-D5C0-5D97-8B3A-0EBA273A9921}"/>
              </a:ext>
            </a:extLst>
          </p:cNvPr>
          <p:cNvPicPr>
            <a:picLocks noChangeAspect="1"/>
          </p:cNvPicPr>
          <p:nvPr/>
        </p:nvPicPr>
        <p:blipFill>
          <a:blip r:embed="rId5"/>
          <a:stretch>
            <a:fillRect/>
          </a:stretch>
        </p:blipFill>
        <p:spPr>
          <a:xfrm>
            <a:off x="6502400" y="3313303"/>
            <a:ext cx="5689600" cy="1985412"/>
          </a:xfrm>
          <a:prstGeom prst="rect">
            <a:avLst/>
          </a:prstGeom>
        </p:spPr>
      </p:pic>
      <p:sp>
        <p:nvSpPr>
          <p:cNvPr id="9" name="Content Placeholder 2">
            <a:extLst>
              <a:ext uri="{FF2B5EF4-FFF2-40B4-BE49-F238E27FC236}">
                <a16:creationId xmlns:a16="http://schemas.microsoft.com/office/drawing/2014/main" id="{ABC604A7-A8CD-110F-6A86-1E435B7962A8}"/>
              </a:ext>
            </a:extLst>
          </p:cNvPr>
          <p:cNvSpPr txBox="1">
            <a:spLocks/>
          </p:cNvSpPr>
          <p:nvPr/>
        </p:nvSpPr>
        <p:spPr>
          <a:xfrm>
            <a:off x="111548" y="2065297"/>
            <a:ext cx="4078832" cy="43025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MY" dirty="0"/>
              <a:t>Check movie review shape which is 527 and 4.</a:t>
            </a:r>
          </a:p>
        </p:txBody>
      </p:sp>
      <p:sp>
        <p:nvSpPr>
          <p:cNvPr id="11" name="Content Placeholder 2">
            <a:extLst>
              <a:ext uri="{FF2B5EF4-FFF2-40B4-BE49-F238E27FC236}">
                <a16:creationId xmlns:a16="http://schemas.microsoft.com/office/drawing/2014/main" id="{30BB90F4-A909-E743-103F-F95801ED8302}"/>
              </a:ext>
            </a:extLst>
          </p:cNvPr>
          <p:cNvSpPr txBox="1">
            <a:spLocks/>
          </p:cNvSpPr>
          <p:nvPr/>
        </p:nvSpPr>
        <p:spPr>
          <a:xfrm>
            <a:off x="7111696" y="2071815"/>
            <a:ext cx="4737403" cy="10269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MY" dirty="0"/>
              <a:t>Check movie review datatypes. For review and language, it is an object type. For other two columns is float64.</a:t>
            </a:r>
          </a:p>
        </p:txBody>
      </p:sp>
      <p:sp>
        <p:nvSpPr>
          <p:cNvPr id="13" name="Content Placeholder 2">
            <a:extLst>
              <a:ext uri="{FF2B5EF4-FFF2-40B4-BE49-F238E27FC236}">
                <a16:creationId xmlns:a16="http://schemas.microsoft.com/office/drawing/2014/main" id="{559121D5-B88C-9CC9-F96B-494C2AFE836E}"/>
              </a:ext>
            </a:extLst>
          </p:cNvPr>
          <p:cNvSpPr txBox="1">
            <a:spLocks/>
          </p:cNvSpPr>
          <p:nvPr/>
        </p:nvSpPr>
        <p:spPr>
          <a:xfrm>
            <a:off x="111548" y="5183147"/>
            <a:ext cx="5133550" cy="5872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MY" dirty="0"/>
              <a:t>Check the movie review information.</a:t>
            </a:r>
          </a:p>
        </p:txBody>
      </p:sp>
      <p:sp>
        <p:nvSpPr>
          <p:cNvPr id="14" name="Content Placeholder 2">
            <a:extLst>
              <a:ext uri="{FF2B5EF4-FFF2-40B4-BE49-F238E27FC236}">
                <a16:creationId xmlns:a16="http://schemas.microsoft.com/office/drawing/2014/main" id="{A1C5D3FC-08A7-B742-40F9-92FBD63FCD5C}"/>
              </a:ext>
            </a:extLst>
          </p:cNvPr>
          <p:cNvSpPr txBox="1">
            <a:spLocks/>
          </p:cNvSpPr>
          <p:nvPr/>
        </p:nvSpPr>
        <p:spPr>
          <a:xfrm>
            <a:off x="6502400" y="5354597"/>
            <a:ext cx="5133550" cy="58720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MY" dirty="0"/>
              <a:t>Show the graph of the score. It is mostly between 0 and 1 in decimal points.</a:t>
            </a:r>
          </a:p>
        </p:txBody>
      </p:sp>
    </p:spTree>
    <p:extLst>
      <p:ext uri="{BB962C8B-B14F-4D97-AF65-F5344CB8AC3E}">
        <p14:creationId xmlns:p14="http://schemas.microsoft.com/office/powerpoint/2010/main" val="1975435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2167-11A7-0776-0689-DCC9C9E4D33A}"/>
              </a:ext>
            </a:extLst>
          </p:cNvPr>
          <p:cNvSpPr>
            <a:spLocks noGrp="1"/>
          </p:cNvSpPr>
          <p:nvPr>
            <p:ph type="title"/>
          </p:nvPr>
        </p:nvSpPr>
        <p:spPr>
          <a:xfrm>
            <a:off x="0" y="0"/>
            <a:ext cx="5033010" cy="815975"/>
          </a:xfrm>
        </p:spPr>
        <p:txBody>
          <a:bodyPr>
            <a:normAutofit/>
          </a:bodyPr>
          <a:lstStyle/>
          <a:p>
            <a:r>
              <a:rPr lang="en-MY" sz="3600" u="sng" dirty="0"/>
              <a:t>Preprocess features</a:t>
            </a:r>
            <a:endParaRPr lang="en-MY" sz="3600" dirty="0"/>
          </a:p>
        </p:txBody>
      </p:sp>
      <p:pic>
        <p:nvPicPr>
          <p:cNvPr id="7" name="Picture 6">
            <a:extLst>
              <a:ext uri="{FF2B5EF4-FFF2-40B4-BE49-F238E27FC236}">
                <a16:creationId xmlns:a16="http://schemas.microsoft.com/office/drawing/2014/main" id="{549494A8-7AD2-AAF8-80DD-41374B4FEEEE}"/>
              </a:ext>
            </a:extLst>
          </p:cNvPr>
          <p:cNvPicPr>
            <a:picLocks noChangeAspect="1"/>
          </p:cNvPicPr>
          <p:nvPr/>
        </p:nvPicPr>
        <p:blipFill>
          <a:blip r:embed="rId2"/>
          <a:stretch>
            <a:fillRect/>
          </a:stretch>
        </p:blipFill>
        <p:spPr>
          <a:xfrm>
            <a:off x="63929" y="711045"/>
            <a:ext cx="4190020" cy="965024"/>
          </a:xfrm>
          <a:prstGeom prst="rect">
            <a:avLst/>
          </a:prstGeom>
        </p:spPr>
      </p:pic>
      <p:pic>
        <p:nvPicPr>
          <p:cNvPr id="9" name="Picture 8">
            <a:extLst>
              <a:ext uri="{FF2B5EF4-FFF2-40B4-BE49-F238E27FC236}">
                <a16:creationId xmlns:a16="http://schemas.microsoft.com/office/drawing/2014/main" id="{0FB7921F-960F-D13E-0C9B-2D03A7B5D2C3}"/>
              </a:ext>
            </a:extLst>
          </p:cNvPr>
          <p:cNvPicPr>
            <a:picLocks noChangeAspect="1"/>
          </p:cNvPicPr>
          <p:nvPr/>
        </p:nvPicPr>
        <p:blipFill>
          <a:blip r:embed="rId3"/>
          <a:stretch>
            <a:fillRect/>
          </a:stretch>
        </p:blipFill>
        <p:spPr>
          <a:xfrm>
            <a:off x="63928" y="1855466"/>
            <a:ext cx="2984072" cy="2776008"/>
          </a:xfrm>
          <a:prstGeom prst="rect">
            <a:avLst/>
          </a:prstGeom>
        </p:spPr>
      </p:pic>
      <p:pic>
        <p:nvPicPr>
          <p:cNvPr id="11" name="Picture 10">
            <a:extLst>
              <a:ext uri="{FF2B5EF4-FFF2-40B4-BE49-F238E27FC236}">
                <a16:creationId xmlns:a16="http://schemas.microsoft.com/office/drawing/2014/main" id="{5C6E0A45-D283-8090-10E8-9D6E3F2B4086}"/>
              </a:ext>
            </a:extLst>
          </p:cNvPr>
          <p:cNvPicPr>
            <a:picLocks noChangeAspect="1"/>
          </p:cNvPicPr>
          <p:nvPr/>
        </p:nvPicPr>
        <p:blipFill>
          <a:blip r:embed="rId4"/>
          <a:stretch>
            <a:fillRect/>
          </a:stretch>
        </p:blipFill>
        <p:spPr>
          <a:xfrm>
            <a:off x="63929" y="4810871"/>
            <a:ext cx="6032072" cy="436952"/>
          </a:xfrm>
          <a:prstGeom prst="rect">
            <a:avLst/>
          </a:prstGeom>
        </p:spPr>
      </p:pic>
      <p:pic>
        <p:nvPicPr>
          <p:cNvPr id="13" name="Picture 12">
            <a:extLst>
              <a:ext uri="{FF2B5EF4-FFF2-40B4-BE49-F238E27FC236}">
                <a16:creationId xmlns:a16="http://schemas.microsoft.com/office/drawing/2014/main" id="{68E1CB89-BD6F-4316-59AA-5D9F11FE21CA}"/>
              </a:ext>
            </a:extLst>
          </p:cNvPr>
          <p:cNvPicPr>
            <a:picLocks noChangeAspect="1"/>
          </p:cNvPicPr>
          <p:nvPr/>
        </p:nvPicPr>
        <p:blipFill>
          <a:blip r:embed="rId5"/>
          <a:stretch>
            <a:fillRect/>
          </a:stretch>
        </p:blipFill>
        <p:spPr>
          <a:xfrm>
            <a:off x="8140700" y="63688"/>
            <a:ext cx="3332031" cy="2612501"/>
          </a:xfrm>
          <a:prstGeom prst="rect">
            <a:avLst/>
          </a:prstGeom>
        </p:spPr>
      </p:pic>
      <p:sp>
        <p:nvSpPr>
          <p:cNvPr id="15" name="TextBox 14">
            <a:extLst>
              <a:ext uri="{FF2B5EF4-FFF2-40B4-BE49-F238E27FC236}">
                <a16:creationId xmlns:a16="http://schemas.microsoft.com/office/drawing/2014/main" id="{52E0BBCB-2D0F-5AAD-7CA6-F4A78B96A090}"/>
              </a:ext>
            </a:extLst>
          </p:cNvPr>
          <p:cNvSpPr txBox="1"/>
          <p:nvPr/>
        </p:nvSpPr>
        <p:spPr>
          <a:xfrm>
            <a:off x="63928" y="5484420"/>
            <a:ext cx="6076522" cy="923330"/>
          </a:xfrm>
          <a:prstGeom prst="rect">
            <a:avLst/>
          </a:prstGeom>
          <a:noFill/>
        </p:spPr>
        <p:txBody>
          <a:bodyPr wrap="square">
            <a:spAutoFit/>
          </a:bodyPr>
          <a:lstStyle/>
          <a:p>
            <a:r>
              <a:rPr lang="en-MY" dirty="0"/>
              <a:t>Since, "Are there ways for you to generate more data? </a:t>
            </a:r>
            <a:r>
              <a:rPr lang="en-MY" dirty="0" err="1"/>
              <a:t>Spliting</a:t>
            </a:r>
            <a:r>
              <a:rPr lang="en-MY" dirty="0"/>
              <a:t> up sentences, would that help?" does not help our data, I will drop it.</a:t>
            </a:r>
          </a:p>
        </p:txBody>
      </p:sp>
      <p:pic>
        <p:nvPicPr>
          <p:cNvPr id="17" name="Picture 16">
            <a:extLst>
              <a:ext uri="{FF2B5EF4-FFF2-40B4-BE49-F238E27FC236}">
                <a16:creationId xmlns:a16="http://schemas.microsoft.com/office/drawing/2014/main" id="{046D3352-C9C4-D430-DE4C-6E85ECCD84E7}"/>
              </a:ext>
            </a:extLst>
          </p:cNvPr>
          <p:cNvPicPr>
            <a:picLocks noChangeAspect="1"/>
          </p:cNvPicPr>
          <p:nvPr/>
        </p:nvPicPr>
        <p:blipFill>
          <a:blip r:embed="rId6"/>
          <a:stretch>
            <a:fillRect/>
          </a:stretch>
        </p:blipFill>
        <p:spPr>
          <a:xfrm>
            <a:off x="8140700" y="2780442"/>
            <a:ext cx="2039382" cy="1851032"/>
          </a:xfrm>
          <a:prstGeom prst="rect">
            <a:avLst/>
          </a:prstGeom>
        </p:spPr>
      </p:pic>
      <p:sp>
        <p:nvSpPr>
          <p:cNvPr id="19" name="TextBox 18">
            <a:extLst>
              <a:ext uri="{FF2B5EF4-FFF2-40B4-BE49-F238E27FC236}">
                <a16:creationId xmlns:a16="http://schemas.microsoft.com/office/drawing/2014/main" id="{11AF580B-56E8-BEC1-6C37-6B0533D179B5}"/>
              </a:ext>
            </a:extLst>
          </p:cNvPr>
          <p:cNvSpPr txBox="1"/>
          <p:nvPr/>
        </p:nvSpPr>
        <p:spPr>
          <a:xfrm>
            <a:off x="8140700" y="4786158"/>
            <a:ext cx="3651250" cy="923330"/>
          </a:xfrm>
          <a:prstGeom prst="rect">
            <a:avLst/>
          </a:prstGeom>
          <a:noFill/>
        </p:spPr>
        <p:txBody>
          <a:bodyPr wrap="square">
            <a:spAutoFit/>
          </a:bodyPr>
          <a:lstStyle/>
          <a:p>
            <a:r>
              <a:rPr lang="en-MY" dirty="0"/>
              <a:t>There is still null value for score. Drop null value so there is no null value.</a:t>
            </a:r>
          </a:p>
        </p:txBody>
      </p:sp>
    </p:spTree>
    <p:extLst>
      <p:ext uri="{BB962C8B-B14F-4D97-AF65-F5344CB8AC3E}">
        <p14:creationId xmlns:p14="http://schemas.microsoft.com/office/powerpoint/2010/main" val="2338537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2167-11A7-0776-0689-DCC9C9E4D33A}"/>
              </a:ext>
            </a:extLst>
          </p:cNvPr>
          <p:cNvSpPr>
            <a:spLocks noGrp="1"/>
          </p:cNvSpPr>
          <p:nvPr>
            <p:ph type="title"/>
          </p:nvPr>
        </p:nvSpPr>
        <p:spPr>
          <a:xfrm>
            <a:off x="0" y="0"/>
            <a:ext cx="5033010" cy="815975"/>
          </a:xfrm>
        </p:spPr>
        <p:txBody>
          <a:bodyPr>
            <a:normAutofit/>
          </a:bodyPr>
          <a:lstStyle/>
          <a:p>
            <a:r>
              <a:rPr lang="en-MY" sz="3600" u="sng" dirty="0"/>
              <a:t>Drop language</a:t>
            </a:r>
            <a:endParaRPr lang="en-MY" sz="3600" dirty="0"/>
          </a:p>
        </p:txBody>
      </p:sp>
      <p:pic>
        <p:nvPicPr>
          <p:cNvPr id="5" name="Picture 4">
            <a:extLst>
              <a:ext uri="{FF2B5EF4-FFF2-40B4-BE49-F238E27FC236}">
                <a16:creationId xmlns:a16="http://schemas.microsoft.com/office/drawing/2014/main" id="{5AE43A2F-8208-5735-3C9B-209AA3D43D78}"/>
              </a:ext>
            </a:extLst>
          </p:cNvPr>
          <p:cNvPicPr>
            <a:picLocks noChangeAspect="1"/>
          </p:cNvPicPr>
          <p:nvPr/>
        </p:nvPicPr>
        <p:blipFill>
          <a:blip r:embed="rId2"/>
          <a:stretch>
            <a:fillRect/>
          </a:stretch>
        </p:blipFill>
        <p:spPr>
          <a:xfrm>
            <a:off x="200086" y="3429000"/>
            <a:ext cx="5033010" cy="3217669"/>
          </a:xfrm>
          <a:prstGeom prst="rect">
            <a:avLst/>
          </a:prstGeom>
        </p:spPr>
      </p:pic>
      <p:pic>
        <p:nvPicPr>
          <p:cNvPr id="7" name="Picture 6">
            <a:extLst>
              <a:ext uri="{FF2B5EF4-FFF2-40B4-BE49-F238E27FC236}">
                <a16:creationId xmlns:a16="http://schemas.microsoft.com/office/drawing/2014/main" id="{70F95541-4911-65DA-854D-B078B7D86703}"/>
              </a:ext>
            </a:extLst>
          </p:cNvPr>
          <p:cNvPicPr>
            <a:picLocks noChangeAspect="1"/>
          </p:cNvPicPr>
          <p:nvPr/>
        </p:nvPicPr>
        <p:blipFill>
          <a:blip r:embed="rId3"/>
          <a:stretch>
            <a:fillRect/>
          </a:stretch>
        </p:blipFill>
        <p:spPr>
          <a:xfrm>
            <a:off x="200086" y="875028"/>
            <a:ext cx="5033010" cy="2553972"/>
          </a:xfrm>
          <a:prstGeom prst="rect">
            <a:avLst/>
          </a:prstGeom>
        </p:spPr>
      </p:pic>
      <p:sp>
        <p:nvSpPr>
          <p:cNvPr id="9" name="TextBox 8">
            <a:extLst>
              <a:ext uri="{FF2B5EF4-FFF2-40B4-BE49-F238E27FC236}">
                <a16:creationId xmlns:a16="http://schemas.microsoft.com/office/drawing/2014/main" id="{D9A452C1-5FF0-703A-B089-0825B9100D75}"/>
              </a:ext>
            </a:extLst>
          </p:cNvPr>
          <p:cNvSpPr txBox="1"/>
          <p:nvPr/>
        </p:nvSpPr>
        <p:spPr>
          <a:xfrm>
            <a:off x="5449888" y="1489034"/>
            <a:ext cx="6188074" cy="923330"/>
          </a:xfrm>
          <a:prstGeom prst="rect">
            <a:avLst/>
          </a:prstGeom>
          <a:noFill/>
        </p:spPr>
        <p:txBody>
          <a:bodyPr wrap="square">
            <a:spAutoFit/>
          </a:bodyPr>
          <a:lstStyle/>
          <a:p>
            <a:r>
              <a:rPr lang="en-MY" dirty="0"/>
              <a:t>We can see that Chinese and Nippon only have a total of 2 reviews. Since it does not contribute much to the data and training for the model, I decided to drop both those language.</a:t>
            </a:r>
          </a:p>
        </p:txBody>
      </p:sp>
      <p:pic>
        <p:nvPicPr>
          <p:cNvPr id="11" name="Picture 10">
            <a:extLst>
              <a:ext uri="{FF2B5EF4-FFF2-40B4-BE49-F238E27FC236}">
                <a16:creationId xmlns:a16="http://schemas.microsoft.com/office/drawing/2014/main" id="{7F7025EC-CA67-9BD5-617E-B3D5501350A4}"/>
              </a:ext>
            </a:extLst>
          </p:cNvPr>
          <p:cNvPicPr>
            <a:picLocks noChangeAspect="1"/>
          </p:cNvPicPr>
          <p:nvPr/>
        </p:nvPicPr>
        <p:blipFill>
          <a:blip r:embed="rId4"/>
          <a:stretch>
            <a:fillRect/>
          </a:stretch>
        </p:blipFill>
        <p:spPr>
          <a:xfrm>
            <a:off x="5449888" y="2445634"/>
            <a:ext cx="5553850" cy="628738"/>
          </a:xfrm>
          <a:prstGeom prst="rect">
            <a:avLst/>
          </a:prstGeom>
        </p:spPr>
      </p:pic>
      <p:pic>
        <p:nvPicPr>
          <p:cNvPr id="13" name="Picture 12">
            <a:extLst>
              <a:ext uri="{FF2B5EF4-FFF2-40B4-BE49-F238E27FC236}">
                <a16:creationId xmlns:a16="http://schemas.microsoft.com/office/drawing/2014/main" id="{1736D738-C116-35E6-E334-36FE341D4B71}"/>
              </a:ext>
            </a:extLst>
          </p:cNvPr>
          <p:cNvPicPr>
            <a:picLocks noChangeAspect="1"/>
          </p:cNvPicPr>
          <p:nvPr/>
        </p:nvPicPr>
        <p:blipFill>
          <a:blip r:embed="rId5"/>
          <a:stretch>
            <a:fillRect/>
          </a:stretch>
        </p:blipFill>
        <p:spPr>
          <a:xfrm>
            <a:off x="8635999" y="4671103"/>
            <a:ext cx="3485329" cy="2125053"/>
          </a:xfrm>
          <a:prstGeom prst="rect">
            <a:avLst/>
          </a:prstGeom>
        </p:spPr>
      </p:pic>
    </p:spTree>
    <p:extLst>
      <p:ext uri="{BB962C8B-B14F-4D97-AF65-F5344CB8AC3E}">
        <p14:creationId xmlns:p14="http://schemas.microsoft.com/office/powerpoint/2010/main" val="2067820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2167-11A7-0776-0689-DCC9C9E4D33A}"/>
              </a:ext>
            </a:extLst>
          </p:cNvPr>
          <p:cNvSpPr>
            <a:spLocks noGrp="1"/>
          </p:cNvSpPr>
          <p:nvPr>
            <p:ph type="title"/>
          </p:nvPr>
        </p:nvSpPr>
        <p:spPr>
          <a:xfrm>
            <a:off x="0" y="0"/>
            <a:ext cx="5033010" cy="815975"/>
          </a:xfrm>
        </p:spPr>
        <p:txBody>
          <a:bodyPr>
            <a:normAutofit/>
          </a:bodyPr>
          <a:lstStyle/>
          <a:p>
            <a:r>
              <a:rPr lang="en-MY" sz="3600" u="sng" dirty="0"/>
              <a:t>Remove duplicates</a:t>
            </a:r>
            <a:endParaRPr lang="en-MY" sz="3600" dirty="0"/>
          </a:p>
        </p:txBody>
      </p:sp>
      <p:pic>
        <p:nvPicPr>
          <p:cNvPr id="5" name="Content Placeholder 4">
            <a:extLst>
              <a:ext uri="{FF2B5EF4-FFF2-40B4-BE49-F238E27FC236}">
                <a16:creationId xmlns:a16="http://schemas.microsoft.com/office/drawing/2014/main" id="{89A1215C-FD8F-6330-8678-2DE8B1F66EEB}"/>
              </a:ext>
            </a:extLst>
          </p:cNvPr>
          <p:cNvPicPr>
            <a:picLocks noGrp="1" noChangeAspect="1"/>
          </p:cNvPicPr>
          <p:nvPr>
            <p:ph idx="1"/>
          </p:nvPr>
        </p:nvPicPr>
        <p:blipFill>
          <a:blip r:embed="rId2"/>
          <a:stretch>
            <a:fillRect/>
          </a:stretch>
        </p:blipFill>
        <p:spPr>
          <a:xfrm>
            <a:off x="137796" y="637103"/>
            <a:ext cx="3469004" cy="2018727"/>
          </a:xfrm>
        </p:spPr>
      </p:pic>
      <p:sp>
        <p:nvSpPr>
          <p:cNvPr id="9" name="TextBox 8">
            <a:extLst>
              <a:ext uri="{FF2B5EF4-FFF2-40B4-BE49-F238E27FC236}">
                <a16:creationId xmlns:a16="http://schemas.microsoft.com/office/drawing/2014/main" id="{4115E1FC-FFCD-C3B1-26F0-66BF2B0F4F8D}"/>
              </a:ext>
            </a:extLst>
          </p:cNvPr>
          <p:cNvSpPr txBox="1"/>
          <p:nvPr/>
        </p:nvSpPr>
        <p:spPr>
          <a:xfrm>
            <a:off x="104994" y="2623992"/>
            <a:ext cx="3914555" cy="923330"/>
          </a:xfrm>
          <a:prstGeom prst="rect">
            <a:avLst/>
          </a:prstGeom>
          <a:noFill/>
        </p:spPr>
        <p:txBody>
          <a:bodyPr wrap="square">
            <a:spAutoFit/>
          </a:bodyPr>
          <a:lstStyle/>
          <a:p>
            <a:r>
              <a:rPr lang="en-MY" dirty="0"/>
              <a:t>Drop duplicates in the dataset. However, after dropping there is still some duplicates</a:t>
            </a:r>
          </a:p>
        </p:txBody>
      </p:sp>
      <p:pic>
        <p:nvPicPr>
          <p:cNvPr id="11" name="Picture 10">
            <a:extLst>
              <a:ext uri="{FF2B5EF4-FFF2-40B4-BE49-F238E27FC236}">
                <a16:creationId xmlns:a16="http://schemas.microsoft.com/office/drawing/2014/main" id="{C52A0BD6-0E24-DC3C-AC94-7F640470B5DE}"/>
              </a:ext>
            </a:extLst>
          </p:cNvPr>
          <p:cNvPicPr>
            <a:picLocks noChangeAspect="1"/>
          </p:cNvPicPr>
          <p:nvPr/>
        </p:nvPicPr>
        <p:blipFill>
          <a:blip r:embed="rId3"/>
          <a:stretch>
            <a:fillRect/>
          </a:stretch>
        </p:blipFill>
        <p:spPr>
          <a:xfrm>
            <a:off x="114098" y="3613950"/>
            <a:ext cx="4200306" cy="1921235"/>
          </a:xfrm>
          <a:prstGeom prst="rect">
            <a:avLst/>
          </a:prstGeom>
        </p:spPr>
      </p:pic>
      <p:pic>
        <p:nvPicPr>
          <p:cNvPr id="13" name="Picture 12">
            <a:extLst>
              <a:ext uri="{FF2B5EF4-FFF2-40B4-BE49-F238E27FC236}">
                <a16:creationId xmlns:a16="http://schemas.microsoft.com/office/drawing/2014/main" id="{F8D507BB-6734-C763-CE93-85C647BEBAAE}"/>
              </a:ext>
            </a:extLst>
          </p:cNvPr>
          <p:cNvPicPr>
            <a:picLocks noChangeAspect="1"/>
          </p:cNvPicPr>
          <p:nvPr/>
        </p:nvPicPr>
        <p:blipFill>
          <a:blip r:embed="rId4"/>
          <a:stretch>
            <a:fillRect/>
          </a:stretch>
        </p:blipFill>
        <p:spPr>
          <a:xfrm>
            <a:off x="4459598" y="810843"/>
            <a:ext cx="2897297" cy="4724342"/>
          </a:xfrm>
          <a:prstGeom prst="rect">
            <a:avLst/>
          </a:prstGeom>
        </p:spPr>
      </p:pic>
      <p:pic>
        <p:nvPicPr>
          <p:cNvPr id="15" name="Picture 14">
            <a:extLst>
              <a:ext uri="{FF2B5EF4-FFF2-40B4-BE49-F238E27FC236}">
                <a16:creationId xmlns:a16="http://schemas.microsoft.com/office/drawing/2014/main" id="{772CDA4D-8B80-AD15-33BE-DFE75CA48821}"/>
              </a:ext>
            </a:extLst>
          </p:cNvPr>
          <p:cNvPicPr>
            <a:picLocks noChangeAspect="1"/>
          </p:cNvPicPr>
          <p:nvPr/>
        </p:nvPicPr>
        <p:blipFill>
          <a:blip r:embed="rId5"/>
          <a:stretch>
            <a:fillRect/>
          </a:stretch>
        </p:blipFill>
        <p:spPr>
          <a:xfrm>
            <a:off x="7481348" y="4953433"/>
            <a:ext cx="4596554" cy="581752"/>
          </a:xfrm>
          <a:prstGeom prst="rect">
            <a:avLst/>
          </a:prstGeom>
        </p:spPr>
      </p:pic>
      <p:sp>
        <p:nvSpPr>
          <p:cNvPr id="17" name="TextBox 16">
            <a:extLst>
              <a:ext uri="{FF2B5EF4-FFF2-40B4-BE49-F238E27FC236}">
                <a16:creationId xmlns:a16="http://schemas.microsoft.com/office/drawing/2014/main" id="{26211A0A-5510-09AD-5C5B-D9BE5FF8CB3B}"/>
              </a:ext>
            </a:extLst>
          </p:cNvPr>
          <p:cNvSpPr txBox="1"/>
          <p:nvPr/>
        </p:nvSpPr>
        <p:spPr>
          <a:xfrm>
            <a:off x="104994" y="5601814"/>
            <a:ext cx="4098706" cy="923330"/>
          </a:xfrm>
          <a:prstGeom prst="rect">
            <a:avLst/>
          </a:prstGeom>
          <a:noFill/>
        </p:spPr>
        <p:txBody>
          <a:bodyPr wrap="square">
            <a:spAutoFit/>
          </a:bodyPr>
          <a:lstStyle/>
          <a:p>
            <a:r>
              <a:rPr lang="en-MY" dirty="0"/>
              <a:t>Some reviews have duplicate but different scores. We want to manually remove those duplicates.</a:t>
            </a:r>
          </a:p>
        </p:txBody>
      </p:sp>
      <p:sp>
        <p:nvSpPr>
          <p:cNvPr id="19" name="TextBox 18">
            <a:extLst>
              <a:ext uri="{FF2B5EF4-FFF2-40B4-BE49-F238E27FC236}">
                <a16:creationId xmlns:a16="http://schemas.microsoft.com/office/drawing/2014/main" id="{9970E2C3-FF64-CCEF-B272-62B353628453}"/>
              </a:ext>
            </a:extLst>
          </p:cNvPr>
          <p:cNvSpPr txBox="1"/>
          <p:nvPr/>
        </p:nvSpPr>
        <p:spPr>
          <a:xfrm>
            <a:off x="7628779" y="1004468"/>
            <a:ext cx="3858371" cy="1477328"/>
          </a:xfrm>
          <a:prstGeom prst="rect">
            <a:avLst/>
          </a:prstGeom>
          <a:noFill/>
        </p:spPr>
        <p:txBody>
          <a:bodyPr wrap="square">
            <a:spAutoFit/>
          </a:bodyPr>
          <a:lstStyle/>
          <a:p>
            <a:r>
              <a:rPr lang="en-MY" dirty="0"/>
              <a:t>Manually remove data that does not align with the scores. Such as Complex should be a more negative review which is 0.65 but there is 0.1 for Complex.</a:t>
            </a:r>
          </a:p>
        </p:txBody>
      </p:sp>
      <p:sp>
        <p:nvSpPr>
          <p:cNvPr id="21" name="TextBox 20">
            <a:extLst>
              <a:ext uri="{FF2B5EF4-FFF2-40B4-BE49-F238E27FC236}">
                <a16:creationId xmlns:a16="http://schemas.microsoft.com/office/drawing/2014/main" id="{999DA24B-8E12-B1C3-02B3-60B97CAD3EE0}"/>
              </a:ext>
            </a:extLst>
          </p:cNvPr>
          <p:cNvSpPr txBox="1"/>
          <p:nvPr/>
        </p:nvSpPr>
        <p:spPr>
          <a:xfrm>
            <a:off x="7481348" y="5535185"/>
            <a:ext cx="4596554" cy="646331"/>
          </a:xfrm>
          <a:prstGeom prst="rect">
            <a:avLst/>
          </a:prstGeom>
          <a:noFill/>
        </p:spPr>
        <p:txBody>
          <a:bodyPr wrap="square">
            <a:spAutoFit/>
          </a:bodyPr>
          <a:lstStyle/>
          <a:p>
            <a:r>
              <a:rPr lang="en-MY" dirty="0"/>
              <a:t>Drop duplicates of reviews that does not align well with the score.</a:t>
            </a:r>
          </a:p>
        </p:txBody>
      </p:sp>
    </p:spTree>
    <p:extLst>
      <p:ext uri="{BB962C8B-B14F-4D97-AF65-F5344CB8AC3E}">
        <p14:creationId xmlns:p14="http://schemas.microsoft.com/office/powerpoint/2010/main" val="3102937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2167-11A7-0776-0689-DCC9C9E4D33A}"/>
              </a:ext>
            </a:extLst>
          </p:cNvPr>
          <p:cNvSpPr>
            <a:spLocks noGrp="1"/>
          </p:cNvSpPr>
          <p:nvPr>
            <p:ph type="title"/>
          </p:nvPr>
        </p:nvSpPr>
        <p:spPr>
          <a:xfrm>
            <a:off x="0" y="0"/>
            <a:ext cx="6254750" cy="815975"/>
          </a:xfrm>
        </p:spPr>
        <p:txBody>
          <a:bodyPr>
            <a:normAutofit fontScale="90000"/>
          </a:bodyPr>
          <a:lstStyle/>
          <a:p>
            <a:r>
              <a:rPr lang="en-MY" sz="3600" u="sng" dirty="0"/>
              <a:t>Translation to produce more data</a:t>
            </a:r>
            <a:endParaRPr lang="en-MY" sz="3600" dirty="0"/>
          </a:p>
        </p:txBody>
      </p:sp>
      <p:pic>
        <p:nvPicPr>
          <p:cNvPr id="7" name="Content Placeholder 6">
            <a:extLst>
              <a:ext uri="{FF2B5EF4-FFF2-40B4-BE49-F238E27FC236}">
                <a16:creationId xmlns:a16="http://schemas.microsoft.com/office/drawing/2014/main" id="{072C865B-79D9-27FC-CF40-965C8324DEB8}"/>
              </a:ext>
            </a:extLst>
          </p:cNvPr>
          <p:cNvPicPr>
            <a:picLocks noGrp="1" noChangeAspect="1"/>
          </p:cNvPicPr>
          <p:nvPr>
            <p:ph idx="1"/>
          </p:nvPr>
        </p:nvPicPr>
        <p:blipFill>
          <a:blip r:embed="rId2"/>
          <a:stretch>
            <a:fillRect/>
          </a:stretch>
        </p:blipFill>
        <p:spPr>
          <a:xfrm>
            <a:off x="7696200" y="974189"/>
            <a:ext cx="4102100" cy="5283736"/>
          </a:xfrm>
        </p:spPr>
      </p:pic>
      <p:pic>
        <p:nvPicPr>
          <p:cNvPr id="5" name="Picture 4">
            <a:extLst>
              <a:ext uri="{FF2B5EF4-FFF2-40B4-BE49-F238E27FC236}">
                <a16:creationId xmlns:a16="http://schemas.microsoft.com/office/drawing/2014/main" id="{2831EA44-9C18-68D2-9611-A1F3781AAAAD}"/>
              </a:ext>
            </a:extLst>
          </p:cNvPr>
          <p:cNvPicPr>
            <a:picLocks noChangeAspect="1"/>
          </p:cNvPicPr>
          <p:nvPr/>
        </p:nvPicPr>
        <p:blipFill>
          <a:blip r:embed="rId3"/>
          <a:stretch>
            <a:fillRect/>
          </a:stretch>
        </p:blipFill>
        <p:spPr>
          <a:xfrm>
            <a:off x="57150" y="954568"/>
            <a:ext cx="7219950" cy="1839566"/>
          </a:xfrm>
          <a:prstGeom prst="rect">
            <a:avLst/>
          </a:prstGeom>
        </p:spPr>
      </p:pic>
      <p:sp>
        <p:nvSpPr>
          <p:cNvPr id="8" name="TextBox 7">
            <a:extLst>
              <a:ext uri="{FF2B5EF4-FFF2-40B4-BE49-F238E27FC236}">
                <a16:creationId xmlns:a16="http://schemas.microsoft.com/office/drawing/2014/main" id="{034051EC-15C4-D7E7-60F1-DE6ED3F3B864}"/>
              </a:ext>
            </a:extLst>
          </p:cNvPr>
          <p:cNvSpPr txBox="1"/>
          <p:nvPr/>
        </p:nvSpPr>
        <p:spPr>
          <a:xfrm>
            <a:off x="139700" y="3048000"/>
            <a:ext cx="7137400" cy="1754326"/>
          </a:xfrm>
          <a:prstGeom prst="rect">
            <a:avLst/>
          </a:prstGeom>
          <a:noFill/>
        </p:spPr>
        <p:txBody>
          <a:bodyPr wrap="square" rtlCol="0">
            <a:spAutoFit/>
          </a:bodyPr>
          <a:lstStyle/>
          <a:p>
            <a:r>
              <a:rPr lang="en-MY" dirty="0"/>
              <a:t>Translate all Malay Language in the review score to English Language. This help produce more data because rather than splitting two data for two model. We have one model which predict English language.</a:t>
            </a:r>
          </a:p>
          <a:p>
            <a:endParaRPr lang="en-MY" dirty="0"/>
          </a:p>
          <a:p>
            <a:r>
              <a:rPr lang="en-MY" dirty="0"/>
              <a:t>After translating, drop the column language since all the reviews is in English.</a:t>
            </a:r>
          </a:p>
        </p:txBody>
      </p:sp>
    </p:spTree>
    <p:extLst>
      <p:ext uri="{BB962C8B-B14F-4D97-AF65-F5344CB8AC3E}">
        <p14:creationId xmlns:p14="http://schemas.microsoft.com/office/powerpoint/2010/main" val="1603807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2167-11A7-0776-0689-DCC9C9E4D33A}"/>
              </a:ext>
            </a:extLst>
          </p:cNvPr>
          <p:cNvSpPr>
            <a:spLocks noGrp="1"/>
          </p:cNvSpPr>
          <p:nvPr>
            <p:ph type="title"/>
          </p:nvPr>
        </p:nvSpPr>
        <p:spPr>
          <a:xfrm>
            <a:off x="0" y="0"/>
            <a:ext cx="7346950" cy="815975"/>
          </a:xfrm>
        </p:spPr>
        <p:txBody>
          <a:bodyPr>
            <a:normAutofit/>
          </a:bodyPr>
          <a:lstStyle/>
          <a:p>
            <a:r>
              <a:rPr lang="en-MY" sz="3600" u="sng" dirty="0"/>
              <a:t>Preprocess data to allow classification</a:t>
            </a:r>
            <a:endParaRPr lang="en-MY" sz="3600" dirty="0"/>
          </a:p>
        </p:txBody>
      </p:sp>
      <p:pic>
        <p:nvPicPr>
          <p:cNvPr id="5" name="Content Placeholder 4">
            <a:extLst>
              <a:ext uri="{FF2B5EF4-FFF2-40B4-BE49-F238E27FC236}">
                <a16:creationId xmlns:a16="http://schemas.microsoft.com/office/drawing/2014/main" id="{DEB1BF17-ECED-4DA3-26D9-C29C8B0780D5}"/>
              </a:ext>
            </a:extLst>
          </p:cNvPr>
          <p:cNvPicPr>
            <a:picLocks noGrp="1" noChangeAspect="1"/>
          </p:cNvPicPr>
          <p:nvPr>
            <p:ph idx="1"/>
          </p:nvPr>
        </p:nvPicPr>
        <p:blipFill>
          <a:blip r:embed="rId2"/>
          <a:stretch>
            <a:fillRect/>
          </a:stretch>
        </p:blipFill>
        <p:spPr>
          <a:xfrm>
            <a:off x="123199" y="727075"/>
            <a:ext cx="3845552" cy="3616267"/>
          </a:xfrm>
        </p:spPr>
      </p:pic>
      <p:sp>
        <p:nvSpPr>
          <p:cNvPr id="7" name="TextBox 6">
            <a:extLst>
              <a:ext uri="{FF2B5EF4-FFF2-40B4-BE49-F238E27FC236}">
                <a16:creationId xmlns:a16="http://schemas.microsoft.com/office/drawing/2014/main" id="{AD0F8A3C-AB14-740F-005C-7D306D39CF1C}"/>
              </a:ext>
            </a:extLst>
          </p:cNvPr>
          <p:cNvSpPr txBox="1"/>
          <p:nvPr/>
        </p:nvSpPr>
        <p:spPr>
          <a:xfrm>
            <a:off x="21600" y="4572685"/>
            <a:ext cx="3947151" cy="923330"/>
          </a:xfrm>
          <a:prstGeom prst="rect">
            <a:avLst/>
          </a:prstGeom>
          <a:noFill/>
        </p:spPr>
        <p:txBody>
          <a:bodyPr wrap="square">
            <a:spAutoFit/>
          </a:bodyPr>
          <a:lstStyle/>
          <a:p>
            <a:r>
              <a:rPr lang="en-MY" dirty="0"/>
              <a:t>The highest and second highest score are 0.12 and 0.1. This shows that there is more positive reviews then negative.</a:t>
            </a:r>
          </a:p>
        </p:txBody>
      </p:sp>
      <p:sp>
        <p:nvSpPr>
          <p:cNvPr id="9" name="TextBox 8">
            <a:extLst>
              <a:ext uri="{FF2B5EF4-FFF2-40B4-BE49-F238E27FC236}">
                <a16:creationId xmlns:a16="http://schemas.microsoft.com/office/drawing/2014/main" id="{E644C4DF-A171-6997-14DD-B5CA5E13FB25}"/>
              </a:ext>
            </a:extLst>
          </p:cNvPr>
          <p:cNvSpPr txBox="1"/>
          <p:nvPr/>
        </p:nvSpPr>
        <p:spPr>
          <a:xfrm>
            <a:off x="4586287" y="4343342"/>
            <a:ext cx="7482513" cy="1754326"/>
          </a:xfrm>
          <a:prstGeom prst="rect">
            <a:avLst/>
          </a:prstGeom>
          <a:noFill/>
        </p:spPr>
        <p:txBody>
          <a:bodyPr wrap="square">
            <a:spAutoFit/>
          </a:bodyPr>
          <a:lstStyle/>
          <a:p>
            <a:r>
              <a:rPr lang="en-MY" dirty="0"/>
              <a:t>I decide to do </a:t>
            </a:r>
            <a:r>
              <a:rPr lang="en-MY" b="1" dirty="0"/>
              <a:t>classification</a:t>
            </a:r>
            <a:r>
              <a:rPr lang="en-MY" dirty="0"/>
              <a:t>. Since, the data is </a:t>
            </a:r>
            <a:r>
              <a:rPr lang="en-MY" b="1" dirty="0"/>
              <a:t>limited</a:t>
            </a:r>
            <a:r>
              <a:rPr lang="en-MY" dirty="0"/>
              <a:t>, classification would give a </a:t>
            </a:r>
            <a:r>
              <a:rPr lang="en-MY" b="1" dirty="0"/>
              <a:t>higher accuracy </a:t>
            </a:r>
            <a:r>
              <a:rPr lang="en-MY" dirty="0"/>
              <a:t>for model compared to using </a:t>
            </a:r>
            <a:r>
              <a:rPr lang="en-MY" b="1" dirty="0"/>
              <a:t>regression</a:t>
            </a:r>
            <a:r>
              <a:rPr lang="en-MY" dirty="0"/>
              <a:t>. Thus, we will use classification to do our model. I decide to change score to 0 and 1. 0 is negative and 1 is positive. Since the lesser the score the higher the positivity. We change that lesser than 0.5 for scores is positive and higher than 0.5 is negative.</a:t>
            </a:r>
          </a:p>
        </p:txBody>
      </p:sp>
      <p:pic>
        <p:nvPicPr>
          <p:cNvPr id="11" name="Picture 10">
            <a:extLst>
              <a:ext uri="{FF2B5EF4-FFF2-40B4-BE49-F238E27FC236}">
                <a16:creationId xmlns:a16="http://schemas.microsoft.com/office/drawing/2014/main" id="{6160BAF3-EF8D-AB5B-5658-3CF72586DF44}"/>
              </a:ext>
            </a:extLst>
          </p:cNvPr>
          <p:cNvPicPr>
            <a:picLocks noChangeAspect="1"/>
          </p:cNvPicPr>
          <p:nvPr/>
        </p:nvPicPr>
        <p:blipFill>
          <a:blip r:embed="rId3"/>
          <a:stretch>
            <a:fillRect/>
          </a:stretch>
        </p:blipFill>
        <p:spPr>
          <a:xfrm>
            <a:off x="7470149" y="514350"/>
            <a:ext cx="4102872" cy="3483311"/>
          </a:xfrm>
          <a:prstGeom prst="rect">
            <a:avLst/>
          </a:prstGeom>
        </p:spPr>
      </p:pic>
    </p:spTree>
    <p:extLst>
      <p:ext uri="{BB962C8B-B14F-4D97-AF65-F5344CB8AC3E}">
        <p14:creationId xmlns:p14="http://schemas.microsoft.com/office/powerpoint/2010/main" val="2478260937"/>
      </p:ext>
    </p:extLst>
  </p:cSld>
  <p:clrMapOvr>
    <a:masterClrMapping/>
  </p:clrMapOvr>
</p:sld>
</file>

<file path=ppt/theme/theme1.xml><?xml version="1.0" encoding="utf-8"?>
<a:theme xmlns:a="http://schemas.openxmlformats.org/drawingml/2006/main" name="Confetti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319</TotalTime>
  <Words>1097</Words>
  <Application>Microsoft Office PowerPoint</Application>
  <PresentationFormat>Widescreen</PresentationFormat>
  <Paragraphs>100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Gill Sans Nova</vt:lpstr>
      <vt:lpstr>Wingdings</vt:lpstr>
      <vt:lpstr>ConfettiVTI</vt:lpstr>
      <vt:lpstr>DELE CA1 Part B: Reccurent Neural Network</vt:lpstr>
      <vt:lpstr>Part B Steps</vt:lpstr>
      <vt:lpstr>Data preparation</vt:lpstr>
      <vt:lpstr>Data preparation</vt:lpstr>
      <vt:lpstr>Preprocess features</vt:lpstr>
      <vt:lpstr>Drop language</vt:lpstr>
      <vt:lpstr>Remove duplicates</vt:lpstr>
      <vt:lpstr>Translation to produce more data</vt:lpstr>
      <vt:lpstr>Preprocess data to allow classification</vt:lpstr>
      <vt:lpstr>Produce more data by splitting punctuation</vt:lpstr>
      <vt:lpstr>Visualisation</vt:lpstr>
      <vt:lpstr>Tokenization</vt:lpstr>
      <vt:lpstr>Convert review into integer</vt:lpstr>
      <vt:lpstr>Convert data into X and y</vt:lpstr>
      <vt:lpstr>Train Test Split</vt:lpstr>
      <vt:lpstr>Base Model</vt:lpstr>
      <vt:lpstr># Hyperparameter tuning model (Model Improvement) (LSTM)</vt:lpstr>
      <vt:lpstr>Hyperparameter tuning model (Model Improvement) (LSTM)</vt:lpstr>
      <vt:lpstr>Hyperparameter tuning model (Model Improvement) (GRU)</vt:lpstr>
      <vt:lpstr>Find best model</vt:lpstr>
      <vt:lpstr>Model Evaluation for GRU</vt:lpstr>
      <vt:lpstr>Model Evaluation for GRU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DELE CA1 Part A: Convolutional Neural Network</dc:title>
  <dc:creator>Ivan Tay</dc:creator>
  <cp:lastModifiedBy>Ivan Tay</cp:lastModifiedBy>
  <cp:revision>8</cp:revision>
  <dcterms:created xsi:type="dcterms:W3CDTF">2024-05-19T11:02:13Z</dcterms:created>
  <dcterms:modified xsi:type="dcterms:W3CDTF">2024-05-19T16:22:57Z</dcterms:modified>
</cp:coreProperties>
</file>