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62" r:id="rId4"/>
    <p:sldId id="261" r:id="rId5"/>
    <p:sldId id="260" r:id="rId6"/>
    <p:sldId id="259"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0FA964-6643-4F97-AD53-63100A86950F}">
          <p14:sldIdLst>
            <p14:sldId id="257"/>
            <p14:sldId id="258"/>
            <p14:sldId id="262"/>
            <p14:sldId id="261"/>
            <p14:sldId id="260"/>
            <p14:sldId id="259"/>
            <p14:sldId id="263"/>
            <p14:sldId id="265"/>
          </p14:sldIdLst>
        </p14:section>
        <p14:section name="Untitled Section" id="{EFB214C9-64CA-4F2A-BF32-F0687EC24A98}">
          <p14:sldIdLst>
            <p14:sldId id="264"/>
            <p14:sldId id="266"/>
            <p14:sldId id="267"/>
            <p14:sldId id="268"/>
            <p14:sldId id="269"/>
            <p14:sldId id="270"/>
            <p14:sldId id="271"/>
            <p14:sldId id="272"/>
            <p14:sldId id="273"/>
            <p14:sldId id="274"/>
            <p14:sldId id="275"/>
            <p14:sldId id="276"/>
            <p14:sldId id="277"/>
            <p14:sldId id="278"/>
            <p14:sldId id="279"/>
            <p14:sldId id="280"/>
            <p14:sldId id="281"/>
            <p14:sldId id="283"/>
            <p14:sldId id="284"/>
            <p14:sldId id="28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2" d="100"/>
          <a:sy n="122" d="100"/>
        </p:scale>
        <p:origin x="112"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MY"/>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90211E6-EC2B-4C80-B470-5A38B00C8DBB}" type="slidenum">
              <a:rPr lang="en-MY" smtClean="0"/>
              <a:t>‹#›</a:t>
            </a:fld>
            <a:endParaRPr lang="en-MY"/>
          </a:p>
        </p:txBody>
      </p:sp>
    </p:spTree>
    <p:extLst>
      <p:ext uri="{BB962C8B-B14F-4D97-AF65-F5344CB8AC3E}">
        <p14:creationId xmlns:p14="http://schemas.microsoft.com/office/powerpoint/2010/main" val="185219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52236-CF2F-46D4-A695-3439896CAB8E}" type="datetimeFigureOut">
              <a:rPr lang="en-MY" smtClean="0"/>
              <a:t>5/2/2024</a:t>
            </a:fld>
            <a:endParaRPr lang="en-MY"/>
          </a:p>
        </p:txBody>
      </p:sp>
      <p:sp>
        <p:nvSpPr>
          <p:cNvPr id="6" name="Footer Placeholder 5"/>
          <p:cNvSpPr>
            <a:spLocks noGrp="1"/>
          </p:cNvSpPr>
          <p:nvPr>
            <p:ph type="ftr" sz="quarter" idx="11"/>
          </p:nvPr>
        </p:nvSpPr>
        <p:spPr/>
        <p:txBody>
          <a:bodyPr/>
          <a:lstStyle/>
          <a:p>
            <a:endParaRPr lang="en-MY"/>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65110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1872665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p>
            <a:endParaRPr lang="en-MY"/>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128777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p>
            <a:endParaRPr lang="en-MY"/>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736168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652236-CF2F-46D4-A695-3439896CAB8E}" type="datetimeFigureOut">
              <a:rPr lang="en-MY" smtClean="0"/>
              <a:t>5/2/2024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69628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652236-CF2F-46D4-A695-3439896CAB8E}" type="datetimeFigureOut">
              <a:rPr lang="en-MY" smtClean="0"/>
              <a:t>5/2/2024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133372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2009850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p>
            <a:endParaRPr lang="en-MY"/>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4919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lvl1pPr>
              <a:defRPr sz="1000" b="1"/>
            </a:lvl1pPr>
          </a:lstStyle>
          <a:p>
            <a:endParaRPr lang="en-MY"/>
          </a:p>
        </p:txBody>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34128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52236-CF2F-46D4-A695-3439896CAB8E}" type="datetimeFigureOut">
              <a:rPr lang="en-MY" smtClean="0"/>
              <a:t>5/2/2024</a:t>
            </a:fld>
            <a:endParaRPr lang="en-MY"/>
          </a:p>
        </p:txBody>
      </p:sp>
      <p:sp>
        <p:nvSpPr>
          <p:cNvPr id="5" name="Footer Placeholder 4"/>
          <p:cNvSpPr>
            <a:spLocks noGrp="1"/>
          </p:cNvSpPr>
          <p:nvPr>
            <p:ph type="ftr" sz="quarter" idx="11"/>
          </p:nvPr>
        </p:nvSpPr>
        <p:spPr/>
        <p:txBody>
          <a:bodyPr/>
          <a:lstStyle>
            <a:lvl1pPr>
              <a:defRPr sz="1000" b="1"/>
            </a:lvl1pPr>
          </a:lstStyle>
          <a:p>
            <a:endParaRPr lang="en-MY"/>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02128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52236-CF2F-46D4-A695-3439896CAB8E}" type="datetimeFigureOut">
              <a:rPr lang="en-MY" smtClean="0"/>
              <a:t>5/2/2024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163013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52236-CF2F-46D4-A695-3439896CAB8E}" type="datetimeFigureOut">
              <a:rPr lang="en-MY" smtClean="0"/>
              <a:t>5/2/2024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53352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52236-CF2F-46D4-A695-3439896CAB8E}" type="datetimeFigureOut">
              <a:rPr lang="en-MY" smtClean="0"/>
              <a:t>5/2/2024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79843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52236-CF2F-46D4-A695-3439896CAB8E}" type="datetimeFigureOut">
              <a:rPr lang="en-MY" smtClean="0"/>
              <a:t>5/2/2024</a:t>
            </a:fld>
            <a:endParaRPr lang="en-MY"/>
          </a:p>
        </p:txBody>
      </p:sp>
      <p:sp>
        <p:nvSpPr>
          <p:cNvPr id="3" name="Footer Placeholder 2"/>
          <p:cNvSpPr>
            <a:spLocks noGrp="1"/>
          </p:cNvSpPr>
          <p:nvPr>
            <p:ph type="ftr" sz="quarter" idx="11"/>
          </p:nvPr>
        </p:nvSpPr>
        <p:spPr/>
        <p:txBody>
          <a:bodyPr/>
          <a:lstStyle/>
          <a:p>
            <a:endParaRPr lang="en-MY"/>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36257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52236-CF2F-46D4-A695-3439896CAB8E}" type="datetimeFigureOut">
              <a:rPr lang="en-MY" smtClean="0"/>
              <a:t>5/2/2024</a:t>
            </a:fld>
            <a:endParaRPr lang="en-MY"/>
          </a:p>
        </p:txBody>
      </p:sp>
      <p:sp>
        <p:nvSpPr>
          <p:cNvPr id="6" name="Footer Placeholder 5"/>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375008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52236-CF2F-46D4-A695-3439896CAB8E}" type="datetimeFigureOut">
              <a:rPr lang="en-MY" smtClean="0"/>
              <a:t>5/2/2024</a:t>
            </a:fld>
            <a:endParaRPr lang="en-MY"/>
          </a:p>
        </p:txBody>
      </p:sp>
      <p:sp>
        <p:nvSpPr>
          <p:cNvPr id="6" name="Footer Placeholder 5"/>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0211E6-EC2B-4C80-B470-5A38B00C8DBB}" type="slidenum">
              <a:rPr lang="en-MY" smtClean="0"/>
              <a:t>‹#›</a:t>
            </a:fld>
            <a:endParaRPr lang="en-MY"/>
          </a:p>
        </p:txBody>
      </p:sp>
    </p:spTree>
    <p:extLst>
      <p:ext uri="{BB962C8B-B14F-4D97-AF65-F5344CB8AC3E}">
        <p14:creationId xmlns:p14="http://schemas.microsoft.com/office/powerpoint/2010/main" val="26547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3652236-CF2F-46D4-A695-3439896CAB8E}" type="datetimeFigureOut">
              <a:rPr lang="en-MY" smtClean="0"/>
              <a:t>5/2/2024</a:t>
            </a:fld>
            <a:endParaRPr lang="en-MY"/>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MY"/>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0211E6-EC2B-4C80-B470-5A38B00C8DBB}" type="slidenum">
              <a:rPr lang="en-MY" smtClean="0"/>
              <a:t>‹#›</a:t>
            </a:fld>
            <a:endParaRPr lang="en-MY"/>
          </a:p>
        </p:txBody>
      </p:sp>
    </p:spTree>
    <p:extLst>
      <p:ext uri="{BB962C8B-B14F-4D97-AF65-F5344CB8AC3E}">
        <p14:creationId xmlns:p14="http://schemas.microsoft.com/office/powerpoint/2010/main" val="16033731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ta.data.gov.sg/datasets/d_06067a3d18f8a5779acfbf19c62cb656/view" TargetMode="External"/><Relationship Id="rId2" Type="http://schemas.openxmlformats.org/officeDocument/2006/relationships/hyperlink" Target="https://beta.data.gov.sg/datasets/d_3c55210de27fcccda2ed0c63fdd2b352/view" TargetMode="External"/><Relationship Id="rId1" Type="http://schemas.openxmlformats.org/officeDocument/2006/relationships/slideLayout" Target="../slideLayouts/slideLayout2.xml"/><Relationship Id="rId6" Type="http://schemas.openxmlformats.org/officeDocument/2006/relationships/hyperlink" Target="https://beta.data.gov.sg/datasets/d_cbe1d2c4e90562e78ec821f39e05e94a/view" TargetMode="External"/><Relationship Id="rId5" Type="http://schemas.openxmlformats.org/officeDocument/2006/relationships/hyperlink" Target="https://beta.data.gov.sg/datasets/d_69d444ac676644d33bf4010de19c95a5/view" TargetMode="External"/><Relationship Id="rId4" Type="http://schemas.openxmlformats.org/officeDocument/2006/relationships/hyperlink" Target="https://beta.data.gov.sg/datasets/d_f50492fe89a0c3a522bf9c04ce3e6380/vie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9023-79C9-D8CC-AD01-E1BA30C5EED3}"/>
              </a:ext>
            </a:extLst>
          </p:cNvPr>
          <p:cNvSpPr>
            <a:spLocks noGrp="1"/>
          </p:cNvSpPr>
          <p:nvPr>
            <p:ph type="ctrTitle"/>
          </p:nvPr>
        </p:nvSpPr>
        <p:spPr/>
        <p:txBody>
          <a:bodyPr/>
          <a:lstStyle/>
          <a:p>
            <a:r>
              <a:rPr lang="en-US" sz="3600" dirty="0"/>
              <a:t>PDAS CA2 - How does number of graduates in Singapore contribute towards employment rates and job vacancies?</a:t>
            </a:r>
            <a:endParaRPr lang="en-MY" sz="3600" dirty="0"/>
          </a:p>
        </p:txBody>
      </p:sp>
      <p:sp>
        <p:nvSpPr>
          <p:cNvPr id="3" name="Subtitle 2">
            <a:extLst>
              <a:ext uri="{FF2B5EF4-FFF2-40B4-BE49-F238E27FC236}">
                <a16:creationId xmlns:a16="http://schemas.microsoft.com/office/drawing/2014/main" id="{E42AF9CC-49D1-854A-7E31-6CCAF09A97AF}"/>
              </a:ext>
            </a:extLst>
          </p:cNvPr>
          <p:cNvSpPr>
            <a:spLocks noGrp="1"/>
          </p:cNvSpPr>
          <p:nvPr>
            <p:ph type="subTitle" idx="1"/>
          </p:nvPr>
        </p:nvSpPr>
        <p:spPr/>
        <p:txBody>
          <a:bodyPr/>
          <a:lstStyle/>
          <a:p>
            <a:r>
              <a:rPr lang="en-MY" dirty="0"/>
              <a:t>Name: </a:t>
            </a:r>
            <a:r>
              <a:rPr lang="en-MY" dirty="0" err="1"/>
              <a:t>ivan</a:t>
            </a:r>
            <a:r>
              <a:rPr lang="en-MY" dirty="0"/>
              <a:t> </a:t>
            </a:r>
            <a:r>
              <a:rPr lang="en-MY" dirty="0" err="1"/>
              <a:t>tay</a:t>
            </a:r>
            <a:r>
              <a:rPr lang="en-MY" dirty="0"/>
              <a:t> yuen </a:t>
            </a:r>
            <a:r>
              <a:rPr lang="en-MY" dirty="0" err="1"/>
              <a:t>heng</a:t>
            </a:r>
            <a:endParaRPr lang="en-MY" dirty="0"/>
          </a:p>
          <a:p>
            <a:r>
              <a:rPr lang="en-MY" dirty="0"/>
              <a:t>Class: </a:t>
            </a:r>
            <a:r>
              <a:rPr lang="en-MY" dirty="0" err="1"/>
              <a:t>daaa</a:t>
            </a:r>
            <a:r>
              <a:rPr lang="en-MY" dirty="0"/>
              <a:t>/ft/1b/03</a:t>
            </a:r>
          </a:p>
        </p:txBody>
      </p:sp>
    </p:spTree>
    <p:extLst>
      <p:ext uri="{BB962C8B-B14F-4D97-AF65-F5344CB8AC3E}">
        <p14:creationId xmlns:p14="http://schemas.microsoft.com/office/powerpoint/2010/main" val="266305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BB04-0AEE-2AF3-4C17-AF5E56330BAB}"/>
              </a:ext>
            </a:extLst>
          </p:cNvPr>
          <p:cNvSpPr>
            <a:spLocks noGrp="1"/>
          </p:cNvSpPr>
          <p:nvPr>
            <p:ph type="title"/>
          </p:nvPr>
        </p:nvSpPr>
        <p:spPr/>
        <p:txBody>
          <a:bodyPr/>
          <a:lstStyle/>
          <a:p>
            <a:r>
              <a:rPr lang="en-US" dirty="0"/>
              <a:t>Remove sex (gender) column</a:t>
            </a:r>
            <a:endParaRPr lang="en-MY" dirty="0"/>
          </a:p>
        </p:txBody>
      </p:sp>
      <p:sp>
        <p:nvSpPr>
          <p:cNvPr id="3" name="Content Placeholder 2">
            <a:extLst>
              <a:ext uri="{FF2B5EF4-FFF2-40B4-BE49-F238E27FC236}">
                <a16:creationId xmlns:a16="http://schemas.microsoft.com/office/drawing/2014/main" id="{DDCB84EB-7301-6F47-35C6-948CF1CC3054}"/>
              </a:ext>
            </a:extLst>
          </p:cNvPr>
          <p:cNvSpPr>
            <a:spLocks noGrp="1"/>
          </p:cNvSpPr>
          <p:nvPr>
            <p:ph idx="1"/>
          </p:nvPr>
        </p:nvSpPr>
        <p:spPr>
          <a:xfrm>
            <a:off x="1154955" y="2603500"/>
            <a:ext cx="3982530" cy="3416300"/>
          </a:xfrm>
        </p:spPr>
        <p:txBody>
          <a:bodyPr>
            <a:normAutofit lnSpcReduction="10000"/>
          </a:bodyPr>
          <a:lstStyle/>
          <a:p>
            <a:r>
              <a:rPr lang="en-US" dirty="0"/>
              <a:t>Subset the datasets rows to only have rows containing MF (Male and Female) in sex columns. </a:t>
            </a:r>
          </a:p>
          <a:p>
            <a:r>
              <a:rPr lang="en-US" dirty="0"/>
              <a:t>Since F is only consist of one gender and we would like to find the total number of people with both gender that graduate the institute instead.</a:t>
            </a:r>
          </a:p>
          <a:p>
            <a:r>
              <a:rPr lang="en-US" dirty="0"/>
              <a:t>Afterwards, drop the 'sex' column because it is all the same value</a:t>
            </a:r>
          </a:p>
          <a:p>
            <a:endParaRPr lang="en-MY" dirty="0"/>
          </a:p>
        </p:txBody>
      </p:sp>
      <p:pic>
        <p:nvPicPr>
          <p:cNvPr id="5" name="Picture 4">
            <a:extLst>
              <a:ext uri="{FF2B5EF4-FFF2-40B4-BE49-F238E27FC236}">
                <a16:creationId xmlns:a16="http://schemas.microsoft.com/office/drawing/2014/main" id="{768340EF-9F36-5992-9122-6AE5868EDF39}"/>
              </a:ext>
            </a:extLst>
          </p:cNvPr>
          <p:cNvPicPr>
            <a:picLocks noChangeAspect="1"/>
          </p:cNvPicPr>
          <p:nvPr/>
        </p:nvPicPr>
        <p:blipFill>
          <a:blip r:embed="rId2"/>
          <a:stretch>
            <a:fillRect/>
          </a:stretch>
        </p:blipFill>
        <p:spPr>
          <a:xfrm>
            <a:off x="5366083" y="5097778"/>
            <a:ext cx="6388768" cy="1106869"/>
          </a:xfrm>
          <a:prstGeom prst="rect">
            <a:avLst/>
          </a:prstGeom>
        </p:spPr>
      </p:pic>
      <p:pic>
        <p:nvPicPr>
          <p:cNvPr id="7" name="Picture 6">
            <a:extLst>
              <a:ext uri="{FF2B5EF4-FFF2-40B4-BE49-F238E27FC236}">
                <a16:creationId xmlns:a16="http://schemas.microsoft.com/office/drawing/2014/main" id="{21EF0BE7-665F-5FD2-AEAF-444824C96E49}"/>
              </a:ext>
            </a:extLst>
          </p:cNvPr>
          <p:cNvPicPr>
            <a:picLocks noChangeAspect="1"/>
          </p:cNvPicPr>
          <p:nvPr/>
        </p:nvPicPr>
        <p:blipFill>
          <a:blip r:embed="rId3"/>
          <a:stretch>
            <a:fillRect/>
          </a:stretch>
        </p:blipFill>
        <p:spPr>
          <a:xfrm>
            <a:off x="5366083" y="3785626"/>
            <a:ext cx="6388768" cy="1148087"/>
          </a:xfrm>
          <a:prstGeom prst="rect">
            <a:avLst/>
          </a:prstGeom>
        </p:spPr>
      </p:pic>
      <p:pic>
        <p:nvPicPr>
          <p:cNvPr id="9" name="Picture 8">
            <a:extLst>
              <a:ext uri="{FF2B5EF4-FFF2-40B4-BE49-F238E27FC236}">
                <a16:creationId xmlns:a16="http://schemas.microsoft.com/office/drawing/2014/main" id="{86DFB0F9-7751-45CA-0838-DF93E0E7D4A1}"/>
              </a:ext>
            </a:extLst>
          </p:cNvPr>
          <p:cNvPicPr>
            <a:picLocks noChangeAspect="1"/>
          </p:cNvPicPr>
          <p:nvPr/>
        </p:nvPicPr>
        <p:blipFill>
          <a:blip r:embed="rId4"/>
          <a:stretch>
            <a:fillRect/>
          </a:stretch>
        </p:blipFill>
        <p:spPr>
          <a:xfrm>
            <a:off x="5235946" y="2329206"/>
            <a:ext cx="5189417" cy="1292355"/>
          </a:xfrm>
          <a:prstGeom prst="rect">
            <a:avLst/>
          </a:prstGeom>
        </p:spPr>
      </p:pic>
    </p:spTree>
    <p:extLst>
      <p:ext uri="{BB962C8B-B14F-4D97-AF65-F5344CB8AC3E}">
        <p14:creationId xmlns:p14="http://schemas.microsoft.com/office/powerpoint/2010/main" val="152695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28FB-B479-1605-41DD-493E6BBCC316}"/>
              </a:ext>
            </a:extLst>
          </p:cNvPr>
          <p:cNvSpPr>
            <a:spLocks noGrp="1"/>
          </p:cNvSpPr>
          <p:nvPr>
            <p:ph type="title"/>
          </p:nvPr>
        </p:nvSpPr>
        <p:spPr/>
        <p:txBody>
          <a:bodyPr/>
          <a:lstStyle/>
          <a:p>
            <a:r>
              <a:rPr lang="en-US" dirty="0"/>
              <a:t>Deal with missing values</a:t>
            </a:r>
            <a:endParaRPr lang="en-MY" dirty="0"/>
          </a:p>
        </p:txBody>
      </p:sp>
      <p:sp>
        <p:nvSpPr>
          <p:cNvPr id="3" name="Content Placeholder 2">
            <a:extLst>
              <a:ext uri="{FF2B5EF4-FFF2-40B4-BE49-F238E27FC236}">
                <a16:creationId xmlns:a16="http://schemas.microsoft.com/office/drawing/2014/main" id="{D6A2B792-4301-4E15-39ED-F008A4930124}"/>
              </a:ext>
            </a:extLst>
          </p:cNvPr>
          <p:cNvSpPr>
            <a:spLocks noGrp="1"/>
          </p:cNvSpPr>
          <p:nvPr>
            <p:ph idx="1"/>
          </p:nvPr>
        </p:nvSpPr>
        <p:spPr>
          <a:xfrm>
            <a:off x="651615" y="2603500"/>
            <a:ext cx="3717835" cy="3416300"/>
          </a:xfrm>
        </p:spPr>
        <p:txBody>
          <a:bodyPr>
            <a:normAutofit fontScale="92500" lnSpcReduction="20000"/>
          </a:bodyPr>
          <a:lstStyle/>
          <a:p>
            <a:r>
              <a:rPr lang="en-US" dirty="0"/>
              <a:t>The dataset currently contains 40 rows. However, if any column has 20 or more null values, it would result in a 50% loss of data (20 rows left). Therefore, we plan to eliminate columns with 20 or more null values to preserve data integrity.</a:t>
            </a:r>
          </a:p>
          <a:p>
            <a:r>
              <a:rPr lang="en-US" dirty="0"/>
              <a:t>Now, drop any rows that have null values. You could not backwards fill nor forwards fill because some schools were not established before that.</a:t>
            </a:r>
          </a:p>
          <a:p>
            <a:endParaRPr lang="en-US" dirty="0"/>
          </a:p>
        </p:txBody>
      </p:sp>
      <p:pic>
        <p:nvPicPr>
          <p:cNvPr id="5" name="Picture 4">
            <a:extLst>
              <a:ext uri="{FF2B5EF4-FFF2-40B4-BE49-F238E27FC236}">
                <a16:creationId xmlns:a16="http://schemas.microsoft.com/office/drawing/2014/main" id="{52B2A683-4607-9CB2-7F6D-0A8EF9AB9550}"/>
              </a:ext>
            </a:extLst>
          </p:cNvPr>
          <p:cNvPicPr>
            <a:picLocks noChangeAspect="1"/>
          </p:cNvPicPr>
          <p:nvPr/>
        </p:nvPicPr>
        <p:blipFill>
          <a:blip r:embed="rId2"/>
          <a:stretch>
            <a:fillRect/>
          </a:stretch>
        </p:blipFill>
        <p:spPr>
          <a:xfrm>
            <a:off x="4718330" y="3471111"/>
            <a:ext cx="3182674" cy="2657981"/>
          </a:xfrm>
          <a:prstGeom prst="rect">
            <a:avLst/>
          </a:prstGeom>
        </p:spPr>
      </p:pic>
      <p:pic>
        <p:nvPicPr>
          <p:cNvPr id="9" name="Picture 8">
            <a:extLst>
              <a:ext uri="{FF2B5EF4-FFF2-40B4-BE49-F238E27FC236}">
                <a16:creationId xmlns:a16="http://schemas.microsoft.com/office/drawing/2014/main" id="{D36EECA4-CCBE-C962-E30F-F89879568EA8}"/>
              </a:ext>
            </a:extLst>
          </p:cNvPr>
          <p:cNvPicPr>
            <a:picLocks noChangeAspect="1"/>
          </p:cNvPicPr>
          <p:nvPr/>
        </p:nvPicPr>
        <p:blipFill>
          <a:blip r:embed="rId3"/>
          <a:stretch>
            <a:fillRect/>
          </a:stretch>
        </p:blipFill>
        <p:spPr>
          <a:xfrm>
            <a:off x="7768603" y="3820025"/>
            <a:ext cx="4057732" cy="1558061"/>
          </a:xfrm>
          <a:prstGeom prst="rect">
            <a:avLst/>
          </a:prstGeom>
        </p:spPr>
      </p:pic>
    </p:spTree>
    <p:extLst>
      <p:ext uri="{BB962C8B-B14F-4D97-AF65-F5344CB8AC3E}">
        <p14:creationId xmlns:p14="http://schemas.microsoft.com/office/powerpoint/2010/main" val="38946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1479-207F-5784-1A20-77D2B73DBDBB}"/>
              </a:ext>
            </a:extLst>
          </p:cNvPr>
          <p:cNvSpPr>
            <a:spLocks noGrp="1"/>
          </p:cNvSpPr>
          <p:nvPr>
            <p:ph type="title"/>
          </p:nvPr>
        </p:nvSpPr>
        <p:spPr/>
        <p:txBody>
          <a:bodyPr/>
          <a:lstStyle/>
          <a:p>
            <a:r>
              <a:rPr lang="en-US" dirty="0"/>
              <a:t>Pie chart </a:t>
            </a:r>
            <a:r>
              <a:rPr lang="en-US" dirty="0" err="1"/>
              <a:t>preperation</a:t>
            </a:r>
            <a:endParaRPr lang="en-MY" dirty="0"/>
          </a:p>
        </p:txBody>
      </p:sp>
      <p:sp>
        <p:nvSpPr>
          <p:cNvPr id="3" name="Content Placeholder 2">
            <a:extLst>
              <a:ext uri="{FF2B5EF4-FFF2-40B4-BE49-F238E27FC236}">
                <a16:creationId xmlns:a16="http://schemas.microsoft.com/office/drawing/2014/main" id="{FA295FC3-AF46-CA47-99A8-12BA49BBDC51}"/>
              </a:ext>
            </a:extLst>
          </p:cNvPr>
          <p:cNvSpPr>
            <a:spLocks noGrp="1"/>
          </p:cNvSpPr>
          <p:nvPr>
            <p:ph idx="1"/>
          </p:nvPr>
        </p:nvSpPr>
        <p:spPr>
          <a:xfrm>
            <a:off x="1154955" y="2603500"/>
            <a:ext cx="5691014" cy="3416300"/>
          </a:xfrm>
        </p:spPr>
        <p:txBody>
          <a:bodyPr/>
          <a:lstStyle/>
          <a:p>
            <a:r>
              <a:rPr lang="en-US" dirty="0"/>
              <a:t>We want to find the mean for graduation for each institution to plot a pie chart seeing which institution have the highest percentage of graduation.</a:t>
            </a:r>
          </a:p>
          <a:p>
            <a:endParaRPr lang="en-US" dirty="0"/>
          </a:p>
          <a:p>
            <a:r>
              <a:rPr lang="en-US" dirty="0"/>
              <a:t>Use </a:t>
            </a:r>
            <a:r>
              <a:rPr lang="en-US" dirty="0" err="1"/>
              <a:t>inst_pie</a:t>
            </a:r>
            <a:r>
              <a:rPr lang="en-US" dirty="0"/>
              <a:t> = </a:t>
            </a:r>
            <a:r>
              <a:rPr lang="en-US" dirty="0" err="1"/>
              <a:t>inst_box.mean</a:t>
            </a:r>
            <a:r>
              <a:rPr lang="en-US" dirty="0"/>
              <a:t>()</a:t>
            </a:r>
          </a:p>
          <a:p>
            <a:pPr marL="0" indent="0">
              <a:buNone/>
            </a:pPr>
            <a:endParaRPr lang="en-MY" dirty="0"/>
          </a:p>
        </p:txBody>
      </p:sp>
      <p:pic>
        <p:nvPicPr>
          <p:cNvPr id="7" name="Picture 6">
            <a:extLst>
              <a:ext uri="{FF2B5EF4-FFF2-40B4-BE49-F238E27FC236}">
                <a16:creationId xmlns:a16="http://schemas.microsoft.com/office/drawing/2014/main" id="{3E086DD8-5450-76CF-8141-2DD97E621136}"/>
              </a:ext>
            </a:extLst>
          </p:cNvPr>
          <p:cNvPicPr>
            <a:picLocks noChangeAspect="1"/>
          </p:cNvPicPr>
          <p:nvPr/>
        </p:nvPicPr>
        <p:blipFill>
          <a:blip r:embed="rId2"/>
          <a:stretch>
            <a:fillRect/>
          </a:stretch>
        </p:blipFill>
        <p:spPr>
          <a:xfrm>
            <a:off x="7171677" y="3205968"/>
            <a:ext cx="3659874" cy="2678363"/>
          </a:xfrm>
          <a:prstGeom prst="rect">
            <a:avLst/>
          </a:prstGeom>
        </p:spPr>
      </p:pic>
    </p:spTree>
    <p:extLst>
      <p:ext uri="{BB962C8B-B14F-4D97-AF65-F5344CB8AC3E}">
        <p14:creationId xmlns:p14="http://schemas.microsoft.com/office/powerpoint/2010/main" val="323579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7CA57-3114-24DE-C7D4-A45B4DC5AADA}"/>
              </a:ext>
            </a:extLst>
          </p:cNvPr>
          <p:cNvSpPr>
            <a:spLocks noGrp="1"/>
          </p:cNvSpPr>
          <p:nvPr>
            <p:ph type="title"/>
          </p:nvPr>
        </p:nvSpPr>
        <p:spPr>
          <a:xfrm>
            <a:off x="1154953" y="1298448"/>
            <a:ext cx="2793159" cy="223547"/>
          </a:xfrm>
        </p:spPr>
        <p:txBody>
          <a:bodyPr/>
          <a:lstStyle/>
          <a:p>
            <a:r>
              <a:rPr lang="en-US" dirty="0"/>
              <a:t>Pie chart</a:t>
            </a:r>
            <a:endParaRPr lang="en-MY" dirty="0"/>
          </a:p>
        </p:txBody>
      </p:sp>
      <p:sp>
        <p:nvSpPr>
          <p:cNvPr id="5" name="Content Placeholder 4">
            <a:extLst>
              <a:ext uri="{FF2B5EF4-FFF2-40B4-BE49-F238E27FC236}">
                <a16:creationId xmlns:a16="http://schemas.microsoft.com/office/drawing/2014/main" id="{B5EBCAD0-384D-DBEA-3D44-02D3DD021D39}"/>
              </a:ext>
            </a:extLst>
          </p:cNvPr>
          <p:cNvSpPr>
            <a:spLocks noGrp="1"/>
          </p:cNvSpPr>
          <p:nvPr>
            <p:ph idx="1"/>
          </p:nvPr>
        </p:nvSpPr>
        <p:spPr/>
        <p:txBody>
          <a:bodyPr/>
          <a:lstStyle/>
          <a:p>
            <a:endParaRPr lang="en-MY"/>
          </a:p>
        </p:txBody>
      </p:sp>
      <p:sp>
        <p:nvSpPr>
          <p:cNvPr id="6" name="Text Placeholder 5">
            <a:extLst>
              <a:ext uri="{FF2B5EF4-FFF2-40B4-BE49-F238E27FC236}">
                <a16:creationId xmlns:a16="http://schemas.microsoft.com/office/drawing/2014/main" id="{A5C97E1C-3B6E-9304-B910-1152D731F239}"/>
              </a:ext>
            </a:extLst>
          </p:cNvPr>
          <p:cNvSpPr>
            <a:spLocks noGrp="1"/>
          </p:cNvSpPr>
          <p:nvPr>
            <p:ph type="body" sz="half" idx="2"/>
          </p:nvPr>
        </p:nvSpPr>
        <p:spPr>
          <a:xfrm>
            <a:off x="1154953" y="1744580"/>
            <a:ext cx="2793159" cy="4280300"/>
          </a:xfrm>
        </p:spPr>
        <p:txBody>
          <a:bodyPr>
            <a:normAutofit fontScale="92500" lnSpcReduction="10000"/>
          </a:bodyPr>
          <a:lstStyle/>
          <a:p>
            <a:r>
              <a:rPr lang="en-US" dirty="0">
                <a:solidFill>
                  <a:schemeClr val="bg1"/>
                </a:solidFill>
              </a:rPr>
              <a:t>ITE (Institute of Technological Education) have the highest percentage of mean sum of people graduating by 25.3% compared to other institution. This highlight its huge role in educating students for success. </a:t>
            </a:r>
          </a:p>
          <a:p>
            <a:endParaRPr lang="en-US" dirty="0">
              <a:solidFill>
                <a:schemeClr val="bg1"/>
              </a:solidFill>
            </a:endParaRPr>
          </a:p>
          <a:p>
            <a:r>
              <a:rPr lang="en-US" dirty="0">
                <a:solidFill>
                  <a:schemeClr val="bg1"/>
                </a:solidFill>
              </a:rPr>
              <a:t>The second highest percentage of mean sum of people graduating by 15.4% is NUS (National University of Singapore). </a:t>
            </a:r>
          </a:p>
          <a:p>
            <a:endParaRPr lang="en-US" dirty="0">
              <a:solidFill>
                <a:schemeClr val="bg1"/>
              </a:solidFill>
            </a:endParaRPr>
          </a:p>
          <a:p>
            <a:r>
              <a:rPr lang="en-US" dirty="0">
                <a:solidFill>
                  <a:schemeClr val="bg1"/>
                </a:solidFill>
              </a:rPr>
              <a:t>In contrary, NIE (National Institute of Education) have the lowest percentage of mean sum of people graduating by only 4.6%.</a:t>
            </a:r>
            <a:endParaRPr lang="en-MY" dirty="0">
              <a:solidFill>
                <a:schemeClr val="bg1"/>
              </a:solidFill>
            </a:endParaRPr>
          </a:p>
        </p:txBody>
      </p:sp>
      <p:pic>
        <p:nvPicPr>
          <p:cNvPr id="8" name="Picture 7">
            <a:extLst>
              <a:ext uri="{FF2B5EF4-FFF2-40B4-BE49-F238E27FC236}">
                <a16:creationId xmlns:a16="http://schemas.microsoft.com/office/drawing/2014/main" id="{CC265032-D629-935C-08B7-9DC17E8EB013}"/>
              </a:ext>
            </a:extLst>
          </p:cNvPr>
          <p:cNvPicPr>
            <a:picLocks noChangeAspect="1"/>
          </p:cNvPicPr>
          <p:nvPr/>
        </p:nvPicPr>
        <p:blipFill>
          <a:blip r:embed="rId2"/>
          <a:stretch>
            <a:fillRect/>
          </a:stretch>
        </p:blipFill>
        <p:spPr>
          <a:xfrm>
            <a:off x="5642246" y="1298448"/>
            <a:ext cx="5745668" cy="5060241"/>
          </a:xfrm>
          <a:prstGeom prst="rect">
            <a:avLst/>
          </a:prstGeom>
        </p:spPr>
      </p:pic>
    </p:spTree>
    <p:extLst>
      <p:ext uri="{BB962C8B-B14F-4D97-AF65-F5344CB8AC3E}">
        <p14:creationId xmlns:p14="http://schemas.microsoft.com/office/powerpoint/2010/main" val="29510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A0AE-DD6B-CC19-D66D-B32B9DF9E018}"/>
              </a:ext>
            </a:extLst>
          </p:cNvPr>
          <p:cNvSpPr>
            <a:spLocks noGrp="1"/>
          </p:cNvSpPr>
          <p:nvPr>
            <p:ph type="title"/>
          </p:nvPr>
        </p:nvSpPr>
        <p:spPr>
          <a:xfrm>
            <a:off x="1022606" y="949532"/>
            <a:ext cx="2141700" cy="596526"/>
          </a:xfrm>
        </p:spPr>
        <p:txBody>
          <a:bodyPr/>
          <a:lstStyle/>
          <a:p>
            <a:r>
              <a:rPr lang="en-US" dirty="0"/>
              <a:t>Box plot with outliers</a:t>
            </a:r>
            <a:endParaRPr lang="en-MY" dirty="0"/>
          </a:p>
        </p:txBody>
      </p:sp>
      <p:pic>
        <p:nvPicPr>
          <p:cNvPr id="6" name="Content Placeholder 5">
            <a:extLst>
              <a:ext uri="{FF2B5EF4-FFF2-40B4-BE49-F238E27FC236}">
                <a16:creationId xmlns:a16="http://schemas.microsoft.com/office/drawing/2014/main" id="{B581422C-DC61-4A5A-FABE-9A7B36720FF6}"/>
              </a:ext>
            </a:extLst>
          </p:cNvPr>
          <p:cNvPicPr>
            <a:picLocks noGrp="1" noChangeAspect="1"/>
          </p:cNvPicPr>
          <p:nvPr>
            <p:ph idx="1"/>
          </p:nvPr>
        </p:nvPicPr>
        <p:blipFill>
          <a:blip r:embed="rId2"/>
          <a:stretch>
            <a:fillRect/>
          </a:stretch>
        </p:blipFill>
        <p:spPr>
          <a:xfrm>
            <a:off x="6319921" y="0"/>
            <a:ext cx="5195888" cy="3280406"/>
          </a:xfrm>
        </p:spPr>
      </p:pic>
      <p:sp>
        <p:nvSpPr>
          <p:cNvPr id="4" name="Text Placeholder 3">
            <a:extLst>
              <a:ext uri="{FF2B5EF4-FFF2-40B4-BE49-F238E27FC236}">
                <a16:creationId xmlns:a16="http://schemas.microsoft.com/office/drawing/2014/main" id="{B919606D-C438-3F9F-9476-AE7542FA588D}"/>
              </a:ext>
            </a:extLst>
          </p:cNvPr>
          <p:cNvSpPr>
            <a:spLocks noGrp="1"/>
          </p:cNvSpPr>
          <p:nvPr>
            <p:ph type="body" sz="half" idx="2"/>
          </p:nvPr>
        </p:nvSpPr>
        <p:spPr>
          <a:xfrm>
            <a:off x="676191" y="1702468"/>
            <a:ext cx="3775493" cy="4481764"/>
          </a:xfrm>
        </p:spPr>
        <p:txBody>
          <a:bodyPr>
            <a:normAutofit fontScale="85000" lnSpcReduction="10000"/>
          </a:bodyPr>
          <a:lstStyle/>
          <a:p>
            <a:r>
              <a:rPr lang="en-US" dirty="0">
                <a:solidFill>
                  <a:schemeClr val="bg1"/>
                </a:solidFill>
              </a:rPr>
              <a:t>Now make a box plot to find any outliers in </a:t>
            </a:r>
            <a:r>
              <a:rPr lang="en-US" dirty="0" err="1">
                <a:solidFill>
                  <a:schemeClr val="bg1"/>
                </a:solidFill>
              </a:rPr>
              <a:t>sns</a:t>
            </a:r>
            <a:r>
              <a:rPr lang="en-US" dirty="0">
                <a:solidFill>
                  <a:schemeClr val="bg1"/>
                </a:solidFill>
              </a:rPr>
              <a:t>. This is to ensure linear regression have a better fit for later on.</a:t>
            </a:r>
          </a:p>
          <a:p>
            <a:r>
              <a:rPr lang="en-US" dirty="0">
                <a:solidFill>
                  <a:schemeClr val="bg1"/>
                </a:solidFill>
              </a:rPr>
              <a:t>There is outliers for </a:t>
            </a:r>
            <a:r>
              <a:rPr lang="en-US" dirty="0" err="1">
                <a:solidFill>
                  <a:schemeClr val="bg1"/>
                </a:solidFill>
              </a:rPr>
              <a:t>temasek</a:t>
            </a:r>
            <a:r>
              <a:rPr lang="en-US" dirty="0">
                <a:solidFill>
                  <a:schemeClr val="bg1"/>
                </a:solidFill>
              </a:rPr>
              <a:t> polytechnic and </a:t>
            </a:r>
            <a:r>
              <a:rPr lang="en-US" dirty="0" err="1">
                <a:solidFill>
                  <a:schemeClr val="bg1"/>
                </a:solidFill>
              </a:rPr>
              <a:t>nanyang</a:t>
            </a:r>
            <a:r>
              <a:rPr lang="en-US" dirty="0">
                <a:solidFill>
                  <a:schemeClr val="bg1"/>
                </a:solidFill>
              </a:rPr>
              <a:t> polytechnic. Now we want to remove the outliers for a more consistent dataset which can be use to find the correlation with unemployment and job </a:t>
            </a:r>
            <a:r>
              <a:rPr lang="en-US" dirty="0" err="1">
                <a:solidFill>
                  <a:schemeClr val="bg1"/>
                </a:solidFill>
              </a:rPr>
              <a:t>vancancies</a:t>
            </a:r>
            <a:r>
              <a:rPr lang="en-US" dirty="0">
                <a:solidFill>
                  <a:schemeClr val="bg1"/>
                </a:solidFill>
              </a:rPr>
              <a:t> later.</a:t>
            </a:r>
          </a:p>
          <a:p>
            <a:r>
              <a:rPr lang="en-US" dirty="0">
                <a:solidFill>
                  <a:schemeClr val="bg1"/>
                </a:solidFill>
              </a:rPr>
              <a:t>Not only that, ITE have the highest </a:t>
            </a:r>
            <a:r>
              <a:rPr lang="en-US" dirty="0" err="1">
                <a:solidFill>
                  <a:schemeClr val="bg1"/>
                </a:solidFill>
              </a:rPr>
              <a:t>variaibility</a:t>
            </a:r>
            <a:r>
              <a:rPr lang="en-US" dirty="0">
                <a:solidFill>
                  <a:schemeClr val="bg1"/>
                </a:solidFill>
              </a:rPr>
              <a:t> which shows its lack of when it comes to number of graduates in Singapore in that institute over the years. However, </a:t>
            </a:r>
            <a:r>
              <a:rPr lang="en-US" dirty="0" err="1">
                <a:solidFill>
                  <a:schemeClr val="bg1"/>
                </a:solidFill>
              </a:rPr>
              <a:t>sgpoly</a:t>
            </a:r>
            <a:r>
              <a:rPr lang="en-US" dirty="0">
                <a:solidFill>
                  <a:schemeClr val="bg1"/>
                </a:solidFill>
              </a:rPr>
              <a:t> (Singapore Polytechnic) have the lowest </a:t>
            </a:r>
            <a:r>
              <a:rPr lang="en-US" dirty="0" err="1">
                <a:solidFill>
                  <a:schemeClr val="bg1"/>
                </a:solidFill>
              </a:rPr>
              <a:t>variaibility</a:t>
            </a:r>
            <a:r>
              <a:rPr lang="en-US" dirty="0">
                <a:solidFill>
                  <a:schemeClr val="bg1"/>
                </a:solidFill>
              </a:rPr>
              <a:t> based on its box plot showing that it is more consistent or have a more fixed pattern when it comes to number of graduates in Singapore in that institution over the years.</a:t>
            </a:r>
          </a:p>
          <a:p>
            <a:r>
              <a:rPr lang="en-US" dirty="0">
                <a:solidFill>
                  <a:schemeClr val="bg1"/>
                </a:solidFill>
              </a:rPr>
              <a:t>In Figure B, the outliers are removed for </a:t>
            </a:r>
            <a:r>
              <a:rPr lang="en-US" dirty="0" err="1">
                <a:solidFill>
                  <a:schemeClr val="bg1"/>
                </a:solidFill>
              </a:rPr>
              <a:t>temasek</a:t>
            </a:r>
            <a:r>
              <a:rPr lang="en-US" dirty="0">
                <a:solidFill>
                  <a:schemeClr val="bg1"/>
                </a:solidFill>
              </a:rPr>
              <a:t> polytechnic and </a:t>
            </a:r>
            <a:r>
              <a:rPr lang="en-US" dirty="0" err="1">
                <a:solidFill>
                  <a:schemeClr val="bg1"/>
                </a:solidFill>
              </a:rPr>
              <a:t>nanyang</a:t>
            </a:r>
            <a:r>
              <a:rPr lang="en-US" dirty="0">
                <a:solidFill>
                  <a:schemeClr val="bg1"/>
                </a:solidFill>
              </a:rPr>
              <a:t> polytechnic. Since outliers are removed, new IQR is formed for </a:t>
            </a:r>
            <a:r>
              <a:rPr lang="en-US" dirty="0" err="1">
                <a:solidFill>
                  <a:schemeClr val="bg1"/>
                </a:solidFill>
              </a:rPr>
              <a:t>nanyangpoly</a:t>
            </a:r>
            <a:r>
              <a:rPr lang="en-US" dirty="0">
                <a:solidFill>
                  <a:schemeClr val="bg1"/>
                </a:solidFill>
              </a:rPr>
              <a:t> and one outlier was presented. Since it is relatively closed to the box plot, the outlier could be ignored.</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1A1F0A1F-8AEF-02F0-DBA9-91D599FCB115}"/>
              </a:ext>
            </a:extLst>
          </p:cNvPr>
          <p:cNvPicPr>
            <a:picLocks noChangeAspect="1"/>
          </p:cNvPicPr>
          <p:nvPr/>
        </p:nvPicPr>
        <p:blipFill>
          <a:blip r:embed="rId3"/>
          <a:stretch>
            <a:fillRect/>
          </a:stretch>
        </p:blipFill>
        <p:spPr>
          <a:xfrm>
            <a:off x="6443575" y="3325147"/>
            <a:ext cx="4839375" cy="504895"/>
          </a:xfrm>
          <a:prstGeom prst="rect">
            <a:avLst/>
          </a:prstGeom>
        </p:spPr>
      </p:pic>
      <p:pic>
        <p:nvPicPr>
          <p:cNvPr id="12" name="Picture 11">
            <a:extLst>
              <a:ext uri="{FF2B5EF4-FFF2-40B4-BE49-F238E27FC236}">
                <a16:creationId xmlns:a16="http://schemas.microsoft.com/office/drawing/2014/main" id="{CB7776B8-58BF-DCD4-9343-2B634E0C15EF}"/>
              </a:ext>
            </a:extLst>
          </p:cNvPr>
          <p:cNvPicPr>
            <a:picLocks noChangeAspect="1"/>
          </p:cNvPicPr>
          <p:nvPr/>
        </p:nvPicPr>
        <p:blipFill>
          <a:blip r:embed="rId4"/>
          <a:stretch>
            <a:fillRect/>
          </a:stretch>
        </p:blipFill>
        <p:spPr>
          <a:xfrm>
            <a:off x="6588699" y="3830042"/>
            <a:ext cx="4839375" cy="2978077"/>
          </a:xfrm>
          <a:prstGeom prst="rect">
            <a:avLst/>
          </a:prstGeom>
        </p:spPr>
      </p:pic>
    </p:spTree>
    <p:extLst>
      <p:ext uri="{BB962C8B-B14F-4D97-AF65-F5344CB8AC3E}">
        <p14:creationId xmlns:p14="http://schemas.microsoft.com/office/powerpoint/2010/main" val="200007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0022-25F1-A9D9-7551-3C9606BDFF1E}"/>
              </a:ext>
            </a:extLst>
          </p:cNvPr>
          <p:cNvSpPr>
            <a:spLocks noGrp="1"/>
          </p:cNvSpPr>
          <p:nvPr>
            <p:ph type="title"/>
          </p:nvPr>
        </p:nvSpPr>
        <p:spPr/>
        <p:txBody>
          <a:bodyPr/>
          <a:lstStyle/>
          <a:p>
            <a:r>
              <a:rPr lang="en-US" dirty="0"/>
              <a:t>Dependent variable</a:t>
            </a:r>
            <a:endParaRPr lang="en-MY" dirty="0"/>
          </a:p>
        </p:txBody>
      </p:sp>
      <p:sp>
        <p:nvSpPr>
          <p:cNvPr id="3" name="Content Placeholder 2">
            <a:extLst>
              <a:ext uri="{FF2B5EF4-FFF2-40B4-BE49-F238E27FC236}">
                <a16:creationId xmlns:a16="http://schemas.microsoft.com/office/drawing/2014/main" id="{E25EBAFC-9790-4D2C-AC1E-906A27A04B21}"/>
              </a:ext>
            </a:extLst>
          </p:cNvPr>
          <p:cNvSpPr>
            <a:spLocks noGrp="1"/>
          </p:cNvSpPr>
          <p:nvPr>
            <p:ph idx="1"/>
          </p:nvPr>
        </p:nvSpPr>
        <p:spPr>
          <a:xfrm>
            <a:off x="1154954" y="2603500"/>
            <a:ext cx="8825659" cy="4019884"/>
          </a:xfrm>
        </p:spPr>
        <p:txBody>
          <a:bodyPr>
            <a:normAutofit fontScale="92500" lnSpcReduction="20000"/>
          </a:bodyPr>
          <a:lstStyle/>
          <a:p>
            <a:r>
              <a:rPr lang="en-US" dirty="0"/>
              <a:t>Now we want to get employment rate, job vacancies datasets and job vacancies rate datasets which are used as a dependent variable for number of graduation late on.</a:t>
            </a:r>
          </a:p>
          <a:p>
            <a:endParaRPr lang="en-US" dirty="0"/>
          </a:p>
          <a:p>
            <a:r>
              <a:rPr lang="en-US" dirty="0"/>
              <a:t>We will examine the employment rate for resident people in Singapore between age 24 to 60. Dataset is chosen because most people who graduated from an institution and finding a job will usually be above the age of 24.</a:t>
            </a:r>
          </a:p>
          <a:p>
            <a:pPr lvl="1"/>
            <a:r>
              <a:rPr lang="en-US" dirty="0"/>
              <a:t>EmploymentRateofResidentsAged25to64Total.csv</a:t>
            </a:r>
          </a:p>
          <a:p>
            <a:r>
              <a:rPr lang="en-US" dirty="0"/>
              <a:t>We want to get the number of job vacancies and job vacancies rate which both data are going to use to check the correlation of the number of graduation later on.</a:t>
            </a:r>
          </a:p>
          <a:p>
            <a:pPr lvl="1"/>
            <a:r>
              <a:rPr lang="en-US" dirty="0"/>
              <a:t>JobVacancyTopline.csv</a:t>
            </a:r>
          </a:p>
          <a:p>
            <a:pPr lvl="1"/>
            <a:r>
              <a:rPr lang="en-US" dirty="0"/>
              <a:t>JobVacancyRateTopline.csv</a:t>
            </a:r>
          </a:p>
          <a:p>
            <a:pPr marL="0" indent="0">
              <a:buNone/>
            </a:pPr>
            <a:endParaRPr lang="en-MY" dirty="0"/>
          </a:p>
        </p:txBody>
      </p:sp>
    </p:spTree>
    <p:extLst>
      <p:ext uri="{BB962C8B-B14F-4D97-AF65-F5344CB8AC3E}">
        <p14:creationId xmlns:p14="http://schemas.microsoft.com/office/powerpoint/2010/main" val="39301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A531-93EB-3AF7-1C07-CC17880A1941}"/>
              </a:ext>
            </a:extLst>
          </p:cNvPr>
          <p:cNvSpPr>
            <a:spLocks noGrp="1"/>
          </p:cNvSpPr>
          <p:nvPr>
            <p:ph type="title"/>
          </p:nvPr>
        </p:nvSpPr>
        <p:spPr/>
        <p:txBody>
          <a:bodyPr/>
          <a:lstStyle/>
          <a:p>
            <a:r>
              <a:rPr lang="en-US" dirty="0"/>
              <a:t>Employment rate</a:t>
            </a:r>
            <a:endParaRPr lang="en-MY" dirty="0"/>
          </a:p>
        </p:txBody>
      </p:sp>
      <p:sp>
        <p:nvSpPr>
          <p:cNvPr id="3" name="Content Placeholder 2">
            <a:extLst>
              <a:ext uri="{FF2B5EF4-FFF2-40B4-BE49-F238E27FC236}">
                <a16:creationId xmlns:a16="http://schemas.microsoft.com/office/drawing/2014/main" id="{965ACC5D-446C-1064-48EC-6DAC061CADBE}"/>
              </a:ext>
            </a:extLst>
          </p:cNvPr>
          <p:cNvSpPr>
            <a:spLocks noGrp="1"/>
          </p:cNvSpPr>
          <p:nvPr>
            <p:ph idx="1"/>
          </p:nvPr>
        </p:nvSpPr>
        <p:spPr>
          <a:xfrm>
            <a:off x="7030278" y="2696265"/>
            <a:ext cx="4719500" cy="3416300"/>
          </a:xfrm>
        </p:spPr>
        <p:txBody>
          <a:bodyPr>
            <a:normAutofit fontScale="92500" lnSpcReduction="20000"/>
          </a:bodyPr>
          <a:lstStyle/>
          <a:p>
            <a:r>
              <a:rPr lang="en-US" dirty="0"/>
              <a:t>Employment rate have two columns consist of year and </a:t>
            </a:r>
            <a:r>
              <a:rPr lang="en-US" dirty="0" err="1"/>
              <a:t>emp_rate</a:t>
            </a:r>
            <a:r>
              <a:rPr lang="en-US" dirty="0"/>
              <a:t> which means the employment rate</a:t>
            </a:r>
          </a:p>
          <a:p>
            <a:endParaRPr lang="en-US" dirty="0"/>
          </a:p>
          <a:p>
            <a:r>
              <a:rPr lang="en-US" dirty="0"/>
              <a:t>In here, we can see that both columns have zero null values.</a:t>
            </a:r>
          </a:p>
          <a:p>
            <a:endParaRPr lang="en-US" dirty="0"/>
          </a:p>
          <a:p>
            <a:r>
              <a:rPr lang="en-US" dirty="0" err="1"/>
              <a:t>emp_rate</a:t>
            </a:r>
            <a:r>
              <a:rPr lang="en-US" dirty="0"/>
              <a:t> have a sum of 2209.70%. The least </a:t>
            </a:r>
            <a:r>
              <a:rPr lang="en-US" dirty="0" err="1"/>
              <a:t>emp_rate</a:t>
            </a:r>
            <a:r>
              <a:rPr lang="en-US" dirty="0"/>
              <a:t> over the years is 70.9%. The most </a:t>
            </a:r>
            <a:r>
              <a:rPr lang="en-US" dirty="0" err="1"/>
              <a:t>emp_rate</a:t>
            </a:r>
            <a:r>
              <a:rPr lang="en-US" dirty="0"/>
              <a:t> over the years is 82.7%. </a:t>
            </a:r>
            <a:r>
              <a:rPr lang="en-US" dirty="0" err="1"/>
              <a:t>emp_rate</a:t>
            </a:r>
            <a:r>
              <a:rPr lang="en-US" dirty="0"/>
              <a:t> have a lower mean than its median since it has a mean rate of 76.2% and median rate of 72.5%</a:t>
            </a:r>
            <a:endParaRPr lang="en-MY" dirty="0"/>
          </a:p>
        </p:txBody>
      </p:sp>
      <p:pic>
        <p:nvPicPr>
          <p:cNvPr id="5" name="Picture 4">
            <a:extLst>
              <a:ext uri="{FF2B5EF4-FFF2-40B4-BE49-F238E27FC236}">
                <a16:creationId xmlns:a16="http://schemas.microsoft.com/office/drawing/2014/main" id="{46BDA165-EFD3-CB7B-DC77-0A3A2A6C4BCF}"/>
              </a:ext>
            </a:extLst>
          </p:cNvPr>
          <p:cNvPicPr>
            <a:picLocks noChangeAspect="1"/>
          </p:cNvPicPr>
          <p:nvPr/>
        </p:nvPicPr>
        <p:blipFill>
          <a:blip r:embed="rId2"/>
          <a:stretch>
            <a:fillRect/>
          </a:stretch>
        </p:blipFill>
        <p:spPr>
          <a:xfrm>
            <a:off x="698789" y="2259496"/>
            <a:ext cx="784578" cy="4419600"/>
          </a:xfrm>
          <a:prstGeom prst="rect">
            <a:avLst/>
          </a:prstGeom>
        </p:spPr>
      </p:pic>
      <p:pic>
        <p:nvPicPr>
          <p:cNvPr id="7" name="Picture 6">
            <a:extLst>
              <a:ext uri="{FF2B5EF4-FFF2-40B4-BE49-F238E27FC236}">
                <a16:creationId xmlns:a16="http://schemas.microsoft.com/office/drawing/2014/main" id="{27A27BD5-4811-B05C-6E1E-14556727FDF8}"/>
              </a:ext>
            </a:extLst>
          </p:cNvPr>
          <p:cNvPicPr>
            <a:picLocks noChangeAspect="1"/>
          </p:cNvPicPr>
          <p:nvPr/>
        </p:nvPicPr>
        <p:blipFill>
          <a:blip r:embed="rId3"/>
          <a:stretch>
            <a:fillRect/>
          </a:stretch>
        </p:blipFill>
        <p:spPr>
          <a:xfrm>
            <a:off x="2039223" y="3061990"/>
            <a:ext cx="4520603" cy="2619339"/>
          </a:xfrm>
          <a:prstGeom prst="rect">
            <a:avLst/>
          </a:prstGeom>
        </p:spPr>
      </p:pic>
    </p:spTree>
    <p:extLst>
      <p:ext uri="{BB962C8B-B14F-4D97-AF65-F5344CB8AC3E}">
        <p14:creationId xmlns:p14="http://schemas.microsoft.com/office/powerpoint/2010/main" val="32055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BC6E8-6239-7544-F208-F7277F4CA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4D4FD-7897-A2E5-E154-624703783D84}"/>
              </a:ext>
            </a:extLst>
          </p:cNvPr>
          <p:cNvSpPr>
            <a:spLocks noGrp="1"/>
          </p:cNvSpPr>
          <p:nvPr>
            <p:ph type="title"/>
          </p:nvPr>
        </p:nvSpPr>
        <p:spPr/>
        <p:txBody>
          <a:bodyPr/>
          <a:lstStyle/>
          <a:p>
            <a:r>
              <a:rPr lang="en-US" dirty="0"/>
              <a:t>Numbers of Job Vacancy</a:t>
            </a:r>
            <a:endParaRPr lang="en-MY" dirty="0"/>
          </a:p>
        </p:txBody>
      </p:sp>
      <p:sp>
        <p:nvSpPr>
          <p:cNvPr id="3" name="Content Placeholder 2">
            <a:extLst>
              <a:ext uri="{FF2B5EF4-FFF2-40B4-BE49-F238E27FC236}">
                <a16:creationId xmlns:a16="http://schemas.microsoft.com/office/drawing/2014/main" id="{94BF7749-6ECE-7E6C-7D0A-021B2DD8061D}"/>
              </a:ext>
            </a:extLst>
          </p:cNvPr>
          <p:cNvSpPr>
            <a:spLocks noGrp="1"/>
          </p:cNvSpPr>
          <p:nvPr>
            <p:ph idx="1"/>
          </p:nvPr>
        </p:nvSpPr>
        <p:spPr>
          <a:xfrm>
            <a:off x="7030278" y="2696265"/>
            <a:ext cx="4719500" cy="3416300"/>
          </a:xfrm>
        </p:spPr>
        <p:txBody>
          <a:bodyPr>
            <a:normAutofit fontScale="92500" lnSpcReduction="20000"/>
          </a:bodyPr>
          <a:lstStyle/>
          <a:p>
            <a:r>
              <a:rPr lang="en-US" dirty="0"/>
              <a:t>Job vacancy have two columns consist of year and </a:t>
            </a:r>
            <a:r>
              <a:rPr lang="en-US" dirty="0" err="1"/>
              <a:t>job_vacancy</a:t>
            </a:r>
            <a:endParaRPr lang="en-US" dirty="0"/>
          </a:p>
          <a:p>
            <a:endParaRPr lang="en-US" dirty="0"/>
          </a:p>
          <a:p>
            <a:r>
              <a:rPr lang="en-US" dirty="0"/>
              <a:t>In here, we can see that both columns have zero null values.</a:t>
            </a:r>
          </a:p>
          <a:p>
            <a:endParaRPr lang="en-US" dirty="0"/>
          </a:p>
          <a:p>
            <a:r>
              <a:rPr lang="en-US" dirty="0" err="1"/>
              <a:t>job_vacancy</a:t>
            </a:r>
            <a:r>
              <a:rPr lang="en-US" dirty="0"/>
              <a:t> have a sum of 1074600. The least </a:t>
            </a:r>
            <a:r>
              <a:rPr lang="en-US" dirty="0" err="1"/>
              <a:t>job_vacancy</a:t>
            </a:r>
            <a:r>
              <a:rPr lang="en-US" dirty="0"/>
              <a:t> over the years is 12600. The most </a:t>
            </a:r>
            <a:r>
              <a:rPr lang="en-US" dirty="0" err="1"/>
              <a:t>job_vacancy</a:t>
            </a:r>
            <a:r>
              <a:rPr lang="en-US" dirty="0"/>
              <a:t> over the years is 115000.00. </a:t>
            </a:r>
            <a:r>
              <a:rPr lang="en-US" dirty="0" err="1"/>
              <a:t>job_vacancy</a:t>
            </a:r>
            <a:r>
              <a:rPr lang="en-US" dirty="0"/>
              <a:t> have a lower mean than its median since it has a mean of 42984.00 and median of 44200.00.</a:t>
            </a:r>
            <a:endParaRPr lang="en-MY" dirty="0"/>
          </a:p>
        </p:txBody>
      </p:sp>
      <p:pic>
        <p:nvPicPr>
          <p:cNvPr id="6" name="Picture 5">
            <a:extLst>
              <a:ext uri="{FF2B5EF4-FFF2-40B4-BE49-F238E27FC236}">
                <a16:creationId xmlns:a16="http://schemas.microsoft.com/office/drawing/2014/main" id="{7D56DF50-F3A4-21D6-AA1C-CF49B26FDA0A}"/>
              </a:ext>
            </a:extLst>
          </p:cNvPr>
          <p:cNvPicPr>
            <a:picLocks noChangeAspect="1"/>
          </p:cNvPicPr>
          <p:nvPr/>
        </p:nvPicPr>
        <p:blipFill>
          <a:blip r:embed="rId2"/>
          <a:stretch>
            <a:fillRect/>
          </a:stretch>
        </p:blipFill>
        <p:spPr>
          <a:xfrm>
            <a:off x="1973141" y="3280708"/>
            <a:ext cx="4616649" cy="2603623"/>
          </a:xfrm>
          <a:prstGeom prst="rect">
            <a:avLst/>
          </a:prstGeom>
        </p:spPr>
      </p:pic>
      <p:pic>
        <p:nvPicPr>
          <p:cNvPr id="9" name="Picture 8">
            <a:extLst>
              <a:ext uri="{FF2B5EF4-FFF2-40B4-BE49-F238E27FC236}">
                <a16:creationId xmlns:a16="http://schemas.microsoft.com/office/drawing/2014/main" id="{2A0B3A0F-9677-4955-61C6-CD4584210D64}"/>
              </a:ext>
            </a:extLst>
          </p:cNvPr>
          <p:cNvPicPr>
            <a:picLocks noChangeAspect="1"/>
          </p:cNvPicPr>
          <p:nvPr/>
        </p:nvPicPr>
        <p:blipFill>
          <a:blip r:embed="rId3"/>
          <a:stretch>
            <a:fillRect/>
          </a:stretch>
        </p:blipFill>
        <p:spPr>
          <a:xfrm>
            <a:off x="526869" y="2252870"/>
            <a:ext cx="1092209" cy="4472240"/>
          </a:xfrm>
          <a:prstGeom prst="rect">
            <a:avLst/>
          </a:prstGeom>
        </p:spPr>
      </p:pic>
    </p:spTree>
    <p:extLst>
      <p:ext uri="{BB962C8B-B14F-4D97-AF65-F5344CB8AC3E}">
        <p14:creationId xmlns:p14="http://schemas.microsoft.com/office/powerpoint/2010/main" val="180002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6B78-F851-A2D2-B253-EBD9563F9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E1624-86C8-0F76-E7AC-0B92915C67A3}"/>
              </a:ext>
            </a:extLst>
          </p:cNvPr>
          <p:cNvSpPr>
            <a:spLocks noGrp="1"/>
          </p:cNvSpPr>
          <p:nvPr>
            <p:ph type="title"/>
          </p:nvPr>
        </p:nvSpPr>
        <p:spPr/>
        <p:txBody>
          <a:bodyPr/>
          <a:lstStyle/>
          <a:p>
            <a:r>
              <a:rPr lang="en-US" dirty="0"/>
              <a:t>Job vacancy rate</a:t>
            </a:r>
            <a:endParaRPr lang="en-MY" dirty="0"/>
          </a:p>
        </p:txBody>
      </p:sp>
      <p:sp>
        <p:nvSpPr>
          <p:cNvPr id="3" name="Content Placeholder 2">
            <a:extLst>
              <a:ext uri="{FF2B5EF4-FFF2-40B4-BE49-F238E27FC236}">
                <a16:creationId xmlns:a16="http://schemas.microsoft.com/office/drawing/2014/main" id="{91141BC7-87B9-205E-E464-7F54720C41EF}"/>
              </a:ext>
            </a:extLst>
          </p:cNvPr>
          <p:cNvSpPr>
            <a:spLocks noGrp="1"/>
          </p:cNvSpPr>
          <p:nvPr>
            <p:ph idx="1"/>
          </p:nvPr>
        </p:nvSpPr>
        <p:spPr>
          <a:xfrm>
            <a:off x="7030278" y="2696265"/>
            <a:ext cx="4719500" cy="3416300"/>
          </a:xfrm>
        </p:spPr>
        <p:txBody>
          <a:bodyPr>
            <a:normAutofit fontScale="85000" lnSpcReduction="10000"/>
          </a:bodyPr>
          <a:lstStyle/>
          <a:p>
            <a:r>
              <a:rPr lang="en-US" dirty="0" err="1"/>
              <a:t>job_vacancy_rate</a:t>
            </a:r>
            <a:r>
              <a:rPr lang="en-US" dirty="0"/>
              <a:t> have two columns consist of year and </a:t>
            </a:r>
            <a:r>
              <a:rPr lang="en-US" dirty="0" err="1"/>
              <a:t>job_vacancy_rate</a:t>
            </a:r>
            <a:endParaRPr lang="en-US" dirty="0"/>
          </a:p>
          <a:p>
            <a:endParaRPr lang="en-US" dirty="0"/>
          </a:p>
          <a:p>
            <a:r>
              <a:rPr lang="en-US" dirty="0"/>
              <a:t>In here, we can see that both columns have zero null values.</a:t>
            </a:r>
          </a:p>
          <a:p>
            <a:endParaRPr lang="en-US" dirty="0"/>
          </a:p>
          <a:p>
            <a:r>
              <a:rPr lang="en-US" dirty="0" err="1"/>
              <a:t>job_vacancy_rate</a:t>
            </a:r>
            <a:r>
              <a:rPr lang="en-US" dirty="0"/>
              <a:t> have a sum of 259.10% over the quarters. The least </a:t>
            </a:r>
            <a:r>
              <a:rPr lang="en-US" dirty="0" err="1"/>
              <a:t>emp_rate</a:t>
            </a:r>
            <a:r>
              <a:rPr lang="en-US" dirty="0"/>
              <a:t> over the quarters is 1.2%. The most </a:t>
            </a:r>
            <a:r>
              <a:rPr lang="en-US" dirty="0" err="1"/>
              <a:t>job_vacancy_rate</a:t>
            </a:r>
            <a:r>
              <a:rPr lang="en-US" dirty="0"/>
              <a:t> over the quarters is 5.60%. </a:t>
            </a:r>
            <a:r>
              <a:rPr lang="en-US" dirty="0" err="1"/>
              <a:t>job_vacancy_rate</a:t>
            </a:r>
            <a:r>
              <a:rPr lang="en-US" dirty="0"/>
              <a:t> have a higher mean than its median since it has a mean rate of 2.52% and median rate of 2.50%</a:t>
            </a:r>
            <a:endParaRPr lang="en-MY" dirty="0"/>
          </a:p>
        </p:txBody>
      </p:sp>
      <p:pic>
        <p:nvPicPr>
          <p:cNvPr id="5" name="Picture 4">
            <a:extLst>
              <a:ext uri="{FF2B5EF4-FFF2-40B4-BE49-F238E27FC236}">
                <a16:creationId xmlns:a16="http://schemas.microsoft.com/office/drawing/2014/main" id="{409B60A6-28E9-C7FD-4E47-1444F2D0D593}"/>
              </a:ext>
            </a:extLst>
          </p:cNvPr>
          <p:cNvPicPr>
            <a:picLocks noChangeAspect="1"/>
          </p:cNvPicPr>
          <p:nvPr/>
        </p:nvPicPr>
        <p:blipFill>
          <a:blip r:embed="rId2"/>
          <a:stretch>
            <a:fillRect/>
          </a:stretch>
        </p:blipFill>
        <p:spPr>
          <a:xfrm>
            <a:off x="441888" y="2617428"/>
            <a:ext cx="2181529" cy="3381847"/>
          </a:xfrm>
          <a:prstGeom prst="rect">
            <a:avLst/>
          </a:prstGeom>
        </p:spPr>
      </p:pic>
      <p:pic>
        <p:nvPicPr>
          <p:cNvPr id="11" name="Picture 10">
            <a:extLst>
              <a:ext uri="{FF2B5EF4-FFF2-40B4-BE49-F238E27FC236}">
                <a16:creationId xmlns:a16="http://schemas.microsoft.com/office/drawing/2014/main" id="{08754839-DE54-355F-5AC4-30F66F8698A8}"/>
              </a:ext>
            </a:extLst>
          </p:cNvPr>
          <p:cNvPicPr>
            <a:picLocks noChangeAspect="1"/>
          </p:cNvPicPr>
          <p:nvPr/>
        </p:nvPicPr>
        <p:blipFill>
          <a:blip r:embed="rId3"/>
          <a:stretch>
            <a:fillRect/>
          </a:stretch>
        </p:blipFill>
        <p:spPr>
          <a:xfrm>
            <a:off x="2879065" y="3429000"/>
            <a:ext cx="3939178" cy="2167230"/>
          </a:xfrm>
          <a:prstGeom prst="rect">
            <a:avLst/>
          </a:prstGeom>
        </p:spPr>
      </p:pic>
    </p:spTree>
    <p:extLst>
      <p:ext uri="{BB962C8B-B14F-4D97-AF65-F5344CB8AC3E}">
        <p14:creationId xmlns:p14="http://schemas.microsoft.com/office/powerpoint/2010/main" val="63745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0F09-B349-6BED-0034-6BC40B25ECA2}"/>
              </a:ext>
            </a:extLst>
          </p:cNvPr>
          <p:cNvSpPr>
            <a:spLocks noGrp="1"/>
          </p:cNvSpPr>
          <p:nvPr>
            <p:ph type="title"/>
          </p:nvPr>
        </p:nvSpPr>
        <p:spPr>
          <a:xfrm>
            <a:off x="1154954" y="973669"/>
            <a:ext cx="8825659" cy="706964"/>
          </a:xfrm>
        </p:spPr>
        <p:txBody>
          <a:bodyPr>
            <a:normAutofit/>
          </a:bodyPr>
          <a:lstStyle/>
          <a:p>
            <a:r>
              <a:rPr lang="en-US" sz="3300"/>
              <a:t>Change </a:t>
            </a:r>
            <a:r>
              <a:rPr lang="en-US" sz="3300" err="1"/>
              <a:t>job_rate</a:t>
            </a:r>
            <a:r>
              <a:rPr lang="en-US" sz="3300"/>
              <a:t> from quarterly to yearly</a:t>
            </a:r>
            <a:endParaRPr lang="en-MY" sz="3300"/>
          </a:p>
        </p:txBody>
      </p:sp>
      <p:pic>
        <p:nvPicPr>
          <p:cNvPr id="5" name="Picture 4" descr="A screenshot of a graph&#10;&#10;Description automatically generated">
            <a:extLst>
              <a:ext uri="{FF2B5EF4-FFF2-40B4-BE49-F238E27FC236}">
                <a16:creationId xmlns:a16="http://schemas.microsoft.com/office/drawing/2014/main" id="{68A00FEA-B2F5-248F-E3AD-5A5F07605843}"/>
              </a:ext>
            </a:extLst>
          </p:cNvPr>
          <p:cNvPicPr>
            <a:picLocks noChangeAspect="1"/>
          </p:cNvPicPr>
          <p:nvPr/>
        </p:nvPicPr>
        <p:blipFill rotWithShape="1">
          <a:blip r:embed="rId2"/>
          <a:srcRect r="-1" b="81168"/>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2E9FE239-007B-8AA8-70FF-AA477FF33891}"/>
              </a:ext>
            </a:extLst>
          </p:cNvPr>
          <p:cNvSpPr>
            <a:spLocks noGrp="1"/>
          </p:cNvSpPr>
          <p:nvPr>
            <p:ph idx="1"/>
          </p:nvPr>
        </p:nvSpPr>
        <p:spPr>
          <a:xfrm>
            <a:off x="5980954" y="2603500"/>
            <a:ext cx="5211979" cy="3416300"/>
          </a:xfrm>
        </p:spPr>
        <p:txBody>
          <a:bodyPr anchor="ctr">
            <a:normAutofit/>
          </a:bodyPr>
          <a:lstStyle/>
          <a:p>
            <a:r>
              <a:rPr lang="en-US" dirty="0"/>
              <a:t>Create a new column 'year' by only getting the first 4 string (1998-Q1 --&gt; 1998)</a:t>
            </a:r>
          </a:p>
          <a:p>
            <a:r>
              <a:rPr lang="en-US" dirty="0"/>
              <a:t>Use .</a:t>
            </a:r>
            <a:r>
              <a:rPr lang="en-US" dirty="0" err="1"/>
              <a:t>groupby</a:t>
            </a:r>
            <a:r>
              <a:rPr lang="en-US" dirty="0"/>
              <a:t>('year')['</a:t>
            </a:r>
            <a:r>
              <a:rPr lang="en-US" dirty="0" err="1"/>
              <a:t>job_vacancy_rate</a:t>
            </a:r>
            <a:r>
              <a:rPr lang="en-US" dirty="0"/>
              <a:t>'].mean().</a:t>
            </a:r>
            <a:r>
              <a:rPr lang="en-US" dirty="0" err="1"/>
              <a:t>reset_index</a:t>
            </a:r>
            <a:r>
              <a:rPr lang="en-US" dirty="0"/>
              <a:t>() to get the mean for job vacancy rate for each year</a:t>
            </a:r>
          </a:p>
          <a:p>
            <a:r>
              <a:rPr lang="en-US" dirty="0"/>
              <a:t>Use </a:t>
            </a:r>
            <a:r>
              <a:rPr lang="en-US" dirty="0" err="1"/>
              <a:t>job_rate</a:t>
            </a:r>
            <a:r>
              <a:rPr lang="en-US" dirty="0"/>
              <a:t>[4:25].</a:t>
            </a:r>
            <a:r>
              <a:rPr lang="en-US" dirty="0" err="1"/>
              <a:t>set_index</a:t>
            </a:r>
            <a:r>
              <a:rPr lang="en-US" dirty="0"/>
              <a:t>('year’) for </a:t>
            </a:r>
            <a:r>
              <a:rPr lang="en-US" dirty="0" err="1"/>
              <a:t>concat</a:t>
            </a:r>
            <a:r>
              <a:rPr lang="en-US" dirty="0"/>
              <a:t> later.</a:t>
            </a:r>
          </a:p>
          <a:p>
            <a:pPr marL="0" indent="0">
              <a:buNone/>
            </a:pPr>
            <a:endParaRPr lang="en-US" dirty="0"/>
          </a:p>
        </p:txBody>
      </p:sp>
    </p:spTree>
    <p:extLst>
      <p:ext uri="{BB962C8B-B14F-4D97-AF65-F5344CB8AC3E}">
        <p14:creationId xmlns:p14="http://schemas.microsoft.com/office/powerpoint/2010/main" val="330923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391D-7A24-5307-B918-B659E97FC599}"/>
              </a:ext>
            </a:extLst>
          </p:cNvPr>
          <p:cNvSpPr>
            <a:spLocks noGrp="1"/>
          </p:cNvSpPr>
          <p:nvPr>
            <p:ph type="title"/>
          </p:nvPr>
        </p:nvSpPr>
        <p:spPr/>
        <p:txBody>
          <a:bodyPr/>
          <a:lstStyle/>
          <a:p>
            <a:r>
              <a:rPr lang="en-MY" dirty="0"/>
              <a:t>Datasets URLs</a:t>
            </a:r>
          </a:p>
        </p:txBody>
      </p:sp>
      <p:sp>
        <p:nvSpPr>
          <p:cNvPr id="3" name="Content Placeholder 2">
            <a:extLst>
              <a:ext uri="{FF2B5EF4-FFF2-40B4-BE49-F238E27FC236}">
                <a16:creationId xmlns:a16="http://schemas.microsoft.com/office/drawing/2014/main" id="{2D53886F-7DD1-94DA-067A-5483E60B7328}"/>
              </a:ext>
            </a:extLst>
          </p:cNvPr>
          <p:cNvSpPr>
            <a:spLocks noGrp="1"/>
          </p:cNvSpPr>
          <p:nvPr>
            <p:ph idx="1"/>
          </p:nvPr>
        </p:nvSpPr>
        <p:spPr>
          <a:xfrm>
            <a:off x="751896" y="2543342"/>
            <a:ext cx="10515678" cy="3965742"/>
          </a:xfrm>
        </p:spPr>
        <p:txBody>
          <a:bodyPr>
            <a:normAutofit/>
          </a:bodyPr>
          <a:lstStyle/>
          <a:p>
            <a:r>
              <a:rPr lang="en-US" dirty="0"/>
              <a:t>Graduate Employment Survey - NTU, NUS, SIT, SMU, SUSS &amp; SUTD</a:t>
            </a:r>
          </a:p>
          <a:p>
            <a:pPr lvl="1"/>
            <a:r>
              <a:rPr lang="en-MY" dirty="0">
                <a:hlinkClick r:id="rId2"/>
              </a:rPr>
              <a:t>https://beta.data.gov.sg/datasets/d_3c55210de27fcccda2ed0c63fdd2b352/view</a:t>
            </a:r>
            <a:endParaRPr lang="en-MY" dirty="0"/>
          </a:p>
          <a:p>
            <a:r>
              <a:rPr lang="en-MY" dirty="0"/>
              <a:t>Graduates by institutions</a:t>
            </a:r>
          </a:p>
          <a:p>
            <a:pPr lvl="1"/>
            <a:r>
              <a:rPr lang="en-MY" dirty="0">
                <a:hlinkClick r:id="rId3"/>
              </a:rPr>
              <a:t>https://beta.data.gov.sg/datasets/d_06067a3d18f8a5779acfbf19c62cb656/view</a:t>
            </a:r>
            <a:endParaRPr lang="en-MY" dirty="0"/>
          </a:p>
          <a:p>
            <a:r>
              <a:rPr lang="en-US" dirty="0"/>
              <a:t>Employment Rate of Residents Aged 25 to 64 (Total)</a:t>
            </a:r>
          </a:p>
          <a:p>
            <a:pPr lvl="1"/>
            <a:r>
              <a:rPr lang="en-MY" dirty="0">
                <a:hlinkClick r:id="rId4"/>
              </a:rPr>
              <a:t>https://beta.data.gov.sg/datasets/d_f50492fe89a0c3a522bf9c04ce3e6380/view</a:t>
            </a:r>
            <a:endParaRPr lang="en-US" dirty="0"/>
          </a:p>
          <a:p>
            <a:r>
              <a:rPr lang="en-MY" dirty="0"/>
              <a:t>Job Vacancies – Topline</a:t>
            </a:r>
          </a:p>
          <a:p>
            <a:pPr lvl="1"/>
            <a:r>
              <a:rPr lang="en-MY" dirty="0">
                <a:hlinkClick r:id="rId5"/>
              </a:rPr>
              <a:t>https://beta.data.gov.sg/datasets/d_69d444ac676644d33bf4010de19c95a5/view</a:t>
            </a:r>
            <a:endParaRPr lang="en-MY" dirty="0"/>
          </a:p>
          <a:p>
            <a:r>
              <a:rPr lang="en-MY" dirty="0"/>
              <a:t>Job Vacancy Rate - Topline</a:t>
            </a:r>
          </a:p>
          <a:p>
            <a:pPr lvl="1"/>
            <a:r>
              <a:rPr lang="en-MY" dirty="0">
                <a:hlinkClick r:id="rId6"/>
              </a:rPr>
              <a:t>https://beta.data.gov.sg/datasets/d_cbe1d2c4e90562e78ec821f39e05e94a/view</a:t>
            </a:r>
            <a:endParaRPr lang="en-MY" dirty="0"/>
          </a:p>
          <a:p>
            <a:pPr marL="457200" lvl="1" indent="0">
              <a:buNone/>
            </a:pPr>
            <a:endParaRPr lang="en-MY" dirty="0"/>
          </a:p>
          <a:p>
            <a:endParaRPr lang="en-MY" dirty="0"/>
          </a:p>
          <a:p>
            <a:pPr lvl="2"/>
            <a:endParaRPr lang="en-MY" dirty="0"/>
          </a:p>
          <a:p>
            <a:pPr marL="0" indent="0">
              <a:buNone/>
            </a:pPr>
            <a:endParaRPr lang="en-MY" dirty="0"/>
          </a:p>
        </p:txBody>
      </p:sp>
    </p:spTree>
    <p:extLst>
      <p:ext uri="{BB962C8B-B14F-4D97-AF65-F5344CB8AC3E}">
        <p14:creationId xmlns:p14="http://schemas.microsoft.com/office/powerpoint/2010/main" val="21183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13" name="Oval 12">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14" name="Oval 13">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15" name="Oval 14">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16"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MY"/>
            </a:p>
          </p:txBody>
        </p:sp>
        <p:sp>
          <p:nvSpPr>
            <p:cNvPr id="17"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MY"/>
            </a:p>
          </p:txBody>
        </p:sp>
        <p:sp>
          <p:nvSpPr>
            <p:cNvPr id="18"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MY"/>
            </a:p>
          </p:txBody>
        </p:sp>
      </p:grpSp>
      <p:sp>
        <p:nvSpPr>
          <p:cNvPr id="20" name="Rectangle 19">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MY"/>
          </a:p>
        </p:txBody>
      </p:sp>
      <p:grpSp>
        <p:nvGrpSpPr>
          <p:cNvPr id="22" name="Group 21">
            <a:extLst>
              <a:ext uri="{FF2B5EF4-FFF2-40B4-BE49-F238E27FC236}">
                <a16:creationId xmlns:a16="http://schemas.microsoft.com/office/drawing/2014/main" id="{4E8CF7C5-117C-459C-9B4C-82B31795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3" name="Rectangle 22">
              <a:extLst>
                <a:ext uri="{FF2B5EF4-FFF2-40B4-BE49-F238E27FC236}">
                  <a16:creationId xmlns:a16="http://schemas.microsoft.com/office/drawing/2014/main" id="{D4B3FB86-7EC1-4073-8317-D932BC571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24" name="Oval 23">
              <a:extLst>
                <a:ext uri="{FF2B5EF4-FFF2-40B4-BE49-F238E27FC236}">
                  <a16:creationId xmlns:a16="http://schemas.microsoft.com/office/drawing/2014/main" id="{346F02C3-73C4-4B91-B422-EAB2FACE6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5" name="Rectangle 24">
              <a:extLst>
                <a:ext uri="{FF2B5EF4-FFF2-40B4-BE49-F238E27FC236}">
                  <a16:creationId xmlns:a16="http://schemas.microsoft.com/office/drawing/2014/main" id="{23E54839-92D5-4E97-B38E-24927FD4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6"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MY"/>
            </a:p>
          </p:txBody>
        </p:sp>
        <p:sp>
          <p:nvSpPr>
            <p:cNvPr id="27"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MY"/>
            </a:p>
          </p:txBody>
        </p:sp>
        <p:sp>
          <p:nvSpPr>
            <p:cNvPr id="28"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MY"/>
            </a:p>
          </p:txBody>
        </p:sp>
      </p:grpSp>
      <p:sp>
        <p:nvSpPr>
          <p:cNvPr id="2" name="Title 1">
            <a:extLst>
              <a:ext uri="{FF2B5EF4-FFF2-40B4-BE49-F238E27FC236}">
                <a16:creationId xmlns:a16="http://schemas.microsoft.com/office/drawing/2014/main" id="{3A8B23AA-BA5A-FA28-296F-1630ADA22096}"/>
              </a:ext>
            </a:extLst>
          </p:cNvPr>
          <p:cNvSpPr>
            <a:spLocks noGrp="1"/>
          </p:cNvSpPr>
          <p:nvPr>
            <p:ph type="title"/>
          </p:nvPr>
        </p:nvSpPr>
        <p:spPr>
          <a:xfrm>
            <a:off x="639098" y="629265"/>
            <a:ext cx="4886461" cy="1622322"/>
          </a:xfrm>
        </p:spPr>
        <p:txBody>
          <a:bodyPr vert="horz" lIns="91440" tIns="45720" rIns="91440" bIns="45720" rtlCol="0" anchor="ctr">
            <a:normAutofit/>
          </a:bodyPr>
          <a:lstStyle/>
          <a:p>
            <a:r>
              <a:rPr lang="en-US" sz="3600" dirty="0"/>
              <a:t>Line Graph</a:t>
            </a:r>
          </a:p>
        </p:txBody>
      </p:sp>
      <p:sp>
        <p:nvSpPr>
          <p:cNvPr id="4" name="Text Placeholder 3">
            <a:extLst>
              <a:ext uri="{FF2B5EF4-FFF2-40B4-BE49-F238E27FC236}">
                <a16:creationId xmlns:a16="http://schemas.microsoft.com/office/drawing/2014/main" id="{9C93693D-56F3-A199-F305-C9A1392B1635}"/>
              </a:ext>
            </a:extLst>
          </p:cNvPr>
          <p:cNvSpPr>
            <a:spLocks noGrp="1"/>
          </p:cNvSpPr>
          <p:nvPr>
            <p:ph type="body" sz="half" idx="2"/>
          </p:nvPr>
        </p:nvSpPr>
        <p:spPr>
          <a:xfrm>
            <a:off x="639098" y="2418735"/>
            <a:ext cx="4886461" cy="3811742"/>
          </a:xfrm>
        </p:spPr>
        <p:txBody>
          <a:bodyPr vert="horz" lIns="91440" tIns="45720" rIns="91440" bIns="45720" rtlCol="0" anchor="ctr">
            <a:normAutofit/>
          </a:bodyPr>
          <a:lstStyle/>
          <a:p>
            <a:r>
              <a:rPr lang="en-US" dirty="0">
                <a:solidFill>
                  <a:schemeClr val="bg1"/>
                </a:solidFill>
              </a:rPr>
              <a:t>- Show the trend</a:t>
            </a:r>
          </a:p>
          <a:p>
            <a:endParaRPr lang="en-US" dirty="0">
              <a:solidFill>
                <a:schemeClr val="bg1"/>
              </a:solidFill>
            </a:endParaRPr>
          </a:p>
          <a:p>
            <a:r>
              <a:rPr lang="en-US" dirty="0">
                <a:solidFill>
                  <a:schemeClr val="bg1"/>
                </a:solidFill>
              </a:rPr>
              <a:t>- Employment rate, number of job vacancies and job vacancies rate over the years have been increasing over the years. </a:t>
            </a:r>
          </a:p>
          <a:p>
            <a:endParaRPr lang="en-US" dirty="0">
              <a:solidFill>
                <a:schemeClr val="bg1"/>
              </a:solidFill>
            </a:endParaRPr>
          </a:p>
          <a:p>
            <a:r>
              <a:rPr lang="en-US" dirty="0">
                <a:solidFill>
                  <a:schemeClr val="bg1"/>
                </a:solidFill>
              </a:rPr>
              <a:t>- This could be related to a higher rise in education allowing more residents to have more job </a:t>
            </a:r>
            <a:r>
              <a:rPr lang="en-US" dirty="0" err="1">
                <a:solidFill>
                  <a:schemeClr val="bg1"/>
                </a:solidFill>
              </a:rPr>
              <a:t>opprtunities</a:t>
            </a:r>
            <a:r>
              <a:rPr lang="en-US" dirty="0">
                <a:solidFill>
                  <a:schemeClr val="bg1"/>
                </a:solidFill>
              </a:rPr>
              <a:t>.</a:t>
            </a:r>
          </a:p>
          <a:p>
            <a:r>
              <a:rPr lang="en-US" dirty="0">
                <a:solidFill>
                  <a:schemeClr val="bg1"/>
                </a:solidFill>
              </a:rPr>
              <a:t>-  Especially with a huge spike of number of job vacancies and job vacancies rate from 2020 to 2021, this might be due to other external factors such as Covid-19 recovery where more business starts to seek for more workers and business growth, increasing the rise of job vacancy rather than education.</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9E5E64D2-94B4-38BA-A1E0-9237B8095980}"/>
              </a:ext>
            </a:extLst>
          </p:cNvPr>
          <p:cNvPicPr>
            <a:picLocks noGrp="1" noChangeAspect="1"/>
          </p:cNvPicPr>
          <p:nvPr>
            <p:ph idx="1"/>
          </p:nvPr>
        </p:nvPicPr>
        <p:blipFill>
          <a:blip r:embed="rId3"/>
          <a:stretch>
            <a:fillRect/>
          </a:stretch>
        </p:blipFill>
        <p:spPr>
          <a:xfrm>
            <a:off x="6218784" y="645106"/>
            <a:ext cx="5278174" cy="5585369"/>
          </a:xfrm>
          <a:prstGeom prst="rect">
            <a:avLst/>
          </a:prstGeom>
        </p:spPr>
      </p:pic>
      <p:sp>
        <p:nvSpPr>
          <p:cNvPr id="30" name="Rectangle 29">
            <a:extLst>
              <a:ext uri="{FF2B5EF4-FFF2-40B4-BE49-F238E27FC236}">
                <a16:creationId xmlns:a16="http://schemas.microsoft.com/office/drawing/2014/main" id="{6C9E16AD-C39A-45E0-9155-60C082A8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MY"/>
          </a:p>
        </p:txBody>
      </p:sp>
    </p:spTree>
    <p:extLst>
      <p:ext uri="{BB962C8B-B14F-4D97-AF65-F5344CB8AC3E}">
        <p14:creationId xmlns:p14="http://schemas.microsoft.com/office/powerpoint/2010/main" val="3135146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E57D-B3C5-15FC-9712-0DD8CE319B8C}"/>
              </a:ext>
            </a:extLst>
          </p:cNvPr>
          <p:cNvSpPr>
            <a:spLocks noGrp="1"/>
          </p:cNvSpPr>
          <p:nvPr>
            <p:ph type="title"/>
          </p:nvPr>
        </p:nvSpPr>
        <p:spPr/>
        <p:txBody>
          <a:bodyPr/>
          <a:lstStyle/>
          <a:p>
            <a:r>
              <a:rPr lang="en-US" dirty="0"/>
              <a:t>Linear Regression </a:t>
            </a:r>
            <a:r>
              <a:rPr lang="en-US" dirty="0" err="1"/>
              <a:t>Preperation</a:t>
            </a:r>
            <a:endParaRPr lang="en-MY" dirty="0"/>
          </a:p>
        </p:txBody>
      </p:sp>
      <p:sp>
        <p:nvSpPr>
          <p:cNvPr id="3" name="Content Placeholder 2">
            <a:extLst>
              <a:ext uri="{FF2B5EF4-FFF2-40B4-BE49-F238E27FC236}">
                <a16:creationId xmlns:a16="http://schemas.microsoft.com/office/drawing/2014/main" id="{56DD5186-BC08-4141-8E17-98C350D9E55F}"/>
              </a:ext>
            </a:extLst>
          </p:cNvPr>
          <p:cNvSpPr>
            <a:spLocks noGrp="1"/>
          </p:cNvSpPr>
          <p:nvPr>
            <p:ph idx="1"/>
          </p:nvPr>
        </p:nvSpPr>
        <p:spPr>
          <a:xfrm>
            <a:off x="1154954" y="2603500"/>
            <a:ext cx="4523951" cy="3416300"/>
          </a:xfrm>
        </p:spPr>
        <p:txBody>
          <a:bodyPr>
            <a:normAutofit/>
          </a:bodyPr>
          <a:lstStyle/>
          <a:p>
            <a:r>
              <a:rPr lang="en-US" dirty="0"/>
              <a:t>We want to find the sum of all institute graduation over the years and compare it with employment rate and number of job vacancies and job </a:t>
            </a:r>
            <a:r>
              <a:rPr lang="en-US" dirty="0" err="1"/>
              <a:t>vancancies</a:t>
            </a:r>
            <a:r>
              <a:rPr lang="en-US" dirty="0"/>
              <a:t> rate. </a:t>
            </a:r>
          </a:p>
          <a:p>
            <a:pPr lvl="1"/>
            <a:r>
              <a:rPr lang="en-US" sz="1100" dirty="0" err="1"/>
              <a:t>inst_box</a:t>
            </a:r>
            <a:r>
              <a:rPr lang="en-US" sz="1100" dirty="0"/>
              <a:t>['</a:t>
            </a:r>
            <a:r>
              <a:rPr lang="en-US" sz="1100" dirty="0" err="1"/>
              <a:t>sum_grad</a:t>
            </a:r>
            <a:r>
              <a:rPr lang="en-US" sz="1100" dirty="0"/>
              <a:t>'] = </a:t>
            </a:r>
            <a:r>
              <a:rPr lang="en-US" sz="1100" dirty="0" err="1"/>
              <a:t>inst_box.sum</a:t>
            </a:r>
            <a:r>
              <a:rPr lang="en-US" sz="1100" dirty="0"/>
              <a:t>(axis = 1)</a:t>
            </a:r>
          </a:p>
          <a:p>
            <a:pPr marL="0" indent="0">
              <a:buNone/>
            </a:pPr>
            <a:endParaRPr lang="en-US" dirty="0"/>
          </a:p>
          <a:p>
            <a:r>
              <a:rPr lang="en-US" dirty="0"/>
              <a:t>Then, we want to combine all 4 columns into a dataset to use linear regression to check for data relationship.</a:t>
            </a:r>
            <a:endParaRPr lang="en-MY" dirty="0"/>
          </a:p>
        </p:txBody>
      </p:sp>
      <p:pic>
        <p:nvPicPr>
          <p:cNvPr id="7" name="Picture 6">
            <a:extLst>
              <a:ext uri="{FF2B5EF4-FFF2-40B4-BE49-F238E27FC236}">
                <a16:creationId xmlns:a16="http://schemas.microsoft.com/office/drawing/2014/main" id="{9A959A95-7F25-00A4-A1B0-026936134F42}"/>
              </a:ext>
            </a:extLst>
          </p:cNvPr>
          <p:cNvPicPr>
            <a:picLocks noChangeAspect="1"/>
          </p:cNvPicPr>
          <p:nvPr/>
        </p:nvPicPr>
        <p:blipFill>
          <a:blip r:embed="rId2"/>
          <a:stretch>
            <a:fillRect/>
          </a:stretch>
        </p:blipFill>
        <p:spPr>
          <a:xfrm>
            <a:off x="5850921" y="4366374"/>
            <a:ext cx="4770696" cy="908864"/>
          </a:xfrm>
          <a:prstGeom prst="rect">
            <a:avLst/>
          </a:prstGeom>
        </p:spPr>
      </p:pic>
      <p:pic>
        <p:nvPicPr>
          <p:cNvPr id="9" name="Picture 8">
            <a:extLst>
              <a:ext uri="{FF2B5EF4-FFF2-40B4-BE49-F238E27FC236}">
                <a16:creationId xmlns:a16="http://schemas.microsoft.com/office/drawing/2014/main" id="{B6221BD8-E0DF-0A6F-D152-0F6C663CC174}"/>
              </a:ext>
            </a:extLst>
          </p:cNvPr>
          <p:cNvPicPr>
            <a:picLocks noChangeAspect="1"/>
          </p:cNvPicPr>
          <p:nvPr/>
        </p:nvPicPr>
        <p:blipFill>
          <a:blip r:embed="rId3"/>
          <a:stretch>
            <a:fillRect/>
          </a:stretch>
        </p:blipFill>
        <p:spPr>
          <a:xfrm>
            <a:off x="5850920" y="2494218"/>
            <a:ext cx="4770696" cy="1818373"/>
          </a:xfrm>
          <a:prstGeom prst="rect">
            <a:avLst/>
          </a:prstGeom>
        </p:spPr>
      </p:pic>
      <p:pic>
        <p:nvPicPr>
          <p:cNvPr id="11" name="Picture 10">
            <a:extLst>
              <a:ext uri="{FF2B5EF4-FFF2-40B4-BE49-F238E27FC236}">
                <a16:creationId xmlns:a16="http://schemas.microsoft.com/office/drawing/2014/main" id="{AD72570E-7078-B2BF-3D8F-781399910CCD}"/>
              </a:ext>
            </a:extLst>
          </p:cNvPr>
          <p:cNvPicPr>
            <a:picLocks noChangeAspect="1"/>
          </p:cNvPicPr>
          <p:nvPr/>
        </p:nvPicPr>
        <p:blipFill>
          <a:blip r:embed="rId4"/>
          <a:stretch>
            <a:fillRect/>
          </a:stretch>
        </p:blipFill>
        <p:spPr>
          <a:xfrm>
            <a:off x="5850920" y="5491490"/>
            <a:ext cx="4770696" cy="1228896"/>
          </a:xfrm>
          <a:prstGeom prst="rect">
            <a:avLst/>
          </a:prstGeom>
        </p:spPr>
      </p:pic>
    </p:spTree>
    <p:extLst>
      <p:ext uri="{BB962C8B-B14F-4D97-AF65-F5344CB8AC3E}">
        <p14:creationId xmlns:p14="http://schemas.microsoft.com/office/powerpoint/2010/main" val="390511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7036B-3731-7ADA-4A20-E7DB4208C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56A53-9341-B447-0E36-E165973229FA}"/>
              </a:ext>
            </a:extLst>
          </p:cNvPr>
          <p:cNvSpPr>
            <a:spLocks noGrp="1"/>
          </p:cNvSpPr>
          <p:nvPr>
            <p:ph type="title"/>
          </p:nvPr>
        </p:nvSpPr>
        <p:spPr>
          <a:xfrm>
            <a:off x="639099" y="629265"/>
            <a:ext cx="3644144" cy="1622322"/>
          </a:xfrm>
        </p:spPr>
        <p:txBody>
          <a:bodyPr vert="horz" lIns="91440" tIns="45720" rIns="91440" bIns="45720" rtlCol="0" anchor="ctr">
            <a:normAutofit/>
          </a:bodyPr>
          <a:lstStyle/>
          <a:p>
            <a:r>
              <a:rPr lang="en-US" sz="3600" dirty="0"/>
              <a:t>Bar Graph (outliers)</a:t>
            </a:r>
          </a:p>
        </p:txBody>
      </p:sp>
      <p:sp>
        <p:nvSpPr>
          <p:cNvPr id="4" name="Text Placeholder 3">
            <a:extLst>
              <a:ext uri="{FF2B5EF4-FFF2-40B4-BE49-F238E27FC236}">
                <a16:creationId xmlns:a16="http://schemas.microsoft.com/office/drawing/2014/main" id="{5203B582-F893-7BDC-8658-58CBB44AD6AD}"/>
              </a:ext>
            </a:extLst>
          </p:cNvPr>
          <p:cNvSpPr>
            <a:spLocks noGrp="1"/>
          </p:cNvSpPr>
          <p:nvPr>
            <p:ph type="body" sz="half" idx="2"/>
          </p:nvPr>
        </p:nvSpPr>
        <p:spPr>
          <a:xfrm>
            <a:off x="639098" y="2418735"/>
            <a:ext cx="3853389" cy="3811742"/>
          </a:xfrm>
        </p:spPr>
        <p:txBody>
          <a:bodyPr vert="horz" lIns="91440" tIns="45720" rIns="91440" bIns="45720" rtlCol="0" anchor="ctr">
            <a:normAutofit/>
          </a:bodyPr>
          <a:lstStyle/>
          <a:p>
            <a:r>
              <a:rPr lang="en-US" dirty="0">
                <a:solidFill>
                  <a:schemeClr val="bg1"/>
                </a:solidFill>
              </a:rPr>
              <a:t>- Pre-process the data by removing outliers.</a:t>
            </a:r>
          </a:p>
          <a:p>
            <a:endParaRPr lang="en-US" dirty="0">
              <a:solidFill>
                <a:schemeClr val="bg1"/>
              </a:solidFill>
            </a:endParaRPr>
          </a:p>
          <a:p>
            <a:r>
              <a:rPr lang="en-US" dirty="0">
                <a:solidFill>
                  <a:schemeClr val="bg1"/>
                </a:solidFill>
              </a:rPr>
              <a:t>- We can see that there is outliers for </a:t>
            </a:r>
            <a:r>
              <a:rPr lang="en-US" dirty="0" err="1">
                <a:solidFill>
                  <a:schemeClr val="bg1"/>
                </a:solidFill>
              </a:rPr>
              <a:t>job_vacancy</a:t>
            </a:r>
            <a:r>
              <a:rPr lang="en-US" dirty="0">
                <a:solidFill>
                  <a:schemeClr val="bg1"/>
                </a:solidFill>
              </a:rPr>
              <a:t> and </a:t>
            </a:r>
            <a:r>
              <a:rPr lang="en-US" dirty="0" err="1">
                <a:solidFill>
                  <a:schemeClr val="bg1"/>
                </a:solidFill>
              </a:rPr>
              <a:t>job_vacancy_rate</a:t>
            </a:r>
            <a:r>
              <a:rPr lang="en-US" dirty="0">
                <a:solidFill>
                  <a:schemeClr val="bg1"/>
                </a:solidFill>
              </a:rPr>
              <a:t>. We need to remove </a:t>
            </a:r>
            <a:r>
              <a:rPr lang="en-US" b="1" dirty="0">
                <a:solidFill>
                  <a:schemeClr val="bg1"/>
                </a:solidFill>
              </a:rPr>
              <a:t>outliers</a:t>
            </a:r>
            <a:r>
              <a:rPr lang="en-US" dirty="0">
                <a:solidFill>
                  <a:schemeClr val="bg1"/>
                </a:solidFill>
              </a:rPr>
              <a:t> to ensure the model to have a better fit and give a better results.</a:t>
            </a:r>
          </a:p>
          <a:p>
            <a:endParaRPr lang="en-US" dirty="0">
              <a:solidFill>
                <a:schemeClr val="bg1"/>
              </a:solidFill>
            </a:endParaRPr>
          </a:p>
          <a:p>
            <a:r>
              <a:rPr lang="en-US" dirty="0">
                <a:solidFill>
                  <a:schemeClr val="bg1"/>
                </a:solidFill>
              </a:rPr>
              <a:t>- </a:t>
            </a:r>
            <a:r>
              <a:rPr lang="en-US" dirty="0" err="1">
                <a:solidFill>
                  <a:schemeClr val="bg1"/>
                </a:solidFill>
              </a:rPr>
              <a:t>job_vacancy</a:t>
            </a:r>
            <a:r>
              <a:rPr lang="en-US" dirty="0">
                <a:solidFill>
                  <a:schemeClr val="bg1"/>
                </a:solidFill>
              </a:rPr>
              <a:t> and </a:t>
            </a:r>
            <a:r>
              <a:rPr lang="en-US" dirty="0" err="1">
                <a:solidFill>
                  <a:schemeClr val="bg1"/>
                </a:solidFill>
              </a:rPr>
              <a:t>job_vacancy_rate</a:t>
            </a:r>
            <a:r>
              <a:rPr lang="en-US" dirty="0">
                <a:solidFill>
                  <a:schemeClr val="bg1"/>
                </a:solidFill>
              </a:rPr>
              <a:t> </a:t>
            </a:r>
            <a:r>
              <a:rPr lang="en-US" b="1" dirty="0">
                <a:solidFill>
                  <a:schemeClr val="bg1"/>
                </a:solidFill>
              </a:rPr>
              <a:t>outliers</a:t>
            </a:r>
            <a:r>
              <a:rPr lang="en-US" dirty="0">
                <a:solidFill>
                  <a:schemeClr val="bg1"/>
                </a:solidFill>
              </a:rPr>
              <a:t> have been removed</a:t>
            </a:r>
          </a:p>
        </p:txBody>
      </p:sp>
      <p:pic>
        <p:nvPicPr>
          <p:cNvPr id="10" name="Picture 9">
            <a:extLst>
              <a:ext uri="{FF2B5EF4-FFF2-40B4-BE49-F238E27FC236}">
                <a16:creationId xmlns:a16="http://schemas.microsoft.com/office/drawing/2014/main" id="{1FC8D8C7-FFD5-3AE3-A973-5FCAA048CFB1}"/>
              </a:ext>
            </a:extLst>
          </p:cNvPr>
          <p:cNvPicPr>
            <a:picLocks noChangeAspect="1"/>
          </p:cNvPicPr>
          <p:nvPr/>
        </p:nvPicPr>
        <p:blipFill>
          <a:blip r:embed="rId2"/>
          <a:stretch>
            <a:fillRect/>
          </a:stretch>
        </p:blipFill>
        <p:spPr>
          <a:xfrm>
            <a:off x="6878120" y="3578086"/>
            <a:ext cx="4228517" cy="3279914"/>
          </a:xfrm>
          <a:prstGeom prst="rect">
            <a:avLst/>
          </a:prstGeom>
        </p:spPr>
      </p:pic>
      <p:pic>
        <p:nvPicPr>
          <p:cNvPr id="21" name="Picture 20">
            <a:extLst>
              <a:ext uri="{FF2B5EF4-FFF2-40B4-BE49-F238E27FC236}">
                <a16:creationId xmlns:a16="http://schemas.microsoft.com/office/drawing/2014/main" id="{DC373C86-51CA-A161-F0FC-FA2C801DA5F2}"/>
              </a:ext>
            </a:extLst>
          </p:cNvPr>
          <p:cNvPicPr>
            <a:picLocks noChangeAspect="1"/>
          </p:cNvPicPr>
          <p:nvPr/>
        </p:nvPicPr>
        <p:blipFill>
          <a:blip r:embed="rId3"/>
          <a:stretch>
            <a:fillRect/>
          </a:stretch>
        </p:blipFill>
        <p:spPr>
          <a:xfrm>
            <a:off x="6878120" y="0"/>
            <a:ext cx="3468731" cy="2687485"/>
          </a:xfrm>
          <a:prstGeom prst="rect">
            <a:avLst/>
          </a:prstGeom>
        </p:spPr>
      </p:pic>
      <p:pic>
        <p:nvPicPr>
          <p:cNvPr id="31" name="Picture 30">
            <a:extLst>
              <a:ext uri="{FF2B5EF4-FFF2-40B4-BE49-F238E27FC236}">
                <a16:creationId xmlns:a16="http://schemas.microsoft.com/office/drawing/2014/main" id="{CD7AA70D-7CF5-7AE3-1B18-B4830C0ED2F4}"/>
              </a:ext>
            </a:extLst>
          </p:cNvPr>
          <p:cNvPicPr>
            <a:picLocks noChangeAspect="1"/>
          </p:cNvPicPr>
          <p:nvPr/>
        </p:nvPicPr>
        <p:blipFill>
          <a:blip r:embed="rId4"/>
          <a:stretch>
            <a:fillRect/>
          </a:stretch>
        </p:blipFill>
        <p:spPr>
          <a:xfrm>
            <a:off x="6218158" y="2952091"/>
            <a:ext cx="5334744" cy="543001"/>
          </a:xfrm>
          <a:prstGeom prst="rect">
            <a:avLst/>
          </a:prstGeom>
        </p:spPr>
      </p:pic>
    </p:spTree>
    <p:extLst>
      <p:ext uri="{BB962C8B-B14F-4D97-AF65-F5344CB8AC3E}">
        <p14:creationId xmlns:p14="http://schemas.microsoft.com/office/powerpoint/2010/main" val="195548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C08-4FCD-A12D-1137-75E372F2494E}"/>
              </a:ext>
            </a:extLst>
          </p:cNvPr>
          <p:cNvSpPr>
            <a:spLocks noGrp="1"/>
          </p:cNvSpPr>
          <p:nvPr>
            <p:ph type="title"/>
          </p:nvPr>
        </p:nvSpPr>
        <p:spPr>
          <a:xfrm>
            <a:off x="1154953" y="1298448"/>
            <a:ext cx="2793159" cy="440115"/>
          </a:xfrm>
        </p:spPr>
        <p:txBody>
          <a:bodyPr/>
          <a:lstStyle/>
          <a:p>
            <a:r>
              <a:rPr lang="en-US" dirty="0"/>
              <a:t>Histogram and QQ Plot</a:t>
            </a:r>
            <a:endParaRPr lang="en-MY" dirty="0"/>
          </a:p>
        </p:txBody>
      </p:sp>
      <p:sp>
        <p:nvSpPr>
          <p:cNvPr id="3" name="Content Placeholder 2">
            <a:extLst>
              <a:ext uri="{FF2B5EF4-FFF2-40B4-BE49-F238E27FC236}">
                <a16:creationId xmlns:a16="http://schemas.microsoft.com/office/drawing/2014/main" id="{0AFC4BC1-1995-DE39-45FC-2CCB2D19B495}"/>
              </a:ext>
            </a:extLst>
          </p:cNvPr>
          <p:cNvSpPr>
            <a:spLocks noGrp="1"/>
          </p:cNvSpPr>
          <p:nvPr>
            <p:ph idx="1"/>
          </p:nvPr>
        </p:nvSpPr>
        <p:spPr/>
        <p:txBody>
          <a:bodyPr/>
          <a:lstStyle/>
          <a:p>
            <a:endParaRPr lang="en-MY"/>
          </a:p>
        </p:txBody>
      </p:sp>
      <p:sp>
        <p:nvSpPr>
          <p:cNvPr id="4" name="Text Placeholder 3">
            <a:extLst>
              <a:ext uri="{FF2B5EF4-FFF2-40B4-BE49-F238E27FC236}">
                <a16:creationId xmlns:a16="http://schemas.microsoft.com/office/drawing/2014/main" id="{71F5FFE1-23A5-3E7D-9170-F530E335A0CE}"/>
              </a:ext>
            </a:extLst>
          </p:cNvPr>
          <p:cNvSpPr>
            <a:spLocks noGrp="1"/>
          </p:cNvSpPr>
          <p:nvPr>
            <p:ph type="body" sz="half" idx="2"/>
          </p:nvPr>
        </p:nvSpPr>
        <p:spPr>
          <a:xfrm>
            <a:off x="1154953" y="1870912"/>
            <a:ext cx="2793159" cy="4153968"/>
          </a:xfrm>
        </p:spPr>
        <p:txBody>
          <a:bodyPr>
            <a:normAutofit fontScale="85000" lnSpcReduction="20000"/>
          </a:bodyPr>
          <a:lstStyle/>
          <a:p>
            <a:r>
              <a:rPr lang="en-US" dirty="0">
                <a:solidFill>
                  <a:schemeClr val="bg1"/>
                </a:solidFill>
              </a:rPr>
              <a:t>- Check the </a:t>
            </a:r>
            <a:r>
              <a:rPr lang="en-US" b="1" dirty="0">
                <a:solidFill>
                  <a:schemeClr val="bg1"/>
                </a:solidFill>
              </a:rPr>
              <a:t>datasets distribution through Histogram and QQ Plot</a:t>
            </a:r>
          </a:p>
          <a:p>
            <a:endParaRPr lang="en-MY" dirty="0">
              <a:solidFill>
                <a:schemeClr val="bg1"/>
              </a:solidFill>
            </a:endParaRPr>
          </a:p>
          <a:p>
            <a:r>
              <a:rPr lang="en-MY" dirty="0">
                <a:solidFill>
                  <a:schemeClr val="bg1"/>
                </a:solidFill>
              </a:rPr>
              <a:t>- </a:t>
            </a:r>
            <a:r>
              <a:rPr lang="en-US" dirty="0">
                <a:solidFill>
                  <a:schemeClr val="bg1"/>
                </a:solidFill>
              </a:rPr>
              <a:t>From here, we can see that employment rate have a slightly normal distribution based on the </a:t>
            </a:r>
            <a:r>
              <a:rPr lang="en-US" dirty="0" err="1">
                <a:solidFill>
                  <a:schemeClr val="bg1"/>
                </a:solidFill>
              </a:rPr>
              <a:t>qqplot</a:t>
            </a:r>
            <a:r>
              <a:rPr lang="en-US" dirty="0">
                <a:solidFill>
                  <a:schemeClr val="bg1"/>
                </a:solidFill>
              </a:rPr>
              <a:t> and histogram. </a:t>
            </a:r>
          </a:p>
          <a:p>
            <a:r>
              <a:rPr lang="en-US" dirty="0">
                <a:solidFill>
                  <a:schemeClr val="bg1"/>
                </a:solidFill>
              </a:rPr>
              <a:t>- This might allow data to be </a:t>
            </a:r>
            <a:r>
              <a:rPr lang="en-US" dirty="0" err="1">
                <a:solidFill>
                  <a:schemeClr val="bg1"/>
                </a:solidFill>
              </a:rPr>
              <a:t>abit</a:t>
            </a:r>
            <a:r>
              <a:rPr lang="en-US" dirty="0">
                <a:solidFill>
                  <a:schemeClr val="bg1"/>
                </a:solidFill>
              </a:rPr>
              <a:t> more reliable but not as reliable or accurate as a normal distribution histogram and </a:t>
            </a:r>
            <a:r>
              <a:rPr lang="en-US" dirty="0" err="1">
                <a:solidFill>
                  <a:schemeClr val="bg1"/>
                </a:solidFill>
              </a:rPr>
              <a:t>qqplot</a:t>
            </a:r>
            <a:r>
              <a:rPr lang="en-US" dirty="0">
                <a:solidFill>
                  <a:schemeClr val="bg1"/>
                </a:solidFill>
              </a:rPr>
              <a:t>. </a:t>
            </a:r>
          </a:p>
          <a:p>
            <a:endParaRPr lang="en-US" dirty="0">
              <a:solidFill>
                <a:schemeClr val="bg1"/>
              </a:solidFill>
            </a:endParaRPr>
          </a:p>
          <a:p>
            <a:r>
              <a:rPr lang="en-US" dirty="0">
                <a:solidFill>
                  <a:schemeClr val="bg1"/>
                </a:solidFill>
              </a:rPr>
              <a:t>- However, job vacancies and job vacancies rate does not really have a normal distribution based on both the </a:t>
            </a:r>
            <a:r>
              <a:rPr lang="en-US" dirty="0" err="1">
                <a:solidFill>
                  <a:schemeClr val="bg1"/>
                </a:solidFill>
              </a:rPr>
              <a:t>qqplot</a:t>
            </a:r>
            <a:r>
              <a:rPr lang="en-US" dirty="0">
                <a:solidFill>
                  <a:schemeClr val="bg1"/>
                </a:solidFill>
              </a:rPr>
              <a:t> and histogram. </a:t>
            </a:r>
          </a:p>
          <a:p>
            <a:endParaRPr lang="en-US" dirty="0">
              <a:solidFill>
                <a:schemeClr val="bg1"/>
              </a:solidFill>
            </a:endParaRPr>
          </a:p>
          <a:p>
            <a:r>
              <a:rPr lang="en-US" dirty="0">
                <a:solidFill>
                  <a:schemeClr val="bg1"/>
                </a:solidFill>
              </a:rPr>
              <a:t>- This might cause data to be a little less reliable but should not be a major factor.</a:t>
            </a:r>
            <a:endParaRPr lang="en-MY" dirty="0">
              <a:solidFill>
                <a:schemeClr val="bg1"/>
              </a:solidFill>
            </a:endParaRPr>
          </a:p>
        </p:txBody>
      </p:sp>
      <p:pic>
        <p:nvPicPr>
          <p:cNvPr id="5" name="Picture 4" descr="A screenshot of a graph&#10;&#10;Description automatically generated">
            <a:extLst>
              <a:ext uri="{FF2B5EF4-FFF2-40B4-BE49-F238E27FC236}">
                <a16:creationId xmlns:a16="http://schemas.microsoft.com/office/drawing/2014/main" id="{FB8D014E-FF01-7B5F-5B11-03F4E1E86CBF}"/>
              </a:ext>
            </a:extLst>
          </p:cNvPr>
          <p:cNvPicPr>
            <a:picLocks noChangeAspect="1"/>
          </p:cNvPicPr>
          <p:nvPr/>
        </p:nvPicPr>
        <p:blipFill>
          <a:blip r:embed="rId2"/>
          <a:stretch>
            <a:fillRect/>
          </a:stretch>
        </p:blipFill>
        <p:spPr>
          <a:xfrm>
            <a:off x="5540542" y="523606"/>
            <a:ext cx="5869484" cy="5810787"/>
          </a:xfrm>
          <a:prstGeom prst="rect">
            <a:avLst/>
          </a:prstGeom>
        </p:spPr>
      </p:pic>
    </p:spTree>
    <p:extLst>
      <p:ext uri="{BB962C8B-B14F-4D97-AF65-F5344CB8AC3E}">
        <p14:creationId xmlns:p14="http://schemas.microsoft.com/office/powerpoint/2010/main" val="159569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C4A1-87EB-5436-B3F8-6CEC37E37AF8}"/>
              </a:ext>
            </a:extLst>
          </p:cNvPr>
          <p:cNvSpPr>
            <a:spLocks noGrp="1"/>
          </p:cNvSpPr>
          <p:nvPr>
            <p:ph type="title"/>
          </p:nvPr>
        </p:nvSpPr>
        <p:spPr/>
        <p:txBody>
          <a:bodyPr/>
          <a:lstStyle/>
          <a:p>
            <a:r>
              <a:rPr lang="en-US" sz="2400" dirty="0"/>
              <a:t> See whether there is a correlation between sum of graduation and employment rate, job vacancy, job vacancy rate using Linear Regression through </a:t>
            </a:r>
            <a:r>
              <a:rPr lang="en-US" sz="2400" dirty="0" err="1"/>
              <a:t>statsmodels</a:t>
            </a:r>
            <a:r>
              <a:rPr lang="en-US" sz="2400" dirty="0"/>
              <a:t>.</a:t>
            </a:r>
            <a:endParaRPr lang="en-MY" sz="2400" dirty="0"/>
          </a:p>
        </p:txBody>
      </p:sp>
      <p:pic>
        <p:nvPicPr>
          <p:cNvPr id="5" name="Content Placeholder 4">
            <a:extLst>
              <a:ext uri="{FF2B5EF4-FFF2-40B4-BE49-F238E27FC236}">
                <a16:creationId xmlns:a16="http://schemas.microsoft.com/office/drawing/2014/main" id="{473981E8-C010-4E65-DB1A-1F5E1EA8C743}"/>
              </a:ext>
            </a:extLst>
          </p:cNvPr>
          <p:cNvPicPr>
            <a:picLocks noGrp="1" noChangeAspect="1"/>
          </p:cNvPicPr>
          <p:nvPr>
            <p:ph idx="1"/>
          </p:nvPr>
        </p:nvPicPr>
        <p:blipFill>
          <a:blip r:embed="rId2"/>
          <a:stretch>
            <a:fillRect/>
          </a:stretch>
        </p:blipFill>
        <p:spPr>
          <a:xfrm>
            <a:off x="1659884" y="2838116"/>
            <a:ext cx="7984987" cy="3416300"/>
          </a:xfrm>
        </p:spPr>
      </p:pic>
    </p:spTree>
    <p:extLst>
      <p:ext uri="{BB962C8B-B14F-4D97-AF65-F5344CB8AC3E}">
        <p14:creationId xmlns:p14="http://schemas.microsoft.com/office/powerpoint/2010/main" val="149285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E2B4AF-D81F-8340-241D-3B72FAD38210}"/>
              </a:ext>
            </a:extLst>
          </p:cNvPr>
          <p:cNvPicPr>
            <a:picLocks noGrp="1" noChangeAspect="1"/>
          </p:cNvPicPr>
          <p:nvPr>
            <p:ph idx="4294967295"/>
          </p:nvPr>
        </p:nvPicPr>
        <p:blipFill>
          <a:blip r:embed="rId2"/>
          <a:stretch>
            <a:fillRect/>
          </a:stretch>
        </p:blipFill>
        <p:spPr>
          <a:xfrm>
            <a:off x="4121426" y="194328"/>
            <a:ext cx="3838658" cy="2714523"/>
          </a:xfrm>
        </p:spPr>
      </p:pic>
      <p:pic>
        <p:nvPicPr>
          <p:cNvPr id="5" name="Picture 4">
            <a:extLst>
              <a:ext uri="{FF2B5EF4-FFF2-40B4-BE49-F238E27FC236}">
                <a16:creationId xmlns:a16="http://schemas.microsoft.com/office/drawing/2014/main" id="{3BF5C694-B89F-0EB1-354B-0B74C63DF32D}"/>
              </a:ext>
            </a:extLst>
          </p:cNvPr>
          <p:cNvPicPr>
            <a:picLocks noChangeAspect="1"/>
          </p:cNvPicPr>
          <p:nvPr/>
        </p:nvPicPr>
        <p:blipFill>
          <a:blip r:embed="rId3"/>
          <a:stretch>
            <a:fillRect/>
          </a:stretch>
        </p:blipFill>
        <p:spPr>
          <a:xfrm>
            <a:off x="99391" y="194329"/>
            <a:ext cx="4022035" cy="2787440"/>
          </a:xfrm>
          <a:prstGeom prst="rect">
            <a:avLst/>
          </a:prstGeom>
        </p:spPr>
      </p:pic>
      <p:pic>
        <p:nvPicPr>
          <p:cNvPr id="9" name="Picture 8">
            <a:extLst>
              <a:ext uri="{FF2B5EF4-FFF2-40B4-BE49-F238E27FC236}">
                <a16:creationId xmlns:a16="http://schemas.microsoft.com/office/drawing/2014/main" id="{7D42D265-3996-E11E-8AE8-63C2AE555E5F}"/>
              </a:ext>
            </a:extLst>
          </p:cNvPr>
          <p:cNvPicPr>
            <a:picLocks noChangeAspect="1"/>
          </p:cNvPicPr>
          <p:nvPr/>
        </p:nvPicPr>
        <p:blipFill>
          <a:blip r:embed="rId4"/>
          <a:stretch>
            <a:fillRect/>
          </a:stretch>
        </p:blipFill>
        <p:spPr>
          <a:xfrm>
            <a:off x="8070574" y="122235"/>
            <a:ext cx="4022035" cy="2786616"/>
          </a:xfrm>
          <a:prstGeom prst="rect">
            <a:avLst/>
          </a:prstGeom>
        </p:spPr>
      </p:pic>
      <p:sp>
        <p:nvSpPr>
          <p:cNvPr id="10" name="TextBox 9">
            <a:extLst>
              <a:ext uri="{FF2B5EF4-FFF2-40B4-BE49-F238E27FC236}">
                <a16:creationId xmlns:a16="http://schemas.microsoft.com/office/drawing/2014/main" id="{42CFDFD1-166E-3E04-51DB-8BE91146D0FA}"/>
              </a:ext>
            </a:extLst>
          </p:cNvPr>
          <p:cNvSpPr txBox="1"/>
          <p:nvPr/>
        </p:nvSpPr>
        <p:spPr>
          <a:xfrm>
            <a:off x="0" y="3220278"/>
            <a:ext cx="3940342" cy="954107"/>
          </a:xfrm>
          <a:prstGeom prst="rect">
            <a:avLst/>
          </a:prstGeom>
          <a:noFill/>
        </p:spPr>
        <p:txBody>
          <a:bodyPr wrap="square" rtlCol="0">
            <a:spAutoFit/>
          </a:bodyPr>
          <a:lstStyle/>
          <a:p>
            <a:r>
              <a:rPr lang="en-US" sz="1400" dirty="0"/>
              <a:t>Correlation for employment rate and sum of graduation</a:t>
            </a:r>
          </a:p>
          <a:p>
            <a:endParaRPr lang="en-US" sz="1400" dirty="0"/>
          </a:p>
          <a:p>
            <a:r>
              <a:rPr lang="en-US" sz="1400" dirty="0"/>
              <a:t>R-square: </a:t>
            </a:r>
            <a:r>
              <a:rPr lang="en-US" sz="1400" b="1" dirty="0"/>
              <a:t>0.696</a:t>
            </a:r>
          </a:p>
        </p:txBody>
      </p:sp>
      <p:sp>
        <p:nvSpPr>
          <p:cNvPr id="11" name="TextBox 10">
            <a:extLst>
              <a:ext uri="{FF2B5EF4-FFF2-40B4-BE49-F238E27FC236}">
                <a16:creationId xmlns:a16="http://schemas.microsoft.com/office/drawing/2014/main" id="{B17EF909-FB1A-13FF-5381-298CCAA443EE}"/>
              </a:ext>
            </a:extLst>
          </p:cNvPr>
          <p:cNvSpPr txBox="1"/>
          <p:nvPr/>
        </p:nvSpPr>
        <p:spPr>
          <a:xfrm>
            <a:off x="7960084" y="3230186"/>
            <a:ext cx="4100763" cy="954107"/>
          </a:xfrm>
          <a:prstGeom prst="rect">
            <a:avLst/>
          </a:prstGeom>
          <a:noFill/>
        </p:spPr>
        <p:txBody>
          <a:bodyPr wrap="square" rtlCol="0">
            <a:spAutoFit/>
          </a:bodyPr>
          <a:lstStyle/>
          <a:p>
            <a:r>
              <a:rPr lang="en-US" sz="1400" dirty="0"/>
              <a:t>Correlation for job vacancy rate and sum of graduation</a:t>
            </a:r>
          </a:p>
          <a:p>
            <a:endParaRPr lang="en-US" sz="1400" dirty="0"/>
          </a:p>
          <a:p>
            <a:r>
              <a:rPr lang="en-US" sz="1400" dirty="0"/>
              <a:t>R-square: </a:t>
            </a:r>
            <a:r>
              <a:rPr lang="en-US" sz="1400" b="1" dirty="0"/>
              <a:t>0.139</a:t>
            </a:r>
          </a:p>
        </p:txBody>
      </p:sp>
      <p:sp>
        <p:nvSpPr>
          <p:cNvPr id="12" name="TextBox 11">
            <a:extLst>
              <a:ext uri="{FF2B5EF4-FFF2-40B4-BE49-F238E27FC236}">
                <a16:creationId xmlns:a16="http://schemas.microsoft.com/office/drawing/2014/main" id="{4B683198-B0FB-9E58-94EB-225804B8376F}"/>
              </a:ext>
            </a:extLst>
          </p:cNvPr>
          <p:cNvSpPr txBox="1"/>
          <p:nvPr/>
        </p:nvSpPr>
        <p:spPr>
          <a:xfrm>
            <a:off x="4183831" y="3230186"/>
            <a:ext cx="3713848" cy="954107"/>
          </a:xfrm>
          <a:prstGeom prst="rect">
            <a:avLst/>
          </a:prstGeom>
          <a:noFill/>
        </p:spPr>
        <p:txBody>
          <a:bodyPr wrap="square" rtlCol="0">
            <a:spAutoFit/>
          </a:bodyPr>
          <a:lstStyle/>
          <a:p>
            <a:r>
              <a:rPr lang="en-US" sz="1400" dirty="0"/>
              <a:t>Correlation for number of job vacancy and sum of graduation</a:t>
            </a:r>
          </a:p>
          <a:p>
            <a:endParaRPr lang="en-US" sz="1400" dirty="0"/>
          </a:p>
          <a:p>
            <a:r>
              <a:rPr lang="en-US" sz="1400" dirty="0"/>
              <a:t>R-square: </a:t>
            </a:r>
            <a:r>
              <a:rPr lang="en-US" sz="1400" b="1" dirty="0"/>
              <a:t>0.648</a:t>
            </a:r>
          </a:p>
        </p:txBody>
      </p:sp>
      <p:sp>
        <p:nvSpPr>
          <p:cNvPr id="45" name="TextBox 44">
            <a:extLst>
              <a:ext uri="{FF2B5EF4-FFF2-40B4-BE49-F238E27FC236}">
                <a16:creationId xmlns:a16="http://schemas.microsoft.com/office/drawing/2014/main" id="{D5978FCC-913D-4F2F-ED0C-7D28F1782F5A}"/>
              </a:ext>
            </a:extLst>
          </p:cNvPr>
          <p:cNvSpPr txBox="1"/>
          <p:nvPr/>
        </p:nvSpPr>
        <p:spPr>
          <a:xfrm>
            <a:off x="150395" y="4618929"/>
            <a:ext cx="11942214" cy="1323439"/>
          </a:xfrm>
          <a:prstGeom prst="rect">
            <a:avLst/>
          </a:prstGeom>
          <a:noFill/>
        </p:spPr>
        <p:txBody>
          <a:bodyPr wrap="square" rtlCol="0">
            <a:spAutoFit/>
          </a:bodyPr>
          <a:lstStyle/>
          <a:p>
            <a:r>
              <a:rPr lang="en-US" sz="1600" dirty="0"/>
              <a:t>Conclusion: Sum of graduation does have a high correlation with employment rate and number of job vacancy of </a:t>
            </a:r>
            <a:r>
              <a:rPr lang="en-US" sz="1600" b="1" dirty="0"/>
              <a:t>0.696 </a:t>
            </a:r>
            <a:r>
              <a:rPr lang="en-US" sz="1600" dirty="0"/>
              <a:t>and </a:t>
            </a:r>
            <a:r>
              <a:rPr lang="en-US" sz="1600" b="1" dirty="0"/>
              <a:t>0.648.</a:t>
            </a:r>
            <a:r>
              <a:rPr lang="en-US" sz="1600" dirty="0"/>
              <a:t> </a:t>
            </a:r>
          </a:p>
          <a:p>
            <a:endParaRPr lang="en-US" sz="1600" dirty="0"/>
          </a:p>
          <a:p>
            <a:r>
              <a:rPr lang="en-US" sz="1600" dirty="0"/>
              <a:t>However, Correlation for job vacancy rate and sum of graduation have a low R-squared of </a:t>
            </a:r>
            <a:r>
              <a:rPr lang="en-US" sz="1600" b="1" dirty="0"/>
              <a:t>0.139</a:t>
            </a:r>
            <a:r>
              <a:rPr lang="en-US" sz="1600" dirty="0"/>
              <a:t>. It means there is barely any correlation for sum of graduation and job vacancy rate. </a:t>
            </a:r>
            <a:endParaRPr lang="en-MY" sz="1600" dirty="0"/>
          </a:p>
        </p:txBody>
      </p:sp>
    </p:spTree>
    <p:extLst>
      <p:ext uri="{BB962C8B-B14F-4D97-AF65-F5344CB8AC3E}">
        <p14:creationId xmlns:p14="http://schemas.microsoft.com/office/powerpoint/2010/main" val="237122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5911-3B2F-80CF-844B-AAF25D7549C7}"/>
              </a:ext>
            </a:extLst>
          </p:cNvPr>
          <p:cNvSpPr>
            <a:spLocks noGrp="1"/>
          </p:cNvSpPr>
          <p:nvPr>
            <p:ph type="title"/>
          </p:nvPr>
        </p:nvSpPr>
        <p:spPr>
          <a:xfrm>
            <a:off x="1154954" y="973669"/>
            <a:ext cx="9865972" cy="706964"/>
          </a:xfrm>
        </p:spPr>
        <p:txBody>
          <a:bodyPr/>
          <a:lstStyle/>
          <a:p>
            <a:r>
              <a:rPr lang="en-US" dirty="0"/>
              <a:t>Check correlation for employment rate with sum of graduation and job vacancy</a:t>
            </a:r>
            <a:endParaRPr lang="en-MY" dirty="0"/>
          </a:p>
        </p:txBody>
      </p:sp>
      <p:pic>
        <p:nvPicPr>
          <p:cNvPr id="5" name="Content Placeholder 4">
            <a:extLst>
              <a:ext uri="{FF2B5EF4-FFF2-40B4-BE49-F238E27FC236}">
                <a16:creationId xmlns:a16="http://schemas.microsoft.com/office/drawing/2014/main" id="{08A4BC13-1753-FEFE-AEAC-CA0E04833B08}"/>
              </a:ext>
            </a:extLst>
          </p:cNvPr>
          <p:cNvPicPr>
            <a:picLocks noGrp="1" noChangeAspect="1"/>
          </p:cNvPicPr>
          <p:nvPr>
            <p:ph idx="1"/>
          </p:nvPr>
        </p:nvPicPr>
        <p:blipFill>
          <a:blip r:embed="rId2"/>
          <a:stretch>
            <a:fillRect/>
          </a:stretch>
        </p:blipFill>
        <p:spPr>
          <a:xfrm>
            <a:off x="707398" y="2477065"/>
            <a:ext cx="7182852" cy="276264"/>
          </a:xfrm>
        </p:spPr>
      </p:pic>
      <p:pic>
        <p:nvPicPr>
          <p:cNvPr id="7" name="Picture 6">
            <a:extLst>
              <a:ext uri="{FF2B5EF4-FFF2-40B4-BE49-F238E27FC236}">
                <a16:creationId xmlns:a16="http://schemas.microsoft.com/office/drawing/2014/main" id="{44BEC6E1-5A60-1339-17E7-2D5EB9D3A5F3}"/>
              </a:ext>
            </a:extLst>
          </p:cNvPr>
          <p:cNvPicPr>
            <a:picLocks noChangeAspect="1"/>
          </p:cNvPicPr>
          <p:nvPr/>
        </p:nvPicPr>
        <p:blipFill>
          <a:blip r:embed="rId3"/>
          <a:stretch>
            <a:fillRect/>
          </a:stretch>
        </p:blipFill>
        <p:spPr>
          <a:xfrm>
            <a:off x="7174722" y="3176337"/>
            <a:ext cx="4709193" cy="3484144"/>
          </a:xfrm>
          <a:prstGeom prst="rect">
            <a:avLst/>
          </a:prstGeom>
        </p:spPr>
      </p:pic>
      <p:sp>
        <p:nvSpPr>
          <p:cNvPr id="8" name="TextBox 7">
            <a:extLst>
              <a:ext uri="{FF2B5EF4-FFF2-40B4-BE49-F238E27FC236}">
                <a16:creationId xmlns:a16="http://schemas.microsoft.com/office/drawing/2014/main" id="{8788E8EB-3F14-F2C2-4B63-417178A3C2C3}"/>
              </a:ext>
            </a:extLst>
          </p:cNvPr>
          <p:cNvSpPr txBox="1"/>
          <p:nvPr/>
        </p:nvSpPr>
        <p:spPr>
          <a:xfrm>
            <a:off x="589548" y="3549761"/>
            <a:ext cx="6075947" cy="2308324"/>
          </a:xfrm>
          <a:prstGeom prst="rect">
            <a:avLst/>
          </a:prstGeom>
          <a:noFill/>
        </p:spPr>
        <p:txBody>
          <a:bodyPr wrap="square" rtlCol="0">
            <a:spAutoFit/>
          </a:bodyPr>
          <a:lstStyle/>
          <a:p>
            <a:r>
              <a:rPr lang="en-US" dirty="0"/>
              <a:t>Correlation for employment rate with sum of graduation and job vacancy has an extremely high R-squared value of </a:t>
            </a:r>
            <a:r>
              <a:rPr lang="en-US" b="1" dirty="0"/>
              <a:t>0.760</a:t>
            </a:r>
            <a:r>
              <a:rPr lang="en-US" dirty="0"/>
              <a:t>. This shows that when there is an increase in graduates and job vacancy, there will be likely increase in employment rate too. It can be related to how a higher labor force with a higher job position availability create more employment opportunity.</a:t>
            </a:r>
            <a:endParaRPr lang="en-MY" dirty="0"/>
          </a:p>
        </p:txBody>
      </p:sp>
    </p:spTree>
    <p:extLst>
      <p:ext uri="{BB962C8B-B14F-4D97-AF65-F5344CB8AC3E}">
        <p14:creationId xmlns:p14="http://schemas.microsoft.com/office/powerpoint/2010/main" val="368804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7890-179F-E55B-21E3-2F62A0EFC7B1}"/>
              </a:ext>
            </a:extLst>
          </p:cNvPr>
          <p:cNvSpPr>
            <a:spLocks noGrp="1"/>
          </p:cNvSpPr>
          <p:nvPr>
            <p:ph type="title"/>
          </p:nvPr>
        </p:nvSpPr>
        <p:spPr>
          <a:xfrm>
            <a:off x="890337" y="833121"/>
            <a:ext cx="3248526" cy="1597152"/>
          </a:xfrm>
        </p:spPr>
        <p:txBody>
          <a:bodyPr/>
          <a:lstStyle/>
          <a:p>
            <a:r>
              <a:rPr lang="en-US" dirty="0"/>
              <a:t>How well does the model (Linear Regression) fit the data?</a:t>
            </a:r>
            <a:endParaRPr lang="en-MY" dirty="0"/>
          </a:p>
        </p:txBody>
      </p:sp>
      <p:sp>
        <p:nvSpPr>
          <p:cNvPr id="3" name="Content Placeholder 2">
            <a:extLst>
              <a:ext uri="{FF2B5EF4-FFF2-40B4-BE49-F238E27FC236}">
                <a16:creationId xmlns:a16="http://schemas.microsoft.com/office/drawing/2014/main" id="{27A6C494-E8D5-C58E-0EFC-9DB86EBB71C1}"/>
              </a:ext>
            </a:extLst>
          </p:cNvPr>
          <p:cNvSpPr>
            <a:spLocks noGrp="1"/>
          </p:cNvSpPr>
          <p:nvPr>
            <p:ph idx="1"/>
          </p:nvPr>
        </p:nvSpPr>
        <p:spPr/>
        <p:txBody>
          <a:bodyPr/>
          <a:lstStyle/>
          <a:p>
            <a:endParaRPr lang="en-MY" dirty="0"/>
          </a:p>
        </p:txBody>
      </p:sp>
      <p:sp>
        <p:nvSpPr>
          <p:cNvPr id="4" name="Text Placeholder 3">
            <a:extLst>
              <a:ext uri="{FF2B5EF4-FFF2-40B4-BE49-F238E27FC236}">
                <a16:creationId xmlns:a16="http://schemas.microsoft.com/office/drawing/2014/main" id="{ADAAFF38-7664-455D-EF8A-6D3497EBDE6A}"/>
              </a:ext>
            </a:extLst>
          </p:cNvPr>
          <p:cNvSpPr>
            <a:spLocks noGrp="1"/>
          </p:cNvSpPr>
          <p:nvPr>
            <p:ph type="body" sz="half" idx="2"/>
          </p:nvPr>
        </p:nvSpPr>
        <p:spPr>
          <a:xfrm>
            <a:off x="745655" y="2701088"/>
            <a:ext cx="3726954" cy="3534059"/>
          </a:xfrm>
        </p:spPr>
        <p:txBody>
          <a:bodyPr/>
          <a:lstStyle/>
          <a:p>
            <a:r>
              <a:rPr lang="en-US" dirty="0">
                <a:solidFill>
                  <a:schemeClr val="bg1"/>
                </a:solidFill>
              </a:rPr>
              <a:t>Linear regression line does fit quite well in the scatter plot for all 3 graphs. </a:t>
            </a:r>
          </a:p>
          <a:p>
            <a:r>
              <a:rPr lang="en-US" dirty="0">
                <a:solidFill>
                  <a:schemeClr val="bg1"/>
                </a:solidFill>
              </a:rPr>
              <a:t>The scatter plot are quite close to the line for all 3 graphs and the linear regression line does capture the overall trend for all 3 graphs:</a:t>
            </a:r>
          </a:p>
          <a:p>
            <a:r>
              <a:rPr lang="en-US" dirty="0">
                <a:solidFill>
                  <a:schemeClr val="bg1"/>
                </a:solidFill>
              </a:rPr>
              <a:t>total graduation vs employment rate and total graduation vs job vacancies have a high positive correlation </a:t>
            </a:r>
            <a:r>
              <a:rPr lang="en-US" b="1" dirty="0">
                <a:solidFill>
                  <a:schemeClr val="bg1"/>
                </a:solidFill>
              </a:rPr>
              <a:t>(</a:t>
            </a:r>
            <a:r>
              <a:rPr lang="en-US" sz="1400" b="1" dirty="0">
                <a:solidFill>
                  <a:schemeClr val="bg1"/>
                </a:solidFill>
              </a:rPr>
              <a:t>0.696 and 0.648).</a:t>
            </a:r>
            <a:endParaRPr lang="en-US" b="1" dirty="0">
              <a:solidFill>
                <a:schemeClr val="bg1"/>
              </a:solidFill>
            </a:endParaRPr>
          </a:p>
          <a:p>
            <a:r>
              <a:rPr lang="en-US" dirty="0">
                <a:solidFill>
                  <a:schemeClr val="bg1"/>
                </a:solidFill>
              </a:rPr>
              <a:t>Total graduation vs job vacancies have a very low positive correlation. </a:t>
            </a:r>
            <a:r>
              <a:rPr lang="en-US" b="1" dirty="0">
                <a:solidFill>
                  <a:schemeClr val="bg1"/>
                </a:solidFill>
              </a:rPr>
              <a:t>(0.139)</a:t>
            </a:r>
          </a:p>
        </p:txBody>
      </p:sp>
      <p:pic>
        <p:nvPicPr>
          <p:cNvPr id="6" name="Picture 5">
            <a:extLst>
              <a:ext uri="{FF2B5EF4-FFF2-40B4-BE49-F238E27FC236}">
                <a16:creationId xmlns:a16="http://schemas.microsoft.com/office/drawing/2014/main" id="{F5BD4233-1F35-A6E2-A4A9-D335FDF977E8}"/>
              </a:ext>
            </a:extLst>
          </p:cNvPr>
          <p:cNvPicPr>
            <a:picLocks noChangeAspect="1"/>
          </p:cNvPicPr>
          <p:nvPr/>
        </p:nvPicPr>
        <p:blipFill>
          <a:blip r:embed="rId2"/>
          <a:stretch>
            <a:fillRect/>
          </a:stretch>
        </p:blipFill>
        <p:spPr>
          <a:xfrm>
            <a:off x="5842184" y="344290"/>
            <a:ext cx="5840429" cy="5758335"/>
          </a:xfrm>
          <a:prstGeom prst="rect">
            <a:avLst/>
          </a:prstGeom>
        </p:spPr>
      </p:pic>
    </p:spTree>
    <p:extLst>
      <p:ext uri="{BB962C8B-B14F-4D97-AF65-F5344CB8AC3E}">
        <p14:creationId xmlns:p14="http://schemas.microsoft.com/office/powerpoint/2010/main" val="3538233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968E-CE1E-4897-9D3D-EAC9C0BD9EE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3684999-A6A9-08EA-9776-2733B4710209}"/>
              </a:ext>
            </a:extLst>
          </p:cNvPr>
          <p:cNvSpPr>
            <a:spLocks noGrp="1"/>
          </p:cNvSpPr>
          <p:nvPr>
            <p:ph idx="1"/>
          </p:nvPr>
        </p:nvSpPr>
        <p:spPr>
          <a:xfrm>
            <a:off x="512064" y="2603500"/>
            <a:ext cx="11244507" cy="3416300"/>
          </a:xfrm>
        </p:spPr>
        <p:txBody>
          <a:bodyPr>
            <a:normAutofit fontScale="85000" lnSpcReduction="20000"/>
          </a:bodyPr>
          <a:lstStyle/>
          <a:p>
            <a:r>
              <a:rPr lang="en-US" dirty="0"/>
              <a:t>When there is an increase in the number of graduation in every Singapore institutions</a:t>
            </a:r>
            <a:r>
              <a:rPr lang="en-US" sz="1800" dirty="0"/>
              <a:t>, the likelihood of employment rate and number of job vacancy will increase as well. The </a:t>
            </a:r>
            <a:r>
              <a:rPr lang="en-US" dirty="0"/>
              <a:t>main reason was likely due to</a:t>
            </a:r>
            <a:r>
              <a:rPr lang="en-US" sz="1800" dirty="0"/>
              <a:t> an increase in labor force since often graduates have the qualification to go for work, which incentives business to increase job vacancy to employ more workers. Thus, increasing employment rate and job vacancies.</a:t>
            </a:r>
          </a:p>
          <a:p>
            <a:endParaRPr lang="en-US" dirty="0"/>
          </a:p>
          <a:p>
            <a:r>
              <a:rPr lang="en-US" sz="1800" dirty="0"/>
              <a:t>However, increase in the number of graduation does not really affect job vacancy rate at all. </a:t>
            </a:r>
            <a:r>
              <a:rPr lang="en-US" dirty="0"/>
              <a:t>T</a:t>
            </a:r>
            <a:r>
              <a:rPr lang="en-US" sz="1800" dirty="0"/>
              <a:t>his is because since job vacancies rate is the job positions availability divide to total </a:t>
            </a:r>
            <a:r>
              <a:rPr lang="en-US" sz="1800" dirty="0" err="1"/>
              <a:t>labour</a:t>
            </a:r>
            <a:r>
              <a:rPr lang="en-US" sz="1800" dirty="0"/>
              <a:t> force. It could mean that job vacancies may go unfulfilled due to mismatch between skills possessed by job seekers and those required by employers. Not only that, job vacancy rate can also be influenced by any other factors such as economic conditions and industry specific demand.</a:t>
            </a:r>
          </a:p>
          <a:p>
            <a:endParaRPr lang="en-US" dirty="0"/>
          </a:p>
          <a:p>
            <a:r>
              <a:rPr lang="en-US" sz="1800" dirty="0"/>
              <a:t>Additional point, </a:t>
            </a:r>
            <a:r>
              <a:rPr lang="en-US" dirty="0"/>
              <a:t>there is a huge correlation in the number of graduation for Singapore institute and number of job vacancies with employment rate. This could indicates that if there is a high amount of graduates, there will be a </a:t>
            </a:r>
            <a:r>
              <a:rPr lang="en-US"/>
              <a:t>higher labor force </a:t>
            </a:r>
            <a:r>
              <a:rPr lang="en-US" dirty="0"/>
              <a:t>and with a high amount of job vacancy available, it cause an increase in </a:t>
            </a:r>
            <a:r>
              <a:rPr lang="en-US"/>
              <a:t>employment rate.</a:t>
            </a:r>
            <a:endParaRPr lang="en-US" sz="1800" dirty="0"/>
          </a:p>
        </p:txBody>
      </p:sp>
    </p:spTree>
    <p:extLst>
      <p:ext uri="{BB962C8B-B14F-4D97-AF65-F5344CB8AC3E}">
        <p14:creationId xmlns:p14="http://schemas.microsoft.com/office/powerpoint/2010/main" val="2868459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7835-FE1A-5CFC-AA74-7414D49F7E01}"/>
              </a:ext>
            </a:extLst>
          </p:cNvPr>
          <p:cNvSpPr>
            <a:spLocks noGrp="1"/>
          </p:cNvSpPr>
          <p:nvPr>
            <p:ph type="ctrTitle"/>
          </p:nvPr>
        </p:nvSpPr>
        <p:spPr/>
        <p:txBody>
          <a:bodyPr/>
          <a:lstStyle/>
          <a:p>
            <a:r>
              <a:rPr lang="en-US" dirty="0"/>
              <a:t>THANK YOU!!!</a:t>
            </a:r>
            <a:endParaRPr lang="en-MY" dirty="0"/>
          </a:p>
        </p:txBody>
      </p:sp>
    </p:spTree>
    <p:extLst>
      <p:ext uri="{BB962C8B-B14F-4D97-AF65-F5344CB8AC3E}">
        <p14:creationId xmlns:p14="http://schemas.microsoft.com/office/powerpoint/2010/main" val="292308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CB0A-712F-FE98-1B5B-E8E04CB49D77}"/>
              </a:ext>
            </a:extLst>
          </p:cNvPr>
          <p:cNvSpPr>
            <a:spLocks noGrp="1"/>
          </p:cNvSpPr>
          <p:nvPr>
            <p:ph type="title"/>
          </p:nvPr>
        </p:nvSpPr>
        <p:spPr/>
        <p:txBody>
          <a:bodyPr/>
          <a:lstStyle/>
          <a:p>
            <a:r>
              <a:rPr lang="en-MY" dirty="0"/>
              <a:t>Dataset function for reusability and efficiency</a:t>
            </a:r>
          </a:p>
        </p:txBody>
      </p:sp>
      <p:sp>
        <p:nvSpPr>
          <p:cNvPr id="3" name="Content Placeholder 2">
            <a:extLst>
              <a:ext uri="{FF2B5EF4-FFF2-40B4-BE49-F238E27FC236}">
                <a16:creationId xmlns:a16="http://schemas.microsoft.com/office/drawing/2014/main" id="{5CB9C488-6C9D-928A-0C97-F2F28F84C862}"/>
              </a:ext>
            </a:extLst>
          </p:cNvPr>
          <p:cNvSpPr>
            <a:spLocks noGrp="1"/>
          </p:cNvSpPr>
          <p:nvPr>
            <p:ph idx="1"/>
          </p:nvPr>
        </p:nvSpPr>
        <p:spPr>
          <a:xfrm>
            <a:off x="78206" y="2603499"/>
            <a:ext cx="6667151" cy="3881521"/>
          </a:xfrm>
        </p:spPr>
        <p:txBody>
          <a:bodyPr>
            <a:normAutofit fontScale="85000" lnSpcReduction="20000"/>
          </a:bodyPr>
          <a:lstStyle/>
          <a:p>
            <a:r>
              <a:rPr lang="en-MY" dirty="0"/>
              <a:t>I use a dataset </a:t>
            </a:r>
            <a:r>
              <a:rPr lang="en-MY" b="1" dirty="0"/>
              <a:t>function </a:t>
            </a:r>
            <a:r>
              <a:rPr lang="en-MY" dirty="0"/>
              <a:t>so it allow me to extract information for all datasets, allowing more efficient code management and can be reused constantly afterwards</a:t>
            </a:r>
          </a:p>
          <a:p>
            <a:r>
              <a:rPr lang="en-MY" dirty="0"/>
              <a:t>The </a:t>
            </a:r>
            <a:r>
              <a:rPr lang="en-MY" b="1" dirty="0"/>
              <a:t>function </a:t>
            </a:r>
            <a:r>
              <a:rPr lang="en-MY" dirty="0"/>
              <a:t>will print out any dataset rows and columns using </a:t>
            </a:r>
            <a:r>
              <a:rPr lang="en-MY" b="1" dirty="0" err="1"/>
              <a:t>df.shape</a:t>
            </a:r>
            <a:endParaRPr lang="en-MY" dirty="0"/>
          </a:p>
          <a:p>
            <a:r>
              <a:rPr lang="en-MY" dirty="0"/>
              <a:t>Prints out any column datatypes using </a:t>
            </a:r>
            <a:r>
              <a:rPr lang="en-MY" dirty="0" err="1"/>
              <a:t>df.dtypes</a:t>
            </a:r>
            <a:r>
              <a:rPr lang="en-MY" dirty="0"/>
              <a:t>[column], total count of null value in specified column using </a:t>
            </a:r>
            <a:r>
              <a:rPr lang="en-MY" dirty="0" err="1"/>
              <a:t>df</a:t>
            </a:r>
            <a:r>
              <a:rPr lang="en-MY" dirty="0"/>
              <a:t>[column].</a:t>
            </a:r>
            <a:r>
              <a:rPr lang="en-MY" dirty="0" err="1"/>
              <a:t>isnull</a:t>
            </a:r>
            <a:r>
              <a:rPr lang="en-MY" dirty="0"/>
              <a:t>().sum().</a:t>
            </a:r>
          </a:p>
          <a:p>
            <a:r>
              <a:rPr lang="en-MY" dirty="0"/>
              <a:t>If there is a numerical value, it will print out specified columns.</a:t>
            </a:r>
          </a:p>
          <a:p>
            <a:pPr lvl="1"/>
            <a:r>
              <a:rPr lang="en-MY" dirty="0"/>
              <a:t>column sum using </a:t>
            </a:r>
            <a:r>
              <a:rPr lang="en-MY" dirty="0" err="1"/>
              <a:t>df</a:t>
            </a:r>
            <a:r>
              <a:rPr lang="en-MY" dirty="0"/>
              <a:t>[column].sum():.2f</a:t>
            </a:r>
          </a:p>
          <a:p>
            <a:pPr lvl="1"/>
            <a:r>
              <a:rPr lang="en-US" b="0" i="0" u="none" strike="noStrike" dirty="0">
                <a:solidFill>
                  <a:srgbClr val="404040"/>
                </a:solidFill>
                <a:effectLst/>
                <a:latin typeface="Century Gothic" panose="020B0502020202020204" pitchFamily="34" charset="0"/>
              </a:rPr>
              <a:t>column minimum using </a:t>
            </a:r>
            <a:r>
              <a:rPr lang="en-US" b="0" i="0" u="none" strike="noStrike" dirty="0" err="1">
                <a:solidFill>
                  <a:srgbClr val="404040"/>
                </a:solidFill>
                <a:effectLst/>
                <a:latin typeface="Century Gothic" panose="020B0502020202020204" pitchFamily="34" charset="0"/>
              </a:rPr>
              <a:t>df</a:t>
            </a:r>
            <a:r>
              <a:rPr lang="en-US" b="0" i="0" u="none" strike="noStrike" dirty="0">
                <a:solidFill>
                  <a:srgbClr val="404040"/>
                </a:solidFill>
                <a:effectLst/>
                <a:latin typeface="Century Gothic" panose="020B0502020202020204" pitchFamily="34" charset="0"/>
              </a:rPr>
              <a:t>[column].min():.2f</a:t>
            </a:r>
          </a:p>
          <a:p>
            <a:pPr lvl="1"/>
            <a:r>
              <a:rPr lang="en-US" b="0" i="0" u="none" strike="noStrike" dirty="0">
                <a:solidFill>
                  <a:srgbClr val="404040"/>
                </a:solidFill>
                <a:effectLst/>
                <a:latin typeface="Century Gothic" panose="020B0502020202020204" pitchFamily="34" charset="0"/>
              </a:rPr>
              <a:t>column maximum using </a:t>
            </a:r>
            <a:r>
              <a:rPr lang="en-US" b="0" i="0" u="none" strike="noStrike" dirty="0" err="1">
                <a:solidFill>
                  <a:srgbClr val="404040"/>
                </a:solidFill>
                <a:effectLst/>
                <a:latin typeface="Century Gothic" panose="020B0502020202020204" pitchFamily="34" charset="0"/>
              </a:rPr>
              <a:t>df</a:t>
            </a:r>
            <a:r>
              <a:rPr lang="en-US" b="0" i="0" u="none" strike="noStrike" dirty="0">
                <a:solidFill>
                  <a:srgbClr val="404040"/>
                </a:solidFill>
                <a:effectLst/>
                <a:latin typeface="Century Gothic" panose="020B0502020202020204" pitchFamily="34" charset="0"/>
              </a:rPr>
              <a:t>[column].max():.2f</a:t>
            </a:r>
          </a:p>
          <a:p>
            <a:pPr lvl="1"/>
            <a:r>
              <a:rPr lang="en-US" b="0" i="0" u="none" strike="noStrike" dirty="0">
                <a:solidFill>
                  <a:srgbClr val="404040"/>
                </a:solidFill>
                <a:effectLst/>
                <a:latin typeface="Century Gothic" panose="020B0502020202020204" pitchFamily="34" charset="0"/>
              </a:rPr>
              <a:t>column mean using </a:t>
            </a:r>
            <a:r>
              <a:rPr lang="en-US" b="0" i="0" u="none" strike="noStrike" dirty="0" err="1">
                <a:solidFill>
                  <a:srgbClr val="404040"/>
                </a:solidFill>
                <a:effectLst/>
                <a:latin typeface="Century Gothic" panose="020B0502020202020204" pitchFamily="34" charset="0"/>
              </a:rPr>
              <a:t>df</a:t>
            </a:r>
            <a:r>
              <a:rPr lang="en-US" b="0" i="0" u="none" strike="noStrike" dirty="0">
                <a:solidFill>
                  <a:srgbClr val="404040"/>
                </a:solidFill>
                <a:effectLst/>
                <a:latin typeface="Century Gothic" panose="020B0502020202020204" pitchFamily="34" charset="0"/>
              </a:rPr>
              <a:t>[column].mean():.2f</a:t>
            </a:r>
          </a:p>
          <a:p>
            <a:pPr lvl="1"/>
            <a:r>
              <a:rPr lang="en-US" b="0" i="0" u="none" strike="noStrike" dirty="0">
                <a:solidFill>
                  <a:srgbClr val="404040"/>
                </a:solidFill>
                <a:effectLst/>
                <a:latin typeface="Century Gothic" panose="020B0502020202020204" pitchFamily="34" charset="0"/>
              </a:rPr>
              <a:t>column median using </a:t>
            </a:r>
            <a:r>
              <a:rPr lang="en-US" b="0" i="0" u="none" strike="noStrike" dirty="0" err="1">
                <a:solidFill>
                  <a:srgbClr val="404040"/>
                </a:solidFill>
                <a:effectLst/>
                <a:latin typeface="Century Gothic" panose="020B0502020202020204" pitchFamily="34" charset="0"/>
              </a:rPr>
              <a:t>df</a:t>
            </a:r>
            <a:r>
              <a:rPr lang="en-US" b="0" i="0" u="none" strike="noStrike" dirty="0">
                <a:solidFill>
                  <a:srgbClr val="404040"/>
                </a:solidFill>
                <a:effectLst/>
                <a:latin typeface="Century Gothic" panose="020B0502020202020204" pitchFamily="34" charset="0"/>
              </a:rPr>
              <a:t>[column].median():.2f</a:t>
            </a:r>
            <a:endParaRPr lang="en-MY" dirty="0"/>
          </a:p>
        </p:txBody>
      </p:sp>
      <p:pic>
        <p:nvPicPr>
          <p:cNvPr id="5" name="Picture 4">
            <a:extLst>
              <a:ext uri="{FF2B5EF4-FFF2-40B4-BE49-F238E27FC236}">
                <a16:creationId xmlns:a16="http://schemas.microsoft.com/office/drawing/2014/main" id="{55BE1C82-611D-5949-C3F6-5F15C070757C}"/>
              </a:ext>
            </a:extLst>
          </p:cNvPr>
          <p:cNvPicPr>
            <a:picLocks noChangeAspect="1"/>
          </p:cNvPicPr>
          <p:nvPr/>
        </p:nvPicPr>
        <p:blipFill>
          <a:blip r:embed="rId2"/>
          <a:stretch>
            <a:fillRect/>
          </a:stretch>
        </p:blipFill>
        <p:spPr>
          <a:xfrm>
            <a:off x="6480792" y="3187148"/>
            <a:ext cx="5576037" cy="2902226"/>
          </a:xfrm>
          <a:prstGeom prst="rect">
            <a:avLst/>
          </a:prstGeom>
        </p:spPr>
      </p:pic>
    </p:spTree>
    <p:extLst>
      <p:ext uri="{BB962C8B-B14F-4D97-AF65-F5344CB8AC3E}">
        <p14:creationId xmlns:p14="http://schemas.microsoft.com/office/powerpoint/2010/main" val="215469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1EAF-7C3A-2F19-E88F-74D87884A745}"/>
              </a:ext>
            </a:extLst>
          </p:cNvPr>
          <p:cNvSpPr>
            <a:spLocks noGrp="1"/>
          </p:cNvSpPr>
          <p:nvPr>
            <p:ph type="title"/>
          </p:nvPr>
        </p:nvSpPr>
        <p:spPr/>
        <p:txBody>
          <a:bodyPr/>
          <a:lstStyle/>
          <a:p>
            <a:r>
              <a:rPr lang="en-MY" dirty="0"/>
              <a:t>Data analysis – Graduate Employment survey</a:t>
            </a:r>
          </a:p>
        </p:txBody>
      </p:sp>
      <p:sp>
        <p:nvSpPr>
          <p:cNvPr id="3" name="Content Placeholder 2">
            <a:extLst>
              <a:ext uri="{FF2B5EF4-FFF2-40B4-BE49-F238E27FC236}">
                <a16:creationId xmlns:a16="http://schemas.microsoft.com/office/drawing/2014/main" id="{EDF8047A-2310-EFB7-F952-869CC18645F5}"/>
              </a:ext>
            </a:extLst>
          </p:cNvPr>
          <p:cNvSpPr>
            <a:spLocks noGrp="1"/>
          </p:cNvSpPr>
          <p:nvPr>
            <p:ph idx="1"/>
          </p:nvPr>
        </p:nvSpPr>
        <p:spPr>
          <a:xfrm>
            <a:off x="360869" y="2468031"/>
            <a:ext cx="8825659" cy="3416300"/>
          </a:xfrm>
        </p:spPr>
        <p:txBody>
          <a:bodyPr/>
          <a:lstStyle/>
          <a:p>
            <a:r>
              <a:rPr lang="en-US" dirty="0"/>
              <a:t>We will first examine the graduation employment survey. Our first objective is to see which university offers the highest overall employment rate and full-time permanent employment rate. </a:t>
            </a:r>
          </a:p>
          <a:p>
            <a:endParaRPr lang="en-US" dirty="0"/>
          </a:p>
          <a:p>
            <a:r>
              <a:rPr lang="en-US" dirty="0"/>
              <a:t>Collect the graduation employment survey dataset.</a:t>
            </a:r>
            <a:endParaRPr lang="en-MY" dirty="0"/>
          </a:p>
        </p:txBody>
      </p:sp>
      <p:pic>
        <p:nvPicPr>
          <p:cNvPr id="5" name="Picture 4">
            <a:extLst>
              <a:ext uri="{FF2B5EF4-FFF2-40B4-BE49-F238E27FC236}">
                <a16:creationId xmlns:a16="http://schemas.microsoft.com/office/drawing/2014/main" id="{DFAEF388-45C5-5F72-303D-A8DE78D9A3FB}"/>
              </a:ext>
            </a:extLst>
          </p:cNvPr>
          <p:cNvPicPr>
            <a:picLocks noChangeAspect="1"/>
          </p:cNvPicPr>
          <p:nvPr/>
        </p:nvPicPr>
        <p:blipFill>
          <a:blip r:embed="rId2"/>
          <a:stretch>
            <a:fillRect/>
          </a:stretch>
        </p:blipFill>
        <p:spPr>
          <a:xfrm>
            <a:off x="6870021" y="4131890"/>
            <a:ext cx="5321979" cy="2539839"/>
          </a:xfrm>
          <a:prstGeom prst="rect">
            <a:avLst/>
          </a:prstGeom>
        </p:spPr>
      </p:pic>
    </p:spTree>
    <p:extLst>
      <p:ext uri="{BB962C8B-B14F-4D97-AF65-F5344CB8AC3E}">
        <p14:creationId xmlns:p14="http://schemas.microsoft.com/office/powerpoint/2010/main" val="244560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CF89-37B8-1BEB-9BB8-ECD4B72743E3}"/>
              </a:ext>
            </a:extLst>
          </p:cNvPr>
          <p:cNvSpPr>
            <a:spLocks noGrp="1"/>
          </p:cNvSpPr>
          <p:nvPr>
            <p:ph type="title"/>
          </p:nvPr>
        </p:nvSpPr>
        <p:spPr/>
        <p:txBody>
          <a:bodyPr/>
          <a:lstStyle/>
          <a:p>
            <a:r>
              <a:rPr lang="en-MY" dirty="0"/>
              <a:t>Format the dataset correctly for later</a:t>
            </a:r>
          </a:p>
        </p:txBody>
      </p:sp>
      <p:sp>
        <p:nvSpPr>
          <p:cNvPr id="3" name="Content Placeholder 2">
            <a:extLst>
              <a:ext uri="{FF2B5EF4-FFF2-40B4-BE49-F238E27FC236}">
                <a16:creationId xmlns:a16="http://schemas.microsoft.com/office/drawing/2014/main" id="{29193072-9929-A2FC-CECF-26B18954DA32}"/>
              </a:ext>
            </a:extLst>
          </p:cNvPr>
          <p:cNvSpPr>
            <a:spLocks noGrp="1"/>
          </p:cNvSpPr>
          <p:nvPr>
            <p:ph idx="1"/>
          </p:nvPr>
        </p:nvSpPr>
        <p:spPr/>
        <p:txBody>
          <a:bodyPr/>
          <a:lstStyle/>
          <a:p>
            <a:r>
              <a:rPr lang="en-US" dirty="0"/>
              <a:t>There is missing value (</a:t>
            </a:r>
            <a:r>
              <a:rPr lang="en-US" dirty="0" err="1"/>
              <a:t>na</a:t>
            </a:r>
            <a:r>
              <a:rPr lang="en-US" dirty="0"/>
              <a:t>). However, it is not considered as null value. We want to convert the missing value into a null value. This allow us to be able to use </a:t>
            </a:r>
            <a:r>
              <a:rPr lang="en-US" dirty="0" err="1"/>
              <a:t>isnull</a:t>
            </a:r>
            <a:r>
              <a:rPr lang="en-US" dirty="0"/>
              <a:t> to find missing value. Use </a:t>
            </a:r>
            <a:r>
              <a:rPr lang="en-US" b="1" dirty="0" err="1"/>
              <a:t>np.NaN</a:t>
            </a:r>
            <a:endParaRPr lang="en-US" b="1" dirty="0"/>
          </a:p>
          <a:p>
            <a:r>
              <a:rPr lang="en-US" dirty="0"/>
              <a:t>Some columns are object and should be numeric, change it to numeric using </a:t>
            </a:r>
            <a:r>
              <a:rPr lang="en-US" dirty="0" err="1"/>
              <a:t>pd.to_numeric</a:t>
            </a:r>
            <a:endParaRPr lang="en-US" dirty="0"/>
          </a:p>
          <a:p>
            <a:endParaRPr lang="en-US" dirty="0"/>
          </a:p>
          <a:p>
            <a:endParaRPr lang="en-MY" dirty="0"/>
          </a:p>
        </p:txBody>
      </p:sp>
      <p:pic>
        <p:nvPicPr>
          <p:cNvPr id="7" name="Picture 6">
            <a:extLst>
              <a:ext uri="{FF2B5EF4-FFF2-40B4-BE49-F238E27FC236}">
                <a16:creationId xmlns:a16="http://schemas.microsoft.com/office/drawing/2014/main" id="{A0F88726-1BDA-56C3-FDD7-9C685F589B12}"/>
              </a:ext>
            </a:extLst>
          </p:cNvPr>
          <p:cNvPicPr>
            <a:picLocks noChangeAspect="1"/>
          </p:cNvPicPr>
          <p:nvPr/>
        </p:nvPicPr>
        <p:blipFill>
          <a:blip r:embed="rId2"/>
          <a:stretch>
            <a:fillRect/>
          </a:stretch>
        </p:blipFill>
        <p:spPr>
          <a:xfrm>
            <a:off x="4068417" y="4033177"/>
            <a:ext cx="7857856" cy="2270047"/>
          </a:xfrm>
          <a:prstGeom prst="rect">
            <a:avLst/>
          </a:prstGeom>
        </p:spPr>
      </p:pic>
    </p:spTree>
    <p:extLst>
      <p:ext uri="{BB962C8B-B14F-4D97-AF65-F5344CB8AC3E}">
        <p14:creationId xmlns:p14="http://schemas.microsoft.com/office/powerpoint/2010/main" val="295447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767C-2023-D97B-0D57-98C12ED8EA6C}"/>
              </a:ext>
            </a:extLst>
          </p:cNvPr>
          <p:cNvSpPr>
            <a:spLocks noGrp="1"/>
          </p:cNvSpPr>
          <p:nvPr>
            <p:ph type="title"/>
          </p:nvPr>
        </p:nvSpPr>
        <p:spPr/>
        <p:txBody>
          <a:bodyPr/>
          <a:lstStyle/>
          <a:p>
            <a:r>
              <a:rPr lang="en-MY" dirty="0"/>
              <a:t>Graduate Employment Survey</a:t>
            </a:r>
          </a:p>
        </p:txBody>
      </p:sp>
      <p:sp>
        <p:nvSpPr>
          <p:cNvPr id="3" name="Content Placeholder 2">
            <a:extLst>
              <a:ext uri="{FF2B5EF4-FFF2-40B4-BE49-F238E27FC236}">
                <a16:creationId xmlns:a16="http://schemas.microsoft.com/office/drawing/2014/main" id="{4EE2B7C4-43D5-C19D-9D1E-1580726EB9E9}"/>
              </a:ext>
            </a:extLst>
          </p:cNvPr>
          <p:cNvSpPr>
            <a:spLocks noGrp="1"/>
          </p:cNvSpPr>
          <p:nvPr>
            <p:ph idx="1"/>
          </p:nvPr>
        </p:nvSpPr>
        <p:spPr>
          <a:xfrm>
            <a:off x="5672889" y="2379462"/>
            <a:ext cx="6340643" cy="4406348"/>
          </a:xfrm>
        </p:spPr>
        <p:txBody>
          <a:bodyPr>
            <a:normAutofit fontScale="70000" lnSpcReduction="20000"/>
          </a:bodyPr>
          <a:lstStyle/>
          <a:p>
            <a:pPr marL="0" indent="0">
              <a:buNone/>
            </a:pPr>
            <a:r>
              <a:rPr lang="en-US" dirty="0"/>
              <a:t>Graduate Employment Survey dataset have </a:t>
            </a:r>
            <a:r>
              <a:rPr lang="en-US" b="1" dirty="0"/>
              <a:t>twelve</a:t>
            </a:r>
            <a:r>
              <a:rPr lang="en-US" dirty="0"/>
              <a:t> columns consist of year, university, school, degree, </a:t>
            </a:r>
            <a:r>
              <a:rPr lang="en-US" dirty="0" err="1"/>
              <a:t>employment_rate_overall</a:t>
            </a:r>
            <a:r>
              <a:rPr lang="en-US" dirty="0"/>
              <a:t>, </a:t>
            </a:r>
            <a:r>
              <a:rPr lang="en-US" dirty="0" err="1"/>
              <a:t>employment_rate_ft_perm</a:t>
            </a:r>
            <a:r>
              <a:rPr lang="en-US" dirty="0"/>
              <a:t>, </a:t>
            </a:r>
            <a:r>
              <a:rPr lang="en-US" dirty="0" err="1"/>
              <a:t>basic_monthly_mean</a:t>
            </a:r>
            <a:r>
              <a:rPr lang="en-US" dirty="0"/>
              <a:t>, </a:t>
            </a:r>
            <a:r>
              <a:rPr lang="en-US" dirty="0" err="1"/>
              <a:t>basic_monthly_median</a:t>
            </a:r>
            <a:r>
              <a:rPr lang="en-US" dirty="0"/>
              <a:t>, </a:t>
            </a:r>
            <a:r>
              <a:rPr lang="en-US" dirty="0" err="1"/>
              <a:t>gross_monthly_mean</a:t>
            </a:r>
            <a:r>
              <a:rPr lang="en-US" dirty="0"/>
              <a:t>, </a:t>
            </a:r>
            <a:r>
              <a:rPr lang="en-US" dirty="0" err="1"/>
              <a:t>gross_monthly_median</a:t>
            </a:r>
            <a:r>
              <a:rPr lang="en-US" dirty="0"/>
              <a:t>, gross_mthly_25_percentile and gross_mthly_75_percentile. </a:t>
            </a:r>
          </a:p>
          <a:p>
            <a:pPr marL="0" indent="0">
              <a:buNone/>
            </a:pPr>
            <a:r>
              <a:rPr lang="en-US" dirty="0"/>
              <a:t>university columns have 6 unique value and 0 null value.</a:t>
            </a:r>
          </a:p>
          <a:p>
            <a:pPr marL="0" indent="0">
              <a:buNone/>
            </a:pPr>
            <a:r>
              <a:rPr lang="en-US" dirty="0"/>
              <a:t>schools columns have 68 unique value and 28 null value.</a:t>
            </a:r>
          </a:p>
          <a:p>
            <a:pPr marL="0" indent="0">
              <a:buNone/>
            </a:pPr>
            <a:r>
              <a:rPr lang="en-US" dirty="0"/>
              <a:t>degree columns have 337 unique values and 0 null value.</a:t>
            </a:r>
          </a:p>
          <a:p>
            <a:pPr marL="0" indent="0">
              <a:buNone/>
            </a:pPr>
            <a:r>
              <a:rPr lang="en-US" dirty="0"/>
              <a:t>The remaining columns have a total of 89 null values each.</a:t>
            </a:r>
          </a:p>
          <a:p>
            <a:pPr marL="0" indent="0">
              <a:buNone/>
            </a:pPr>
            <a:r>
              <a:rPr lang="en-US" dirty="0"/>
              <a:t>Most important columns that we need to get: (</a:t>
            </a:r>
            <a:r>
              <a:rPr lang="en-US" b="1" dirty="0" err="1"/>
              <a:t>employment_rate_overall</a:t>
            </a:r>
            <a:r>
              <a:rPr lang="en-US" b="1" dirty="0"/>
              <a:t> </a:t>
            </a:r>
            <a:r>
              <a:rPr lang="en-US" dirty="0"/>
              <a:t>and</a:t>
            </a:r>
            <a:r>
              <a:rPr lang="en-US" b="1" dirty="0"/>
              <a:t> </a:t>
            </a:r>
            <a:r>
              <a:rPr lang="en-US" b="1" dirty="0" err="1"/>
              <a:t>employment_rate_ft_perm</a:t>
            </a:r>
            <a:r>
              <a:rPr lang="en-US" dirty="0"/>
              <a:t>)</a:t>
            </a:r>
          </a:p>
          <a:p>
            <a:pPr marL="0" indent="0">
              <a:buNone/>
            </a:pPr>
            <a:r>
              <a:rPr lang="en-US" dirty="0" err="1"/>
              <a:t>employment_rate_overall</a:t>
            </a:r>
            <a:r>
              <a:rPr lang="en-US" dirty="0"/>
              <a:t> have a sum rate of 94549%. The least  </a:t>
            </a:r>
            <a:r>
              <a:rPr lang="en-US" dirty="0" err="1"/>
              <a:t>employment_rate_overall</a:t>
            </a:r>
            <a:r>
              <a:rPr lang="en-US" dirty="0"/>
              <a:t> rate is 66.70%. The most </a:t>
            </a:r>
            <a:r>
              <a:rPr lang="en-US" dirty="0" err="1"/>
              <a:t>employment_rate_overall</a:t>
            </a:r>
            <a:r>
              <a:rPr lang="en-US" dirty="0"/>
              <a:t> rate is 100.0% rate. </a:t>
            </a:r>
            <a:r>
              <a:rPr lang="en-US" dirty="0" err="1"/>
              <a:t>employment_rate_overall</a:t>
            </a:r>
            <a:r>
              <a:rPr lang="en-US" dirty="0"/>
              <a:t> have a higher median rate than its mean rate since it has a mean of 91.62% and median of 92.70%. It has 226 unique values.</a:t>
            </a:r>
          </a:p>
          <a:p>
            <a:pPr marL="0" indent="0">
              <a:buNone/>
            </a:pPr>
            <a:r>
              <a:rPr lang="en-US" dirty="0" err="1"/>
              <a:t>employment_rate_ft_perm</a:t>
            </a:r>
            <a:r>
              <a:rPr lang="en-US" dirty="0"/>
              <a:t> have a sum rate of 83997.90%. The least  </a:t>
            </a:r>
            <a:r>
              <a:rPr lang="en-US" dirty="0" err="1"/>
              <a:t>employment_rate_overall</a:t>
            </a:r>
            <a:r>
              <a:rPr lang="en-US" dirty="0"/>
              <a:t> rate is 14.30%. The most </a:t>
            </a:r>
            <a:r>
              <a:rPr lang="en-US" dirty="0" err="1"/>
              <a:t>employment_rate_overall</a:t>
            </a:r>
            <a:r>
              <a:rPr lang="en-US" dirty="0"/>
              <a:t> rate is 100.0% rate. </a:t>
            </a:r>
            <a:r>
              <a:rPr lang="en-US" dirty="0" err="1"/>
              <a:t>employment_rate_overall</a:t>
            </a:r>
            <a:r>
              <a:rPr lang="en-US" dirty="0"/>
              <a:t> have a higher mean rate than its median rate since it has a mean of 81.39% and median of 84.70%. It has 393 unique values.</a:t>
            </a:r>
          </a:p>
          <a:p>
            <a:endParaRPr lang="en-US" dirty="0"/>
          </a:p>
          <a:p>
            <a:endParaRPr lang="en-MY" dirty="0"/>
          </a:p>
        </p:txBody>
      </p:sp>
      <p:pic>
        <p:nvPicPr>
          <p:cNvPr id="5" name="Picture 4">
            <a:extLst>
              <a:ext uri="{FF2B5EF4-FFF2-40B4-BE49-F238E27FC236}">
                <a16:creationId xmlns:a16="http://schemas.microsoft.com/office/drawing/2014/main" id="{AA8A9994-7F3C-36D4-B4A4-ED019DE1B0AC}"/>
              </a:ext>
            </a:extLst>
          </p:cNvPr>
          <p:cNvPicPr>
            <a:picLocks noChangeAspect="1"/>
          </p:cNvPicPr>
          <p:nvPr/>
        </p:nvPicPr>
        <p:blipFill>
          <a:blip r:embed="rId2"/>
          <a:stretch>
            <a:fillRect/>
          </a:stretch>
        </p:blipFill>
        <p:spPr>
          <a:xfrm>
            <a:off x="739309" y="2274578"/>
            <a:ext cx="4673201" cy="4461221"/>
          </a:xfrm>
          <a:prstGeom prst="rect">
            <a:avLst/>
          </a:prstGeom>
        </p:spPr>
      </p:pic>
    </p:spTree>
    <p:extLst>
      <p:ext uri="{BB962C8B-B14F-4D97-AF65-F5344CB8AC3E}">
        <p14:creationId xmlns:p14="http://schemas.microsoft.com/office/powerpoint/2010/main" val="216934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0316-9811-522C-C745-30F175DE64DC}"/>
              </a:ext>
            </a:extLst>
          </p:cNvPr>
          <p:cNvSpPr>
            <a:spLocks noGrp="1"/>
          </p:cNvSpPr>
          <p:nvPr>
            <p:ph type="title"/>
          </p:nvPr>
        </p:nvSpPr>
        <p:spPr/>
        <p:txBody>
          <a:bodyPr/>
          <a:lstStyle/>
          <a:p>
            <a:r>
              <a:rPr lang="en-MY" dirty="0"/>
              <a:t>Find mean employment</a:t>
            </a:r>
          </a:p>
        </p:txBody>
      </p:sp>
      <p:sp>
        <p:nvSpPr>
          <p:cNvPr id="6" name="TextBox 5">
            <a:extLst>
              <a:ext uri="{FF2B5EF4-FFF2-40B4-BE49-F238E27FC236}">
                <a16:creationId xmlns:a16="http://schemas.microsoft.com/office/drawing/2014/main" id="{95079711-E921-EF69-47C1-D1F4F0665461}"/>
              </a:ext>
            </a:extLst>
          </p:cNvPr>
          <p:cNvSpPr txBox="1"/>
          <p:nvPr/>
        </p:nvSpPr>
        <p:spPr>
          <a:xfrm>
            <a:off x="403058" y="2839453"/>
            <a:ext cx="3200400" cy="3693319"/>
          </a:xfrm>
          <a:prstGeom prst="rect">
            <a:avLst/>
          </a:prstGeom>
          <a:noFill/>
        </p:spPr>
        <p:txBody>
          <a:bodyPr wrap="square" rtlCol="0">
            <a:spAutoFit/>
          </a:bodyPr>
          <a:lstStyle/>
          <a:p>
            <a:r>
              <a:rPr lang="en-MY" dirty="0"/>
              <a:t>- Subset the important part only and find the null value. </a:t>
            </a:r>
          </a:p>
          <a:p>
            <a:endParaRPr lang="en-MY" dirty="0"/>
          </a:p>
          <a:p>
            <a:r>
              <a:rPr lang="en-MY" dirty="0"/>
              <a:t>- Then, deal with the missing value by dropping it. </a:t>
            </a:r>
          </a:p>
          <a:p>
            <a:endParaRPr lang="en-MY" dirty="0"/>
          </a:p>
          <a:p>
            <a:r>
              <a:rPr lang="en-MY" dirty="0"/>
              <a:t>- Find the mean for overall employment rate and full time permanent employment rate for each institution using .</a:t>
            </a:r>
            <a:r>
              <a:rPr lang="en-MY" dirty="0" err="1"/>
              <a:t>groupby</a:t>
            </a:r>
            <a:endParaRPr lang="en-MY" dirty="0"/>
          </a:p>
        </p:txBody>
      </p:sp>
      <p:pic>
        <p:nvPicPr>
          <p:cNvPr id="8" name="Picture 7">
            <a:extLst>
              <a:ext uri="{FF2B5EF4-FFF2-40B4-BE49-F238E27FC236}">
                <a16:creationId xmlns:a16="http://schemas.microsoft.com/office/drawing/2014/main" id="{8829B82B-7039-2FA0-CC9E-C2CD515279C7}"/>
              </a:ext>
            </a:extLst>
          </p:cNvPr>
          <p:cNvPicPr>
            <a:picLocks noChangeAspect="1"/>
          </p:cNvPicPr>
          <p:nvPr/>
        </p:nvPicPr>
        <p:blipFill>
          <a:blip r:embed="rId2"/>
          <a:stretch>
            <a:fillRect/>
          </a:stretch>
        </p:blipFill>
        <p:spPr>
          <a:xfrm>
            <a:off x="4730465" y="4865410"/>
            <a:ext cx="5051210" cy="1851616"/>
          </a:xfrm>
          <a:prstGeom prst="rect">
            <a:avLst/>
          </a:prstGeom>
        </p:spPr>
      </p:pic>
      <p:pic>
        <p:nvPicPr>
          <p:cNvPr id="12" name="Picture 11">
            <a:extLst>
              <a:ext uri="{FF2B5EF4-FFF2-40B4-BE49-F238E27FC236}">
                <a16:creationId xmlns:a16="http://schemas.microsoft.com/office/drawing/2014/main" id="{6D998AE3-53C1-7565-EDF4-27DA5BB5518F}"/>
              </a:ext>
            </a:extLst>
          </p:cNvPr>
          <p:cNvPicPr>
            <a:picLocks noChangeAspect="1"/>
          </p:cNvPicPr>
          <p:nvPr/>
        </p:nvPicPr>
        <p:blipFill>
          <a:blip r:embed="rId3"/>
          <a:stretch>
            <a:fillRect/>
          </a:stretch>
        </p:blipFill>
        <p:spPr>
          <a:xfrm>
            <a:off x="4517858" y="2456941"/>
            <a:ext cx="5155531" cy="2476550"/>
          </a:xfrm>
          <a:prstGeom prst="rect">
            <a:avLst/>
          </a:prstGeom>
        </p:spPr>
      </p:pic>
    </p:spTree>
    <p:extLst>
      <p:ext uri="{BB962C8B-B14F-4D97-AF65-F5344CB8AC3E}">
        <p14:creationId xmlns:p14="http://schemas.microsoft.com/office/powerpoint/2010/main" val="241962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3AFA-E960-0306-649F-2001EA6CD1C8}"/>
              </a:ext>
            </a:extLst>
          </p:cNvPr>
          <p:cNvSpPr>
            <a:spLocks noGrp="1"/>
          </p:cNvSpPr>
          <p:nvPr>
            <p:ph type="title"/>
          </p:nvPr>
        </p:nvSpPr>
        <p:spPr>
          <a:xfrm>
            <a:off x="822982" y="830475"/>
            <a:ext cx="2793159" cy="674731"/>
          </a:xfrm>
        </p:spPr>
        <p:txBody>
          <a:bodyPr/>
          <a:lstStyle/>
          <a:p>
            <a:r>
              <a:rPr lang="en-MY" dirty="0"/>
              <a:t>Bar graph</a:t>
            </a:r>
          </a:p>
        </p:txBody>
      </p:sp>
      <p:pic>
        <p:nvPicPr>
          <p:cNvPr id="6" name="Content Placeholder 5">
            <a:extLst>
              <a:ext uri="{FF2B5EF4-FFF2-40B4-BE49-F238E27FC236}">
                <a16:creationId xmlns:a16="http://schemas.microsoft.com/office/drawing/2014/main" id="{36E455B0-87F1-08B4-3F61-3208EC12BE64}"/>
              </a:ext>
            </a:extLst>
          </p:cNvPr>
          <p:cNvPicPr>
            <a:picLocks noGrp="1" noChangeAspect="1"/>
          </p:cNvPicPr>
          <p:nvPr>
            <p:ph idx="1"/>
          </p:nvPr>
        </p:nvPicPr>
        <p:blipFill>
          <a:blip r:embed="rId2"/>
          <a:stretch>
            <a:fillRect/>
          </a:stretch>
        </p:blipFill>
        <p:spPr>
          <a:xfrm>
            <a:off x="5706103" y="1505206"/>
            <a:ext cx="6090859" cy="4972018"/>
          </a:xfrm>
        </p:spPr>
      </p:pic>
      <p:sp>
        <p:nvSpPr>
          <p:cNvPr id="4" name="Text Placeholder 3">
            <a:extLst>
              <a:ext uri="{FF2B5EF4-FFF2-40B4-BE49-F238E27FC236}">
                <a16:creationId xmlns:a16="http://schemas.microsoft.com/office/drawing/2014/main" id="{4BD3EFB8-7925-54B9-3FAB-F4BE1E13F14F}"/>
              </a:ext>
            </a:extLst>
          </p:cNvPr>
          <p:cNvSpPr>
            <a:spLocks noGrp="1"/>
          </p:cNvSpPr>
          <p:nvPr>
            <p:ph type="body" sz="half" idx="2"/>
          </p:nvPr>
        </p:nvSpPr>
        <p:spPr>
          <a:xfrm>
            <a:off x="822982" y="1654342"/>
            <a:ext cx="3496355" cy="4370538"/>
          </a:xfrm>
        </p:spPr>
        <p:txBody>
          <a:bodyPr>
            <a:normAutofit fontScale="85000" lnSpcReduction="10000"/>
          </a:bodyPr>
          <a:lstStyle/>
          <a:p>
            <a:r>
              <a:rPr lang="en-US" dirty="0">
                <a:solidFill>
                  <a:schemeClr val="bg1"/>
                </a:solidFill>
              </a:rPr>
              <a:t>From the bar graph, we can see that Singapore Institute of Technology have the highest overall mean employment rate of 94.72% and the highest mean full time permanent employment rate of 89.23%. Even though Singapore University of Social Sciences have the second highest mean overall employment rate of 93.09%, it </a:t>
            </a:r>
            <a:r>
              <a:rPr lang="en-US" dirty="0" err="1">
                <a:solidFill>
                  <a:schemeClr val="bg1"/>
                </a:solidFill>
              </a:rPr>
              <a:t>apparantly</a:t>
            </a:r>
            <a:r>
              <a:rPr lang="en-US" dirty="0">
                <a:solidFill>
                  <a:schemeClr val="bg1"/>
                </a:solidFill>
              </a:rPr>
              <a:t> has the lowest mean full time permanent employment rate of only 74.05%. Lastly, Nanyang Technological University have the lowest overall mean employment rate of only 89.39%.</a:t>
            </a:r>
          </a:p>
          <a:p>
            <a:endParaRPr lang="en-US" dirty="0">
              <a:solidFill>
                <a:schemeClr val="bg1"/>
              </a:solidFill>
            </a:endParaRPr>
          </a:p>
          <a:p>
            <a:r>
              <a:rPr lang="en-US" dirty="0">
                <a:solidFill>
                  <a:schemeClr val="bg1"/>
                </a:solidFill>
              </a:rPr>
              <a:t>Overall, graduating from institution in Singapore does allow a higher rate of employment entry (&gt;70%). However, how does it affect employment rate in general?</a:t>
            </a:r>
          </a:p>
          <a:p>
            <a:endParaRPr lang="en-US" dirty="0">
              <a:solidFill>
                <a:schemeClr val="bg1"/>
              </a:solidFill>
            </a:endParaRPr>
          </a:p>
          <a:p>
            <a:r>
              <a:rPr lang="en-US" dirty="0">
                <a:solidFill>
                  <a:schemeClr val="bg1"/>
                </a:solidFill>
              </a:rPr>
              <a:t>Now, we want to see whether number of graduates does affect employment rate and job vacancies</a:t>
            </a:r>
            <a:endParaRPr lang="en-MY" dirty="0">
              <a:solidFill>
                <a:schemeClr val="bg1"/>
              </a:solidFill>
            </a:endParaRPr>
          </a:p>
        </p:txBody>
      </p:sp>
    </p:spTree>
    <p:extLst>
      <p:ext uri="{BB962C8B-B14F-4D97-AF65-F5344CB8AC3E}">
        <p14:creationId xmlns:p14="http://schemas.microsoft.com/office/powerpoint/2010/main" val="55624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F441-40B4-EF5F-A049-D9FC95C4F203}"/>
              </a:ext>
            </a:extLst>
          </p:cNvPr>
          <p:cNvSpPr>
            <a:spLocks noGrp="1"/>
          </p:cNvSpPr>
          <p:nvPr>
            <p:ph type="title"/>
          </p:nvPr>
        </p:nvSpPr>
        <p:spPr/>
        <p:txBody>
          <a:bodyPr/>
          <a:lstStyle/>
          <a:p>
            <a:r>
              <a:rPr lang="en-US" dirty="0"/>
              <a:t>Number of graduation per institution</a:t>
            </a:r>
            <a:endParaRPr lang="en-MY" dirty="0"/>
          </a:p>
        </p:txBody>
      </p:sp>
      <p:sp>
        <p:nvSpPr>
          <p:cNvPr id="3" name="Content Placeholder 2">
            <a:extLst>
              <a:ext uri="{FF2B5EF4-FFF2-40B4-BE49-F238E27FC236}">
                <a16:creationId xmlns:a16="http://schemas.microsoft.com/office/drawing/2014/main" id="{DDBDD8CF-8AF3-3F7F-2B46-127255E03FCE}"/>
              </a:ext>
            </a:extLst>
          </p:cNvPr>
          <p:cNvSpPr>
            <a:spLocks noGrp="1"/>
          </p:cNvSpPr>
          <p:nvPr>
            <p:ph idx="1"/>
          </p:nvPr>
        </p:nvSpPr>
        <p:spPr>
          <a:xfrm>
            <a:off x="408996" y="2437247"/>
            <a:ext cx="3501267" cy="3416300"/>
          </a:xfrm>
        </p:spPr>
        <p:txBody>
          <a:bodyPr>
            <a:normAutofit/>
          </a:bodyPr>
          <a:lstStyle/>
          <a:p>
            <a:r>
              <a:rPr lang="en-US" dirty="0"/>
              <a:t>Get the institution datasets because we need to find the number of graduates for every institution</a:t>
            </a:r>
          </a:p>
          <a:p>
            <a:endParaRPr lang="en-US" dirty="0"/>
          </a:p>
          <a:p>
            <a:r>
              <a:rPr lang="en-US" dirty="0"/>
              <a:t>Analysis the data using the datasets </a:t>
            </a:r>
            <a:r>
              <a:rPr lang="en-US" b="1" dirty="0"/>
              <a:t>function</a:t>
            </a:r>
            <a:r>
              <a:rPr lang="en-US" dirty="0"/>
              <a:t> </a:t>
            </a:r>
            <a:endParaRPr lang="en-MY" dirty="0"/>
          </a:p>
          <a:p>
            <a:endParaRPr lang="en-MY" dirty="0"/>
          </a:p>
          <a:p>
            <a:r>
              <a:rPr lang="en-MY" sz="1300" dirty="0"/>
              <a:t>Information could be found below the </a:t>
            </a:r>
            <a:r>
              <a:rPr lang="en-MY" sz="1300" b="1" dirty="0"/>
              <a:t>data analysis for number of graduation in specific institution</a:t>
            </a:r>
            <a:endParaRPr lang="en-US" sz="1300" b="1" dirty="0"/>
          </a:p>
        </p:txBody>
      </p:sp>
      <p:pic>
        <p:nvPicPr>
          <p:cNvPr id="9" name="Picture 8">
            <a:extLst>
              <a:ext uri="{FF2B5EF4-FFF2-40B4-BE49-F238E27FC236}">
                <a16:creationId xmlns:a16="http://schemas.microsoft.com/office/drawing/2014/main" id="{C592A4AD-CA2A-CE4E-C0E0-3072BEDDE267}"/>
              </a:ext>
            </a:extLst>
          </p:cNvPr>
          <p:cNvPicPr>
            <a:picLocks noChangeAspect="1"/>
          </p:cNvPicPr>
          <p:nvPr/>
        </p:nvPicPr>
        <p:blipFill>
          <a:blip r:embed="rId2"/>
          <a:stretch>
            <a:fillRect/>
          </a:stretch>
        </p:blipFill>
        <p:spPr>
          <a:xfrm>
            <a:off x="4158433" y="2665315"/>
            <a:ext cx="4891473" cy="2114441"/>
          </a:xfrm>
          <a:prstGeom prst="rect">
            <a:avLst/>
          </a:prstGeom>
        </p:spPr>
      </p:pic>
      <p:pic>
        <p:nvPicPr>
          <p:cNvPr id="11" name="Picture 10">
            <a:extLst>
              <a:ext uri="{FF2B5EF4-FFF2-40B4-BE49-F238E27FC236}">
                <a16:creationId xmlns:a16="http://schemas.microsoft.com/office/drawing/2014/main" id="{76EDDFA4-2E6D-F83D-5E38-C2D9733E8366}"/>
              </a:ext>
            </a:extLst>
          </p:cNvPr>
          <p:cNvPicPr>
            <a:picLocks noChangeAspect="1"/>
          </p:cNvPicPr>
          <p:nvPr/>
        </p:nvPicPr>
        <p:blipFill>
          <a:blip r:embed="rId3"/>
          <a:stretch>
            <a:fillRect/>
          </a:stretch>
        </p:blipFill>
        <p:spPr>
          <a:xfrm>
            <a:off x="8925122" y="2243890"/>
            <a:ext cx="2372529" cy="4451316"/>
          </a:xfrm>
          <a:prstGeom prst="rect">
            <a:avLst/>
          </a:prstGeom>
        </p:spPr>
      </p:pic>
      <p:pic>
        <p:nvPicPr>
          <p:cNvPr id="13" name="Picture 12">
            <a:extLst>
              <a:ext uri="{FF2B5EF4-FFF2-40B4-BE49-F238E27FC236}">
                <a16:creationId xmlns:a16="http://schemas.microsoft.com/office/drawing/2014/main" id="{7C59321B-AB3B-55E5-8BAA-998E36772C99}"/>
              </a:ext>
            </a:extLst>
          </p:cNvPr>
          <p:cNvPicPr>
            <a:picLocks noChangeAspect="1"/>
          </p:cNvPicPr>
          <p:nvPr/>
        </p:nvPicPr>
        <p:blipFill>
          <a:blip r:embed="rId4"/>
          <a:stretch>
            <a:fillRect/>
          </a:stretch>
        </p:blipFill>
        <p:spPr>
          <a:xfrm>
            <a:off x="4367464" y="5220877"/>
            <a:ext cx="3786360" cy="1326908"/>
          </a:xfrm>
          <a:prstGeom prst="rect">
            <a:avLst/>
          </a:prstGeom>
        </p:spPr>
      </p:pic>
      <p:sp>
        <p:nvSpPr>
          <p:cNvPr id="14" name="TextBox 13">
            <a:extLst>
              <a:ext uri="{FF2B5EF4-FFF2-40B4-BE49-F238E27FC236}">
                <a16:creationId xmlns:a16="http://schemas.microsoft.com/office/drawing/2014/main" id="{78206B20-FC39-7531-66B4-98E3CCC77281}"/>
              </a:ext>
            </a:extLst>
          </p:cNvPr>
          <p:cNvSpPr txBox="1"/>
          <p:nvPr/>
        </p:nvSpPr>
        <p:spPr>
          <a:xfrm>
            <a:off x="2940199" y="6205559"/>
            <a:ext cx="2533513" cy="276999"/>
          </a:xfrm>
          <a:prstGeom prst="rect">
            <a:avLst/>
          </a:prstGeom>
          <a:noFill/>
        </p:spPr>
        <p:txBody>
          <a:bodyPr wrap="square" rtlCol="0">
            <a:spAutoFit/>
          </a:bodyPr>
          <a:lstStyle/>
          <a:p>
            <a:r>
              <a:rPr lang="en-US" sz="1200" dirty="0"/>
              <a:t>Example </a:t>
            </a:r>
            <a:r>
              <a:rPr lang="en-US" sz="1200" dirty="0">
                <a:sym typeface="Wingdings" panose="05000000000000000000" pitchFamily="2" charset="2"/>
              </a:rPr>
              <a:t></a:t>
            </a:r>
            <a:endParaRPr lang="en-MY" sz="1200" dirty="0"/>
          </a:p>
        </p:txBody>
      </p:sp>
    </p:spTree>
    <p:extLst>
      <p:ext uri="{BB962C8B-B14F-4D97-AF65-F5344CB8AC3E}">
        <p14:creationId xmlns:p14="http://schemas.microsoft.com/office/powerpoint/2010/main" val="15238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2699</Words>
  <Application>Microsoft Office PowerPoint</Application>
  <PresentationFormat>Widescreen</PresentationFormat>
  <Paragraphs>168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PDAS CA2 - How does number of graduates in Singapore contribute towards employment rates and job vacancies?</vt:lpstr>
      <vt:lpstr>Datasets URLs</vt:lpstr>
      <vt:lpstr>Dataset function for reusability and efficiency</vt:lpstr>
      <vt:lpstr>Data analysis – Graduate Employment survey</vt:lpstr>
      <vt:lpstr>Format the dataset correctly for later</vt:lpstr>
      <vt:lpstr>Graduate Employment Survey</vt:lpstr>
      <vt:lpstr>Find mean employment</vt:lpstr>
      <vt:lpstr>Bar graph</vt:lpstr>
      <vt:lpstr>Number of graduation per institution</vt:lpstr>
      <vt:lpstr>Remove sex (gender) column</vt:lpstr>
      <vt:lpstr>Deal with missing values</vt:lpstr>
      <vt:lpstr>Pie chart preperation</vt:lpstr>
      <vt:lpstr>Pie chart</vt:lpstr>
      <vt:lpstr>Box plot with outliers</vt:lpstr>
      <vt:lpstr>Dependent variable</vt:lpstr>
      <vt:lpstr>Employment rate</vt:lpstr>
      <vt:lpstr>Numbers of Job Vacancy</vt:lpstr>
      <vt:lpstr>Job vacancy rate</vt:lpstr>
      <vt:lpstr>Change job_rate from quarterly to yearly</vt:lpstr>
      <vt:lpstr>Line Graph</vt:lpstr>
      <vt:lpstr>Linear Regression Preperation</vt:lpstr>
      <vt:lpstr>Bar Graph (outliers)</vt:lpstr>
      <vt:lpstr>Histogram and QQ Plot</vt:lpstr>
      <vt:lpstr> See whether there is a correlation between sum of graduation and employment rate, job vacancy, job vacancy rate using Linear Regression through statsmodels.</vt:lpstr>
      <vt:lpstr>PowerPoint Presentation</vt:lpstr>
      <vt:lpstr>Check correlation for employment rate with sum of graduation and job vacancy</vt:lpstr>
      <vt:lpstr>How well does the model (Linear Regression) fit the data?</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Tay</dc:creator>
  <cp:lastModifiedBy>IVAN TAY YUEN HENG</cp:lastModifiedBy>
  <cp:revision>4</cp:revision>
  <dcterms:created xsi:type="dcterms:W3CDTF">2024-02-04T07:13:19Z</dcterms:created>
  <dcterms:modified xsi:type="dcterms:W3CDTF">2024-02-05T10:49:21Z</dcterms:modified>
</cp:coreProperties>
</file>