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Space Grotesk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paceGrotesk-regular.fntdata"/><Relationship Id="rId47" Type="http://schemas.openxmlformats.org/officeDocument/2006/relationships/slide" Target="slides/slide42.xml"/><Relationship Id="rId49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1d31c26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1d31c26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1d31c26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1d31c26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1d31c26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1d31c26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1d31c26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1d31c26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1d31c269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1d31c269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1d31c26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1d31c26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1d31c26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1d31c26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1d31c26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1d31c26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1d31c26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1d31c26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1d31c269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1d31c269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91d31c269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91d31c269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1d31c26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1d31c26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1d31c269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1d31c269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1d31c269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1d31c269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1d31c269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1d31c26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1d31c269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1d31c26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1d31c26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1d31c26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1d31c269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1d31c269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9e226f0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9e226f0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1d31c269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1d31c269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9e226f0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9e226f0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91d31c269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91d31c269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9e226f0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9e226f0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1d31c269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1d31c269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1d31c269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1d31c269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1d31c26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1d31c26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86a37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86a37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1d31c269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1d31c269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1d31c269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1d31c269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1d31c269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1d31c269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9e226f0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9e226f0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15a6d7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15a6d7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1d31c26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1d31c26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15a6d7d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15a6d7d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15a6d7d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15a6d7d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15a6d7d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15a6d7d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1d31c26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1d31c26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e226f0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e226f0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1d31c26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1d31c26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1d31c26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1d31c26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1d31c26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1d31c26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563760"/>
            <a:ext cx="82296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" name="Google Shape;28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M-Wgqs36wac" TargetMode="External"/><Relationship Id="rId4" Type="http://schemas.openxmlformats.org/officeDocument/2006/relationships/image" Target="../media/image1.jpg"/><Relationship Id="rId5" Type="http://schemas.openxmlformats.org/officeDocument/2006/relationships/slide" Target="/ppt/slides/slide4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craft2learn.github.io/ai/" TargetMode="External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here.ai" TargetMode="External"/><Relationship Id="rId4" Type="http://schemas.openxmlformats.org/officeDocument/2006/relationships/hyperlink" Target="https://openai.com/api/" TargetMode="External"/><Relationship Id="rId5" Type="http://schemas.openxmlformats.org/officeDocument/2006/relationships/slide" Target="/ppt/slides/slide42.xml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craft2learn.github.io/ai/" TargetMode="External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itestkitchen.withgoogle.com/how-lamda-work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nap.berkeley.edu/snap/snap.html#present:Username=toontalk&amp;ProjectName=Conversation%20tutoria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forms.gle/pQdx6hXiJHz8drG9A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nap.berkeley.edu/snapsource/snap.html" TargetMode="External"/><Relationship Id="rId4" Type="http://schemas.openxmlformats.org/officeDocument/2006/relationships/hyperlink" Target="http://www.youtube.com/watch?v=3O9uo3_MhCM" TargetMode="External"/><Relationship Id="rId5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craft2learn.github.io/ai/" TargetMode="External"/><Relationship Id="rId4" Type="http://schemas.openxmlformats.org/officeDocument/2006/relationships/image" Target="../media/image53.png"/><Relationship Id="rId5" Type="http://schemas.openxmlformats.org/officeDocument/2006/relationships/hyperlink" Target="https://cohere.ai" TargetMode="External"/><Relationship Id="rId6" Type="http://schemas.openxmlformats.org/officeDocument/2006/relationships/hyperlink" Target="https://openai.com/ap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EmQ8y-4YAWA" TargetMode="External"/><Relationship Id="rId4" Type="http://schemas.openxmlformats.org/officeDocument/2006/relationships/image" Target="../media/image2.jpg"/><Relationship Id="rId5" Type="http://schemas.openxmlformats.org/officeDocument/2006/relationships/slide" Target="/ppt/slides/slide3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uedlNRyFgZQ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slide" Target="/ppt/slides/slide4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457200" y="563760"/>
            <a:ext cx="82296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Using Snap! </a:t>
            </a:r>
            <a:r>
              <a:rPr lang="en" sz="6400"/>
              <a:t>t</a:t>
            </a:r>
            <a:r>
              <a:rPr lang="en" sz="6400"/>
              <a:t>o build a conversation app</a:t>
            </a:r>
            <a:endParaRPr sz="6400"/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Ken Kahn &lt;toontalk@gmail.com&gt;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input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607328"/>
            <a:ext cx="63627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3143378"/>
            <a:ext cx="44196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text and updating a variable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7968"/>
            <a:ext cx="8839200" cy="92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reporter like this</a:t>
            </a:r>
            <a:endParaRPr/>
          </a:p>
        </p:txBody>
      </p:sp>
      <p:pic>
        <p:nvPicPr>
          <p:cNvPr descr="A reporter is created that will ask the user for input and report the result." id="110" name="Google Shape;110;p19" title="Creating a custom reporter in Snap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30728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126200" y="4209625"/>
            <a:ext cx="176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action="ppaction://hlinksldjump" r:id="rId5"/>
              </a:rPr>
              <a:t>I need help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AI “placeholder” reporter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2016678"/>
            <a:ext cx="44767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Snap! tips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Right click is your friend</a:t>
            </a:r>
            <a:endParaRPr/>
          </a:p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On blocks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On the scripting area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And more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</a:rPr>
              <a:t>Test often. </a:t>
            </a:r>
            <a:r>
              <a:rPr b="1" i="1" lang="en">
                <a:solidFill>
                  <a:srgbClr val="9900FF"/>
                </a:solidFill>
              </a:rPr>
              <a:t>Save often. I use ‘export’ and keep multiple temporary versions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conversational exchange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250"/>
            <a:ext cx="8839203" cy="19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44950" y="3951050"/>
            <a:ext cx="370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9900FF"/>
                </a:solidFill>
              </a:rPr>
              <a:t>Test it!</a:t>
            </a:r>
            <a:endParaRPr b="1" i="1" sz="3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     run conversation until 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00" y="480523"/>
            <a:ext cx="5489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75" y="480523"/>
            <a:ext cx="41122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750" y="1409703"/>
            <a:ext cx="3238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850" y="2918078"/>
            <a:ext cx="16383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69525" y="4182425"/>
            <a:ext cx="811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9900FF"/>
                </a:solidFill>
              </a:rPr>
              <a:t>Remember to </a:t>
            </a:r>
            <a:r>
              <a:rPr b="1" i="1" lang="en" sz="2600">
                <a:solidFill>
                  <a:srgbClr val="9900FF"/>
                </a:solidFill>
              </a:rPr>
              <a:t>initialize</a:t>
            </a:r>
            <a:r>
              <a:rPr b="1" i="1" lang="en" sz="2600">
                <a:solidFill>
                  <a:srgbClr val="9900FF"/>
                </a:solidFill>
              </a:rPr>
              <a:t> the ‘conversation’ variable.</a:t>
            </a:r>
            <a:endParaRPr b="1" i="1" sz="2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new sprites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Give them a costume but don’t spend too much time on this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Give them good names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Drag them to good locations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Give them good sizes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988950"/>
            <a:ext cx="36576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/>
              <a:t> better way of visualizing a conversation</a:t>
            </a:r>
            <a:endParaRPr sz="3000"/>
          </a:p>
        </p:txBody>
      </p:sp>
      <p:sp>
        <p:nvSpPr>
          <p:cNvPr id="153" name="Google Shape;153;p25"/>
          <p:cNvSpPr txBox="1"/>
          <p:nvPr/>
        </p:nvSpPr>
        <p:spPr>
          <a:xfrm>
            <a:off x="694100" y="3506125"/>
            <a:ext cx="75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312625"/>
            <a:ext cx="31527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975" y="3072375"/>
            <a:ext cx="5967825" cy="17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696675" y="1816625"/>
            <a:ext cx="33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two sprites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484475" y="3152475"/>
            <a:ext cx="195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make them display talk balloons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don’t ask the user twice!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1375"/>
            <a:ext cx="8229601" cy="2171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564125" y="3789600"/>
            <a:ext cx="812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Next slide shows how to avoid calling “User response” twice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slides</a:t>
            </a:r>
            <a:endParaRPr/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700"/>
              <a:t>https://tinyurl.com/conversation-app</a:t>
            </a:r>
            <a:endParaRPr sz="3700"/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9528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variables to the rescue!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14503"/>
            <a:ext cx="7505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3222878"/>
            <a:ext cx="61531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457250" y="4187800"/>
            <a:ext cx="822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00FF"/>
                </a:solidFill>
              </a:rPr>
              <a:t>Global variables work too but their overuse makes it hard to scale and maintain projects</a:t>
            </a:r>
            <a:endParaRPr i="1" sz="2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“All” that’s left is the AI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Download and import the library that is for “intelligently processing text”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eCraft2Learn 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993925"/>
            <a:ext cx="48958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completion block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152400" y="3283875"/>
            <a:ext cx="8534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9900FF"/>
                </a:solidFill>
              </a:rPr>
              <a:t>Remember to get a free API key from </a:t>
            </a:r>
            <a:r>
              <a:rPr b="1" i="1" lang="en" sz="2500" u="sng">
                <a:solidFill>
                  <a:schemeClr val="hlink"/>
                </a:solidFill>
                <a:hlinkClick r:id="rId3"/>
              </a:rPr>
              <a:t>cohere.ai</a:t>
            </a:r>
            <a:endParaRPr b="1" i="1" sz="25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9900FF"/>
                </a:solidFill>
              </a:rPr>
              <a:t>Or from </a:t>
            </a:r>
            <a:r>
              <a:rPr b="1" i="1" lang="en" sz="2500" u="sng">
                <a:solidFill>
                  <a:schemeClr val="hlink"/>
                </a:solidFill>
                <a:hlinkClick r:id="rId4"/>
              </a:rPr>
              <a:t>openai.com/api/</a:t>
            </a:r>
            <a:r>
              <a:rPr b="1" i="1" lang="en" sz="2500">
                <a:solidFill>
                  <a:srgbClr val="9900FF"/>
                </a:solidFill>
              </a:rPr>
              <a:t> ($18 free credit good for about 750,000 words; expires after 3 months)</a:t>
            </a:r>
            <a:endParaRPr b="1" i="1" sz="2500">
              <a:solidFill>
                <a:srgbClr val="9900FF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550350" y="4481375"/>
            <a:ext cx="173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action="ppaction://hlinksldjump" r:id="rId5"/>
              </a:rPr>
              <a:t>I need help</a:t>
            </a:r>
            <a:endParaRPr sz="24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609665"/>
            <a:ext cx="8229601" cy="96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457200" y="2729775"/>
            <a:ext cx="441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Ignore the options field for now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‘AI response’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943275" y="1922150"/>
            <a:ext cx="1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590678"/>
            <a:ext cx="44767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800" y="4226678"/>
            <a:ext cx="2590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121250" y="3826475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653500" y="4139675"/>
            <a:ext cx="5304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>
                <a:solidFill>
                  <a:srgbClr val="9900FF"/>
                </a:solidFill>
              </a:rPr>
              <a:t>Hint: Use this for the prompt</a:t>
            </a:r>
            <a:endParaRPr b="1" i="1" sz="29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Options can fix problems you may observe</a:t>
            </a:r>
            <a:endParaRPr sz="3000"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Truncated short responses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Goes on to suggest what User says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894725"/>
            <a:ext cx="7905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37" y="3601225"/>
            <a:ext cx="7859526" cy="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‘temperature’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Higher more “creative”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Lower more sensible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530225"/>
            <a:ext cx="53911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Removing annoying new lines from AI</a:t>
            </a:r>
            <a:endParaRPr sz="340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of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00" y="1438950"/>
            <a:ext cx="7615398" cy="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707725"/>
            <a:ext cx="8229598" cy="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Ending the conversation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of                   use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something like this          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25" y="1275228"/>
            <a:ext cx="1638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675" y="1256175"/>
            <a:ext cx="2722025" cy="10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750525"/>
            <a:ext cx="7924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speech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Download and import the libraries for speaking and listening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eCraft2Learn 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237" y="2443800"/>
            <a:ext cx="5923526" cy="24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Speech or typing? Let the user decide</a:t>
            </a:r>
            <a:endParaRPr sz="3300"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Update                             with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367675"/>
            <a:ext cx="59055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425" y="3113050"/>
            <a:ext cx="2697150" cy="1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425" y="2459425"/>
            <a:ext cx="28575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You will program a conversational agent</a:t>
            </a:r>
            <a:endParaRPr sz="3300"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plan:</a:t>
            </a:r>
            <a:endParaRPr/>
          </a:p>
          <a:p>
            <a:pPr indent="-412750" lvl="0" marL="914400" rtl="0" algn="l">
              <a:spcBef>
                <a:spcPts val="60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Learn some Snap!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Program a conversation with a dummy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Replace dummy with AI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Improve visualization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Add speech input and output</a:t>
            </a:r>
            <a:endParaRPr sz="2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0002"/>
                </a:solidFill>
              </a:rPr>
              <a:t>Make it easy to choose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91100"/>
            <a:ext cx="8229600" cy="153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0002"/>
                </a:solidFill>
              </a:rPr>
              <a:t>Comments are a good idea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28" y="2952325"/>
            <a:ext cx="5851343" cy="20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025" y="1246250"/>
            <a:ext cx="4151950" cy="1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Comments attached to head become help</a:t>
            </a:r>
            <a:endParaRPr sz="3200"/>
          </a:p>
        </p:txBody>
      </p:sp>
      <p:sp>
        <p:nvSpPr>
          <p:cNvPr id="265" name="Google Shape;265;p39"/>
          <p:cNvSpPr txBox="1"/>
          <p:nvPr/>
        </p:nvSpPr>
        <p:spPr>
          <a:xfrm>
            <a:off x="978875" y="2028925"/>
            <a:ext cx="21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150" y="1654975"/>
            <a:ext cx="6531700" cy="27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in notes is a good idea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943275" y="1672975"/>
            <a:ext cx="5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525" y="1215778"/>
            <a:ext cx="3231280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907675" y="1868750"/>
            <a:ext cx="5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75" y="2571750"/>
            <a:ext cx="49244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generating text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very readable blog post by Google contains tips for designing sample prompts to make better conversational personas.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u="sng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3"/>
              </a:rPr>
              <a:t>A beginner-friendly guide to generative language models</a:t>
            </a:r>
            <a:endParaRPr sz="2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or publishing your project</a:t>
            </a:r>
            <a:endParaRPr/>
          </a:p>
        </p:txBody>
      </p:sp>
      <p:sp>
        <p:nvSpPr>
          <p:cNvPr id="287" name="Google Shape;287;p42"/>
          <p:cNvSpPr txBox="1"/>
          <p:nvPr/>
        </p:nvSpPr>
        <p:spPr>
          <a:xfrm>
            <a:off x="522025" y="1612150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46" y="1215778"/>
            <a:ext cx="5372258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522025" y="1656538"/>
            <a:ext cx="2656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9900FF"/>
                </a:solidFill>
              </a:rPr>
              <a:t>Sharing produces a URL for sharing your project.</a:t>
            </a:r>
            <a:endParaRPr b="1" i="1"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9900FF"/>
                </a:solidFill>
              </a:rPr>
              <a:t>Publishing puts it on the Snap! </a:t>
            </a:r>
            <a:r>
              <a:rPr b="1" i="1" lang="en" sz="2200">
                <a:solidFill>
                  <a:srgbClr val="9900FF"/>
                </a:solidFill>
              </a:rPr>
              <a:t>w</a:t>
            </a:r>
            <a:r>
              <a:rPr b="1" i="1" lang="en" sz="2200">
                <a:solidFill>
                  <a:srgbClr val="9900FF"/>
                </a:solidFill>
              </a:rPr>
              <a:t>ebsite. Can publish only shared </a:t>
            </a:r>
            <a:r>
              <a:rPr b="1" i="1" lang="en" sz="2200">
                <a:solidFill>
                  <a:srgbClr val="9900FF"/>
                </a:solidFill>
              </a:rPr>
              <a:t>projects</a:t>
            </a:r>
            <a:r>
              <a:rPr b="1" i="1" lang="en" sz="2200">
                <a:solidFill>
                  <a:srgbClr val="9900FF"/>
                </a:solidFill>
              </a:rPr>
              <a:t>.</a:t>
            </a:r>
            <a:endParaRPr b="1" i="1"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creative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more AIs to the conversation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Make the User optional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Try different prompts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Try different language model options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Have them talk about what computer vision models are reporting is in front of the camera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my version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https://snap.berkeley.edu/snap/snap.html#present:Username=toontalk&amp;ProjectName=Conversation%20tutorial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Feedback form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for “Creating a global variable”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video attempts to show how to create a variable by navigating to the Variables panel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    Then clicking 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Use the browser’s “back” button to return </a:t>
            </a:r>
            <a:endParaRPr i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0" y="2420688"/>
            <a:ext cx="24003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00" y="2420700"/>
            <a:ext cx="22860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Snap!</a:t>
            </a:r>
            <a:r>
              <a:rPr lang="en"/>
              <a:t> project</a:t>
            </a:r>
            <a:endParaRPr/>
          </a:p>
        </p:txBody>
      </p:sp>
      <p:pic>
        <p:nvPicPr>
          <p:cNvPr descr="How to name and save a new Snap! project after launching https://snap.berkeley.edu/snap/snap.html" id="55" name="Google Shape;55;p11" title="Creating a Snap! projec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40002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with “set” and “multiline”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Drag out the set block and select the variable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r>
              <a:rPr lang="en" sz="2000"/>
              <a:t>Then drop multiline on the 0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Remember to load</a:t>
            </a:r>
            <a:r>
              <a:rPr lang="en" sz="2100"/>
              <a:t> the Strings, Multi-line library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9900FF"/>
                </a:solidFill>
              </a:rPr>
              <a:t>Return with browser’s back button</a:t>
            </a:r>
            <a:endParaRPr i="1" sz="2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61125"/>
            <a:ext cx="1790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825" y="2826650"/>
            <a:ext cx="2444150" cy="18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182475"/>
            <a:ext cx="4820025" cy="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“</a:t>
            </a:r>
            <a:r>
              <a:rPr lang="en">
                <a:solidFill>
                  <a:schemeClr val="accent1"/>
                </a:solidFill>
              </a:rPr>
              <a:t>Creating a custom reporter</a:t>
            </a:r>
            <a:r>
              <a:rPr lang="en"/>
              <a:t>”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Select “make a block” after right clicking on the scripting area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                  Then select “reporter” since this is a function that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                  returns (or “reports”) a value.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              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Optionally choose a colored category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for your block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9900FF"/>
                </a:solidFill>
              </a:rPr>
              <a:t>Browser's</a:t>
            </a:r>
            <a:r>
              <a:rPr i="1" lang="en" sz="2300">
                <a:solidFill>
                  <a:srgbClr val="9900FF"/>
                </a:solidFill>
              </a:rPr>
              <a:t> back button to return</a:t>
            </a:r>
            <a:endParaRPr i="1" sz="2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80050"/>
            <a:ext cx="1371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724" y="2514275"/>
            <a:ext cx="2807074" cy="22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with Cohere blocks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First d</a:t>
            </a:r>
            <a:r>
              <a:rPr lang="en" sz="2000"/>
              <a:t>ownload and import the library that is for “intelligently processing text” from the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eCraft2Learn site</a:t>
            </a:r>
            <a:r>
              <a:rPr lang="en" sz="2000"/>
              <a:t>. Then click on the Cohere palette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49" y="2059024"/>
            <a:ext cx="2343375" cy="25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/>
        </p:nvSpPr>
        <p:spPr>
          <a:xfrm>
            <a:off x="3462525" y="2555100"/>
            <a:ext cx="502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0000FF"/>
                </a:solidFill>
              </a:rPr>
              <a:t>Remember to get an API key from </a:t>
            </a:r>
            <a:r>
              <a:rPr b="1" i="1" lang="en" sz="2700" u="sng">
                <a:solidFill>
                  <a:schemeClr val="hlink"/>
                </a:solidFill>
                <a:hlinkClick r:id="rId5"/>
              </a:rPr>
              <a:t>cohere.ai</a:t>
            </a:r>
            <a:r>
              <a:rPr b="1" i="1" lang="en" sz="2700">
                <a:solidFill>
                  <a:srgbClr val="0000FF"/>
                </a:solidFill>
              </a:rPr>
              <a:t> or </a:t>
            </a:r>
            <a:r>
              <a:rPr b="1" i="1" lang="en" sz="2700" u="sng">
                <a:solidFill>
                  <a:schemeClr val="hlink"/>
                </a:solidFill>
                <a:hlinkClick r:id="rId6"/>
              </a:rPr>
              <a:t>openai.com</a:t>
            </a:r>
            <a:endParaRPr b="1" i="1" sz="2700">
              <a:solidFill>
                <a:srgbClr val="0000FF"/>
              </a:solidFill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3117825" y="4073525"/>
            <a:ext cx="536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00FF"/>
                </a:solidFill>
              </a:rPr>
              <a:t>Return using browser’s back button</a:t>
            </a:r>
            <a:endParaRPr i="1" sz="2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Create a global variable named “conversation”</a:t>
            </a:r>
            <a:endParaRPr sz="2800"/>
          </a:p>
        </p:txBody>
      </p:sp>
      <p:pic>
        <p:nvPicPr>
          <p:cNvPr descr="Using Snap! to create a global variable." id="61" name="Google Shape;61;p12" title="Creating a global variable in Snap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950" y="1430728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6813600" y="4305625"/>
            <a:ext cx="18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action="ppaction://hlinksldjump" r:id="rId5"/>
              </a:rPr>
              <a:t>I need help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 tips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No need for names like speech_input or speechInput.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The check mark turns on and off “watching” a variable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They are</a:t>
            </a:r>
            <a:r>
              <a:rPr lang="en" sz="2600"/>
              <a:t> called “global” since any script can use them.</a:t>
            </a:r>
            <a:endParaRPr sz="26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3" y="2773563"/>
            <a:ext cx="22383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Load “Strings, multi-line input” library</a:t>
            </a:r>
            <a:endParaRPr sz="3400"/>
          </a:p>
        </p:txBody>
      </p:sp>
      <p:pic>
        <p:nvPicPr>
          <p:cNvPr descr="How to import a buiiltin library into Snap!" id="75" name="Google Shape;75;p14" title="Importing a library into Snap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0002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finding blocks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Pay attention to the color to find the right “palette”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Or type control-f (or Mac equivalent)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Or </a:t>
            </a:r>
            <a:endParaRPr sz="2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50" y="1918500"/>
            <a:ext cx="2435750" cy="29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024" y="2930524"/>
            <a:ext cx="5088399" cy="1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start of a conversation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436"/>
            <a:ext cx="6367600" cy="26848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955200" y="4460300"/>
            <a:ext cx="1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action="ppaction://hlinksldjump" r:id="rId4"/>
              </a:rPr>
              <a:t>I need help</a:t>
            </a:r>
            <a:endParaRPr sz="2400"/>
          </a:p>
        </p:txBody>
      </p:sp>
      <p:sp>
        <p:nvSpPr>
          <p:cNvPr id="91" name="Google Shape;91;p16"/>
          <p:cNvSpPr txBox="1"/>
          <p:nvPr/>
        </p:nvSpPr>
        <p:spPr>
          <a:xfrm>
            <a:off x="504400" y="1287525"/>
            <a:ext cx="818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a block like the following but with your own character and sample dialog.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