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02" r:id="rId2"/>
    <p:sldId id="314" r:id="rId3"/>
    <p:sldId id="315" r:id="rId4"/>
    <p:sldId id="316" r:id="rId5"/>
    <p:sldId id="317" r:id="rId6"/>
    <p:sldId id="320" r:id="rId7"/>
    <p:sldId id="321" r:id="rId8"/>
    <p:sldId id="322" r:id="rId9"/>
    <p:sldId id="323" r:id="rId10"/>
    <p:sldId id="324" r:id="rId11"/>
    <p:sldId id="318" r:id="rId12"/>
    <p:sldId id="319" r:id="rId13"/>
    <p:sldId id="325" r:id="rId14"/>
    <p:sldId id="309" r:id="rId15"/>
    <p:sldId id="310" r:id="rId16"/>
    <p:sldId id="311" r:id="rId17"/>
    <p:sldId id="312" r:id="rId18"/>
    <p:sldId id="313" r:id="rId19"/>
  </p:sldIdLst>
  <p:sldSz cx="9144000" cy="6858000" type="screen4x3"/>
  <p:notesSz cx="6811963" cy="99425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76061" autoAdjust="0"/>
  </p:normalViewPr>
  <p:slideViewPr>
    <p:cSldViewPr>
      <p:cViewPr varScale="1">
        <p:scale>
          <a:sx n="96" d="100"/>
          <a:sy n="96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9670-CAAF-4E68-BA1F-58044A9AFAE8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CE6F-28A5-4BE2-A776-E843C17548F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C1BF2-DF53-4F55-BE0F-C147C9DFAE35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9" y="4722814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D5D9D-6939-4DCE-AA5F-CF6247DA37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D5D9D-6939-4DCE-AA5F-CF6247DA37C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observed from the data in the table that the order of stability constants </a:t>
            </a:r>
            <a:r>
              <a:rPr lang="en-US" dirty="0" err="1" smtClean="0"/>
              <a:t>viz</a:t>
            </a:r>
            <a:r>
              <a:rPr lang="en-US" dirty="0" smtClean="0"/>
              <a:t>,</a:t>
            </a:r>
          </a:p>
          <a:p>
            <a:r>
              <a:rPr lang="en-US" dirty="0" smtClean="0"/>
              <a:t>copper(II) &gt; </a:t>
            </a:r>
            <a:r>
              <a:rPr lang="en-US" dirty="0" err="1" smtClean="0"/>
              <a:t>uranyl</a:t>
            </a:r>
            <a:r>
              <a:rPr lang="en-US" dirty="0" smtClean="0"/>
              <a:t>(II) &gt; manganese(II) </a:t>
            </a:r>
          </a:p>
          <a:p>
            <a:r>
              <a:rPr lang="en-US" dirty="0" smtClean="0"/>
              <a:t>are same for 1:1 and 1:2 binary complexes. This order of stability constant values find support from the work of Irving and Williams </a:t>
            </a:r>
            <a:r>
              <a:rPr lang="en-US" baseline="30000" dirty="0" smtClean="0"/>
              <a:t>[27]</a:t>
            </a:r>
            <a:r>
              <a:rPr lang="en-US" dirty="0" smtClean="0"/>
              <a:t>. The stability of binary complexes follow the order </a:t>
            </a:r>
          </a:p>
          <a:p>
            <a:r>
              <a:rPr lang="en-US" dirty="0" smtClean="0"/>
              <a:t>log K</a:t>
            </a:r>
            <a:r>
              <a:rPr lang="en-US" baseline="-25000" dirty="0" smtClean="0"/>
              <a:t>1</a:t>
            </a:r>
            <a:r>
              <a:rPr lang="en-US" dirty="0" smtClean="0"/>
              <a:t> &gt; log K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D5D9D-6939-4DCE-AA5F-CF6247DA37C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RAJOUTER</a:t>
            </a:r>
            <a:r>
              <a:rPr lang="en-US" baseline="0" dirty="0" smtClean="0"/>
              <a:t> CHARGE UNBALANCED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6AF2-A392-4B47-B717-ED807FD8AD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D5D9D-6939-4DCE-AA5F-CF6247DA37C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D5D9D-6939-4DCE-AA5F-CF6247DA37C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E6AF2-A392-4B47-B717-ED807FD8AD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CD70C7A-5CCA-4852-8167-52A111794793}" type="datetimeFigureOut">
              <a:rPr lang="fr-FR" smtClean="0"/>
              <a:pPr/>
              <a:t>19/09/2013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02FEE6-404F-4513-9D4F-114605D3A39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aseous" TargetMode="External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hyperlink" Target="http://en.wikipedia.org/wiki/Liquid" TargetMode="External"/><Relationship Id="rId12" Type="http://schemas.openxmlformats.org/officeDocument/2006/relationships/hyperlink" Target="http://en.wikipedia.org/wiki/Solvent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hyperlink" Target="http://en.wikipedia.org/wiki/Solid" TargetMode="External"/><Relationship Id="rId11" Type="http://schemas.openxmlformats.org/officeDocument/2006/relationships/hyperlink" Target="http://en.wikipedia.org/wiki/Dissolution_(chemistry)" TargetMode="External"/><Relationship Id="rId5" Type="http://schemas.openxmlformats.org/officeDocument/2006/relationships/oleObject" Target="../embeddings/oleObject9.bin"/><Relationship Id="rId10" Type="http://schemas.openxmlformats.org/officeDocument/2006/relationships/hyperlink" Target="http://en.wikipedia.org/wiki/Solutio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en.wikipedia.org/wiki/Chemical_substanc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Fundamental notions of chemistry in aqueous solution</a:t>
            </a:r>
          </a:p>
          <a:p>
            <a:r>
              <a:rPr lang="en-US" dirty="0" smtClean="0"/>
              <a:t>Different types of reactions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EVALUATION:</a:t>
            </a:r>
          </a:p>
          <a:p>
            <a:pPr>
              <a:buFontTx/>
              <a:buChar char="-"/>
            </a:pPr>
            <a:r>
              <a:rPr lang="en-US" dirty="0" smtClean="0"/>
              <a:t>Ability to “read” and analyze output file</a:t>
            </a:r>
          </a:p>
          <a:p>
            <a:pPr>
              <a:buFontTx/>
              <a:buChar char="-"/>
            </a:pPr>
            <a:r>
              <a:rPr lang="en-US" dirty="0" smtClean="0"/>
              <a:t>Ability to represent any kind of </a:t>
            </a:r>
            <a:r>
              <a:rPr lang="en-US" dirty="0" smtClean="0"/>
              <a:t>solutions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Ability to study effect of a solid </a:t>
            </a:r>
            <a:r>
              <a:rPr lang="en-US" dirty="0" smtClean="0"/>
              <a:t>/</a:t>
            </a:r>
            <a:r>
              <a:rPr lang="en-US" dirty="0" err="1" smtClean="0"/>
              <a:t>gaz</a:t>
            </a:r>
            <a:r>
              <a:rPr lang="en-US" dirty="0" smtClean="0"/>
              <a:t> </a:t>
            </a:r>
            <a:r>
              <a:rPr lang="en-US" dirty="0" smtClean="0"/>
              <a:t>phase on </a:t>
            </a:r>
            <a:r>
              <a:rPr lang="en-US" dirty="0" smtClean="0"/>
              <a:t>a solution </a:t>
            </a:r>
            <a:r>
              <a:rPr lang="en-US" dirty="0" smtClean="0"/>
              <a:t>composition</a:t>
            </a:r>
          </a:p>
          <a:p>
            <a:pPr>
              <a:buFontTx/>
              <a:buChar char="-"/>
            </a:pPr>
            <a:r>
              <a:rPr lang="en-US" dirty="0" smtClean="0"/>
              <a:t>Ability to study reaction with a solution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54868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Skills</a:t>
            </a:r>
            <a:r>
              <a:rPr lang="fr-FR" dirty="0" smtClean="0"/>
              <a:t> </a:t>
            </a:r>
            <a:r>
              <a:rPr lang="fr-FR" dirty="0" err="1" smtClean="0"/>
              <a:t>assaissement</a:t>
            </a:r>
            <a:r>
              <a:rPr lang="fr-FR" dirty="0" smtClean="0"/>
              <a:t> for the </a:t>
            </a:r>
            <a:r>
              <a:rPr lang="fr-FR" dirty="0" err="1" smtClean="0"/>
              <a:t>evaluation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25112"/>
          </a:xfrm>
        </p:spPr>
        <p:txBody>
          <a:bodyPr>
            <a:normAutofit fontScale="92500" lnSpcReduction="10000"/>
          </a:bodyPr>
          <a:lstStyle/>
          <a:p>
            <a:pPr marL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is the signal for PHREEQC to calculate the composition of the solution and the reactants in what is termed a simulation. </a:t>
            </a:r>
          </a:p>
          <a:p>
            <a:pPr marL="0" algn="just">
              <a:buNone/>
            </a:pPr>
            <a:endParaRPr lang="en-US" dirty="0" smtClean="0"/>
          </a:p>
          <a:p>
            <a:pPr marL="0" algn="just">
              <a:buNone/>
            </a:pPr>
            <a:r>
              <a:rPr lang="en-US" dirty="0" smtClean="0"/>
              <a:t>The compositions can be stored in computer memory with </a:t>
            </a:r>
            <a:r>
              <a:rPr lang="en-US" dirty="0" smtClean="0">
                <a:solidFill>
                  <a:srgbClr val="FF0000"/>
                </a:solidFill>
              </a:rPr>
              <a:t>SAVE solution 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SAVE exchange m</a:t>
            </a:r>
            <a:r>
              <a:rPr lang="en-US" dirty="0" smtClean="0"/>
              <a:t>, etc., to be used later on in the same computer run (the same input file) with </a:t>
            </a:r>
            <a:r>
              <a:rPr lang="en-US" dirty="0" smtClean="0">
                <a:solidFill>
                  <a:srgbClr val="FF0000"/>
                </a:solidFill>
              </a:rPr>
              <a:t>MIX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solution 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USE exchange </a:t>
            </a:r>
            <a:r>
              <a:rPr lang="en-US" dirty="0" smtClean="0"/>
              <a:t>m, etc.</a:t>
            </a:r>
          </a:p>
          <a:p>
            <a:pPr marL="0" algn="just">
              <a:buNone/>
            </a:pPr>
            <a:endParaRPr lang="en-US" dirty="0" smtClean="0"/>
          </a:p>
          <a:p>
            <a:pPr marL="0" algn="just">
              <a:buNone/>
            </a:pPr>
            <a:r>
              <a:rPr lang="en-US" dirty="0" smtClean="0"/>
              <a:t>where </a:t>
            </a:r>
            <a:r>
              <a:rPr lang="en-US" b="1" u="sng" dirty="0" smtClean="0"/>
              <a:t>m</a:t>
            </a:r>
            <a:r>
              <a:rPr lang="en-US" u="sng" dirty="0" smtClean="0"/>
              <a:t> is a number or a range of numbers.</a:t>
            </a:r>
            <a:endParaRPr lang="en-US" u="sng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US" dirty="0" smtClean="0"/>
              <a:t>Important TIPS: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5724128" y="1772816"/>
            <a:ext cx="3419872" cy="4248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107504" y="1916832"/>
            <a:ext cx="2592288" cy="4248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smtClean="0"/>
              <a:t>Type of reaction: K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0" y="1988840"/>
            <a:ext cx="2808312" cy="4525963"/>
          </a:xfrm>
        </p:spPr>
        <p:txBody>
          <a:bodyPr/>
          <a:lstStyle/>
          <a:p>
            <a:r>
              <a:rPr lang="en-US" dirty="0" smtClean="0"/>
              <a:t>Solution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Redox reaction 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Complex formation K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987824" y="1916832"/>
            <a:ext cx="2736304" cy="4525963"/>
          </a:xfrm>
        </p:spPr>
        <p:txBody>
          <a:bodyPr/>
          <a:lstStyle/>
          <a:p>
            <a:r>
              <a:rPr lang="en-US" dirty="0" smtClean="0"/>
              <a:t>Interface solid/solution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Sorption</a:t>
            </a:r>
          </a:p>
          <a:p>
            <a:pPr lvl="2"/>
            <a:r>
              <a:rPr lang="en-US" dirty="0" err="1" smtClean="0"/>
              <a:t>Kd</a:t>
            </a:r>
            <a:r>
              <a:rPr lang="en-US" dirty="0" smtClean="0"/>
              <a:t> sorption coefficient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Ion exchange</a:t>
            </a:r>
          </a:p>
          <a:p>
            <a:pPr lvl="2"/>
            <a:r>
              <a:rPr lang="en-US" dirty="0" err="1" smtClean="0"/>
              <a:t>Kx</a:t>
            </a:r>
            <a:r>
              <a:rPr lang="en-US" dirty="0" smtClean="0"/>
              <a:t> selectivity </a:t>
            </a:r>
            <a:r>
              <a:rPr lang="en-US" dirty="0" err="1" smtClean="0"/>
              <a:t>coeffixient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0"/>
            <a:ext cx="2555776" cy="165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5580112" y="1916832"/>
            <a:ext cx="35638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/>
              <a:t> Solid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0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000" dirty="0" smtClean="0"/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US" sz="1900" dirty="0" smtClean="0">
                <a:solidFill>
                  <a:schemeClr val="accent2"/>
                </a:solidFill>
              </a:rPr>
              <a:t>Dissolution/precipitation</a:t>
            </a:r>
          </a:p>
          <a:p>
            <a:pPr marL="923544" lvl="2" indent="-219456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</a:pPr>
            <a:r>
              <a:rPr lang="en-US" dirty="0" smtClean="0">
                <a:solidFill>
                  <a:schemeClr val="accent1"/>
                </a:solidFill>
              </a:rPr>
              <a:t>Ks solubility-product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843808" y="2060848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580112" y="1988840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2" name="Espace réservé du contenu 3"/>
          <p:cNvGraphicFramePr>
            <a:graphicFrameLocks noChangeAspect="1"/>
          </p:cNvGraphicFramePr>
          <p:nvPr/>
        </p:nvGraphicFramePr>
        <p:xfrm>
          <a:off x="2627784" y="1340768"/>
          <a:ext cx="3610380" cy="510530"/>
        </p:xfrm>
        <a:graphic>
          <a:graphicData uri="http://schemas.openxmlformats.org/presentationml/2006/ole">
            <p:oleObj spid="_x0000_s133122" name="Équation" r:id="rId5" imgW="12571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T</a:t>
            </a:r>
            <a:r>
              <a:rPr lang="en-US" dirty="0" smtClean="0"/>
              <a:t>: Reaction of solubility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0"/>
            <a:ext cx="2555776" cy="165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6562" name="Espace réservé du contenu 3"/>
          <p:cNvGraphicFramePr>
            <a:graphicFrameLocks noChangeAspect="1"/>
          </p:cNvGraphicFramePr>
          <p:nvPr/>
        </p:nvGraphicFramePr>
        <p:xfrm>
          <a:off x="467544" y="3356992"/>
          <a:ext cx="2335213" cy="836613"/>
        </p:xfrm>
        <a:graphic>
          <a:graphicData uri="http://schemas.openxmlformats.org/presentationml/2006/ole">
            <p:oleObj spid="_x0000_s134146" name="Équation" r:id="rId5" imgW="812520" imgH="291960" progId="Equation.3">
              <p:embed/>
            </p:oleObj>
          </a:graphicData>
        </a:graphic>
      </p:graphicFrame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179512" y="1916832"/>
            <a:ext cx="8784976" cy="4525963"/>
          </a:xfrm>
        </p:spPr>
        <p:txBody>
          <a:bodyPr/>
          <a:lstStyle/>
          <a:p>
            <a:r>
              <a:rPr lang="fr-FR" u="sng" dirty="0" err="1" smtClean="0"/>
              <a:t>Definition</a:t>
            </a:r>
            <a:r>
              <a:rPr lang="fr-FR" u="sng" dirty="0" smtClean="0"/>
              <a:t>: </a:t>
            </a:r>
            <a:r>
              <a:rPr lang="en-US" b="1" dirty="0" smtClean="0"/>
              <a:t>Solubility</a:t>
            </a:r>
            <a:r>
              <a:rPr lang="en-US" dirty="0" smtClean="0"/>
              <a:t> is the property of a </a:t>
            </a:r>
            <a:r>
              <a:rPr lang="en-US" dirty="0" smtClean="0">
                <a:hlinkClick r:id="rId6" tooltip="Solid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hlinkClick r:id="rId7" tooltip="Liquid"/>
              </a:rPr>
              <a:t>liquid</a:t>
            </a:r>
            <a:r>
              <a:rPr lang="en-US" dirty="0" smtClean="0"/>
              <a:t>, or </a:t>
            </a:r>
            <a:r>
              <a:rPr lang="en-US" dirty="0" smtClean="0">
                <a:hlinkClick r:id="rId8" tooltip="Gaseous"/>
              </a:rPr>
              <a:t>gaseous</a:t>
            </a:r>
            <a:r>
              <a:rPr lang="en-US" dirty="0" smtClean="0"/>
              <a:t> </a:t>
            </a:r>
            <a:r>
              <a:rPr lang="en-US" dirty="0" smtClean="0">
                <a:hlinkClick r:id="rId9" tooltip="Chemical substance"/>
              </a:rPr>
              <a:t>chemical substance</a:t>
            </a:r>
            <a:r>
              <a:rPr lang="en-US" dirty="0" smtClean="0"/>
              <a:t> called </a:t>
            </a:r>
            <a:r>
              <a:rPr lang="en-US" i="1" dirty="0" smtClean="0">
                <a:hlinkClick r:id="rId10" tooltip="Solution"/>
              </a:rPr>
              <a:t>solute</a:t>
            </a:r>
            <a:r>
              <a:rPr lang="en-US" dirty="0" smtClean="0"/>
              <a:t> to </a:t>
            </a:r>
            <a:r>
              <a:rPr lang="en-US" dirty="0" smtClean="0">
                <a:hlinkClick r:id="rId11" tooltip="Dissolution (chemistry)"/>
              </a:rPr>
              <a:t>dissolve</a:t>
            </a:r>
            <a:r>
              <a:rPr lang="en-US" dirty="0" smtClean="0"/>
              <a:t> in a </a:t>
            </a:r>
            <a:r>
              <a:rPr lang="en-US" dirty="0" smtClean="0">
                <a:hlinkClick r:id="rId6" tooltip="Solid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hlinkClick r:id="rId7" tooltip="Liquid"/>
              </a:rPr>
              <a:t>liquid</a:t>
            </a:r>
            <a:r>
              <a:rPr lang="en-US" dirty="0" smtClean="0"/>
              <a:t>, or </a:t>
            </a:r>
            <a:r>
              <a:rPr lang="en-US" dirty="0" smtClean="0">
                <a:hlinkClick r:id="rId8" tooltip="Gaseous"/>
              </a:rPr>
              <a:t>gaseous</a:t>
            </a:r>
            <a:r>
              <a:rPr lang="en-US" dirty="0" smtClean="0"/>
              <a:t> </a:t>
            </a:r>
            <a:r>
              <a:rPr lang="en-US" dirty="0" smtClean="0">
                <a:hlinkClick r:id="rId12" tooltip="Solvent"/>
              </a:rPr>
              <a:t>solvent</a:t>
            </a:r>
            <a:r>
              <a:rPr lang="en-US" dirty="0" smtClean="0"/>
              <a:t> to form a homogeneous </a:t>
            </a:r>
            <a:r>
              <a:rPr lang="en-US" dirty="0" smtClean="0">
                <a:hlinkClick r:id="rId10" tooltip="Solution"/>
              </a:rPr>
              <a:t>solution</a:t>
            </a:r>
            <a:r>
              <a:rPr lang="en-US" dirty="0" smtClean="0"/>
              <a:t> of the solute in the solvent.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SI= saturation </a:t>
            </a:r>
            <a:r>
              <a:rPr lang="en-US" dirty="0" err="1" smtClean="0"/>
              <a:t>indice</a:t>
            </a:r>
            <a:r>
              <a:rPr lang="en-US" dirty="0" smtClean="0"/>
              <a:t>= Log IAP-Log K</a:t>
            </a:r>
            <a:r>
              <a:rPr lang="en-US" baseline="-25000" dirty="0" smtClean="0"/>
              <a:t>T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SI&gt;0   supersaturated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SI&lt;0   under saturated</a:t>
            </a:r>
            <a:endParaRPr lang="en-US" dirty="0" smtClean="0"/>
          </a:p>
        </p:txBody>
      </p:sp>
      <p:graphicFrame>
        <p:nvGraphicFramePr>
          <p:cNvPr id="75779" name="Espace réservé du contenu 3"/>
          <p:cNvGraphicFramePr>
            <a:graphicFrameLocks noChangeAspect="1"/>
          </p:cNvGraphicFramePr>
          <p:nvPr/>
        </p:nvGraphicFramePr>
        <p:xfrm>
          <a:off x="4067944" y="3212976"/>
          <a:ext cx="2225675" cy="1236662"/>
        </p:xfrm>
        <a:graphic>
          <a:graphicData uri="http://schemas.openxmlformats.org/presentationml/2006/ole">
            <p:oleObj spid="_x0000_s134147" name="Équation" r:id="rId13" imgW="774360" imgH="431640" progId="Equation.3">
              <p:embed/>
            </p:oleObj>
          </a:graphicData>
        </a:graphic>
      </p:graphicFrame>
      <p:sp>
        <p:nvSpPr>
          <p:cNvPr id="15" name="Flèche droite 14"/>
          <p:cNvSpPr/>
          <p:nvPr/>
        </p:nvSpPr>
        <p:spPr>
          <a:xfrm>
            <a:off x="3203848" y="3645024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516216" y="3501008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5044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Example 1. Equilibrate water with calcite and CO2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SOLUTION 1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default pH = 7, 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4, temp = 25, units = mmol/</a:t>
            </a:r>
            <a:r>
              <a:rPr lang="en-US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kgw</a:t>
            </a:r>
            <a:endParaRPr lang="en-US" sz="1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 3.0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Alkalinity 4.0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S(6) 1.0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EQUILIBRIUM_PHASES 1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Calcite 0.0 10.0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Mineral from database, SI = 0.0, amount = 10 mol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CO2(g) -2.0 # SI = - 2.0 or [P_CO2] = 10^-2.0, amount = 10 mol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Mineral Equilibration-</a:t>
            </a:r>
            <a:r>
              <a:rPr lang="en-US" dirty="0" err="1" smtClean="0">
                <a:solidFill>
                  <a:schemeClr val="tx1"/>
                </a:solidFill>
              </a:rPr>
              <a:t>Exemple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rgbClr val="FF0000"/>
                </a:solidFill>
              </a:rPr>
              <a:t>REACTION</a:t>
            </a:r>
            <a:r>
              <a:rPr lang="en-US" dirty="0" smtClean="0"/>
              <a:t> is used to stepwise add reactants or amounts of minerals to the solution.</a:t>
            </a:r>
          </a:p>
          <a:p>
            <a:r>
              <a:rPr lang="en-US" dirty="0" smtClean="0"/>
              <a:t>Ex: gypsum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268760"/>
            <a:ext cx="8435280" cy="53766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# Add 5 and 10 mmol </a:t>
            </a:r>
            <a:r>
              <a:rPr lang="en-US" dirty="0" err="1" smtClean="0">
                <a:cs typeface="Courier New" pitchFamily="49" charset="0"/>
              </a:rPr>
              <a:t>NaCl</a:t>
            </a:r>
            <a:r>
              <a:rPr lang="en-US" dirty="0" smtClean="0">
                <a:cs typeface="Courier New" pitchFamily="49" charset="0"/>
              </a:rPr>
              <a:t> to 1 liter distilled water.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SOLUTION 1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Define start solution, just water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REACTION 1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NaCl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1.1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Reactant formula,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stoichiometric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coefficient in the reaction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5e-3 10e-3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1.1*5e-3 mol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NaCl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and 1.1*10e-3 mol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NaCl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10e-3 moles in 2 steps # alternate way of writing the steps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REACTION </a:t>
            </a:r>
            <a:r>
              <a:rPr lang="en-US" dirty="0" smtClean="0">
                <a:solidFill>
                  <a:schemeClr val="tx1"/>
                </a:solidFill>
              </a:rPr>
              <a:t>- example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Add Calcite and CO2 to water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SOLUTION 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REACTION 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Calcite 1.0 CO2(g) 1.3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mineral from database,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stoichiometric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coefficient</a:t>
            </a:r>
          </a:p>
          <a:p>
            <a:pPr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2e-3 </a:t>
            </a:r>
            <a:r>
              <a:rPr lang="it-IT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Add 1*2e-3 = 2e-3 mol Calcite and 1.3*2e-3 = 2.6e-3 mol CO2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REACTION </a:t>
            </a:r>
            <a:r>
              <a:rPr lang="en-US" dirty="0" smtClean="0">
                <a:solidFill>
                  <a:schemeClr val="tx1"/>
                </a:solidFill>
              </a:rPr>
              <a:t>- example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the following solution:</a:t>
            </a:r>
          </a:p>
          <a:p>
            <a:pPr lvl="1"/>
            <a:r>
              <a:rPr lang="en-US" dirty="0" smtClean="0"/>
              <a:t>Temperature 25°C</a:t>
            </a:r>
          </a:p>
          <a:p>
            <a:pPr lvl="1"/>
            <a:r>
              <a:rPr lang="en-US" dirty="0" smtClean="0"/>
              <a:t>pH=12</a:t>
            </a:r>
          </a:p>
          <a:p>
            <a:pPr lvl="1"/>
            <a:r>
              <a:rPr lang="en-US" dirty="0" err="1" smtClean="0"/>
              <a:t>NaCl</a:t>
            </a:r>
            <a:r>
              <a:rPr lang="en-US" dirty="0" smtClean="0"/>
              <a:t>=0.1 mol/L</a:t>
            </a:r>
          </a:p>
          <a:p>
            <a:pPr lvl="1">
              <a:buNone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 Add HCl 0.1 mol/L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What’s the final pH?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7504" y="548680"/>
            <a:ext cx="8229600" cy="1066800"/>
          </a:xfrm>
        </p:spPr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 the following solution:</a:t>
            </a:r>
          </a:p>
          <a:p>
            <a:pPr lvl="1"/>
            <a:r>
              <a:rPr lang="en-US" dirty="0" smtClean="0"/>
              <a:t>Temperature 25°C</a:t>
            </a:r>
          </a:p>
          <a:p>
            <a:pPr lvl="1"/>
            <a:r>
              <a:rPr lang="en-US" dirty="0" smtClean="0"/>
              <a:t>pH=12</a:t>
            </a:r>
          </a:p>
          <a:p>
            <a:pPr lvl="1"/>
            <a:r>
              <a:rPr lang="en-US" dirty="0" err="1" smtClean="0"/>
              <a:t>NaCl</a:t>
            </a:r>
            <a:r>
              <a:rPr lang="en-US" dirty="0" smtClean="0"/>
              <a:t>=0.1 mol/L</a:t>
            </a:r>
          </a:p>
          <a:p>
            <a:pPr lvl="1">
              <a:buNone/>
            </a:pPr>
            <a:endParaRPr lang="en-U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 Add HCl 0.1mol/L in 30 steps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700" dirty="0" smtClean="0"/>
              <a:t>Represent the evolution of pH as a function of HCl concentration adding: excel file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2700" dirty="0" smtClean="0"/>
              <a:t>What quantity of HCl is necessary to </a:t>
            </a:r>
            <a:r>
              <a:rPr lang="en-US" sz="2700" dirty="0" err="1" smtClean="0"/>
              <a:t>neutralyse</a:t>
            </a:r>
            <a:r>
              <a:rPr lang="en-US" sz="2700" dirty="0" smtClean="0"/>
              <a:t> solution 1?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27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107504" y="1916832"/>
            <a:ext cx="2592288" cy="42484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smtClean="0"/>
              <a:t>Type of reaction: K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0" y="1988840"/>
            <a:ext cx="2808312" cy="4525963"/>
          </a:xfrm>
        </p:spPr>
        <p:txBody>
          <a:bodyPr/>
          <a:lstStyle/>
          <a:p>
            <a:r>
              <a:rPr lang="en-US" dirty="0" smtClean="0"/>
              <a:t>Solution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Redox reaction 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Complex formation K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2987824" y="1916832"/>
            <a:ext cx="2736304" cy="4525963"/>
          </a:xfrm>
        </p:spPr>
        <p:txBody>
          <a:bodyPr/>
          <a:lstStyle/>
          <a:p>
            <a:r>
              <a:rPr lang="en-US" dirty="0" smtClean="0"/>
              <a:t>Interface solid/solution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Sorption</a:t>
            </a:r>
          </a:p>
          <a:p>
            <a:pPr lvl="2"/>
            <a:r>
              <a:rPr lang="en-US" dirty="0" err="1" smtClean="0"/>
              <a:t>Kd</a:t>
            </a:r>
            <a:r>
              <a:rPr lang="en-US" dirty="0" smtClean="0"/>
              <a:t> sorption coefficient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Ion exchange</a:t>
            </a:r>
          </a:p>
          <a:p>
            <a:pPr lvl="2"/>
            <a:r>
              <a:rPr lang="en-US" dirty="0" err="1" smtClean="0"/>
              <a:t>Kx</a:t>
            </a:r>
            <a:r>
              <a:rPr lang="en-US" dirty="0" smtClean="0"/>
              <a:t> selectivity </a:t>
            </a:r>
            <a:r>
              <a:rPr lang="en-US" dirty="0" err="1" smtClean="0"/>
              <a:t>coeffixient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0"/>
            <a:ext cx="2555776" cy="165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5580112" y="1916832"/>
            <a:ext cx="35638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/>
              <a:t> Solid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0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2000" dirty="0" smtClean="0"/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US" sz="1900" dirty="0" smtClean="0">
                <a:solidFill>
                  <a:schemeClr val="accent2"/>
                </a:solidFill>
              </a:rPr>
              <a:t>Dissolution/precipitation</a:t>
            </a:r>
          </a:p>
          <a:p>
            <a:pPr marL="923544" lvl="2" indent="-219456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</a:pPr>
            <a:r>
              <a:rPr lang="en-US" dirty="0" smtClean="0">
                <a:solidFill>
                  <a:schemeClr val="accent1"/>
                </a:solidFill>
              </a:rPr>
              <a:t>Ks solubility-product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843808" y="2060848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580112" y="1988840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2" name="Espace réservé du contenu 3"/>
          <p:cNvGraphicFramePr>
            <a:graphicFrameLocks noChangeAspect="1"/>
          </p:cNvGraphicFramePr>
          <p:nvPr/>
        </p:nvGraphicFramePr>
        <p:xfrm>
          <a:off x="2627784" y="1340768"/>
          <a:ext cx="3610380" cy="510530"/>
        </p:xfrm>
        <a:graphic>
          <a:graphicData uri="http://schemas.openxmlformats.org/presentationml/2006/ole">
            <p:oleObj spid="_x0000_s130050" name="Équation" r:id="rId5" imgW="12571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6800"/>
          </a:xfrm>
        </p:spPr>
        <p:txBody>
          <a:bodyPr/>
          <a:lstStyle/>
          <a:p>
            <a:r>
              <a:rPr lang="en-US" dirty="0" smtClean="0"/>
              <a:t>Redox reaction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7504" y="2636912"/>
            <a:ext cx="8856984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be characterized by oxygen or electron transfer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equilibrium redox potential can be calculated from Nernst Equation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PHREEQC: </a:t>
            </a:r>
            <a:r>
              <a:rPr lang="en-US" sz="2000" dirty="0" err="1" smtClean="0"/>
              <a:t>pe</a:t>
            </a:r>
            <a:r>
              <a:rPr lang="en-US" sz="2000" dirty="0" smtClean="0"/>
              <a:t> is used instead of E</a:t>
            </a:r>
            <a:r>
              <a:rPr lang="en-US" sz="2000" baseline="-25000" dirty="0" smtClean="0"/>
              <a:t>H</a:t>
            </a:r>
            <a:r>
              <a:rPr lang="en-US" sz="2000" dirty="0" smtClean="0"/>
              <a:t> : </a:t>
            </a:r>
            <a:endParaRPr lang="en-US" sz="2000" baseline="-25000" dirty="0" smtClean="0"/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graphicFrame>
        <p:nvGraphicFramePr>
          <p:cNvPr id="67586" name="Espace réservé du contenu 3"/>
          <p:cNvGraphicFramePr>
            <a:graphicFrameLocks noChangeAspect="1"/>
          </p:cNvGraphicFramePr>
          <p:nvPr/>
        </p:nvGraphicFramePr>
        <p:xfrm>
          <a:off x="251520" y="1700808"/>
          <a:ext cx="7653337" cy="565150"/>
        </p:xfrm>
        <a:graphic>
          <a:graphicData uri="http://schemas.openxmlformats.org/presentationml/2006/ole">
            <p:oleObj spid="_x0000_s131074" name="Équation" r:id="rId3" imgW="2920680" imgH="215640" progId="Equation.3">
              <p:embed/>
            </p:oleObj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/>
        </p:nvGraphicFramePr>
        <p:xfrm>
          <a:off x="827584" y="3789040"/>
          <a:ext cx="6952041" cy="846559"/>
        </p:xfrm>
        <a:graphic>
          <a:graphicData uri="http://schemas.openxmlformats.org/presentationml/2006/ole">
            <p:oleObj spid="_x0000_s131075" name="Équation" r:id="rId4" imgW="3441600" imgH="419040" progId="Equation.3">
              <p:embed/>
            </p:oleObj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5359400" y="5902325"/>
          <a:ext cx="1449388" cy="381000"/>
        </p:xfrm>
        <a:graphic>
          <a:graphicData uri="http://schemas.openxmlformats.org/presentationml/2006/ole">
            <p:oleObj spid="_x0000_s131076" name="Équation" r:id="rId5" imgW="723600" imgH="190440" progId="Equation.3">
              <p:embed/>
            </p:oleObj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4499992" y="1268760"/>
          <a:ext cx="660400" cy="425450"/>
        </p:xfrm>
        <a:graphic>
          <a:graphicData uri="http://schemas.openxmlformats.org/presentationml/2006/ole">
            <p:oleObj spid="_x0000_s131077" name="Équation" r:id="rId6" imgW="6602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424438" cy="440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9848"/>
          </a:xfrm>
        </p:spPr>
        <p:txBody>
          <a:bodyPr/>
          <a:lstStyle/>
          <a:p>
            <a:r>
              <a:rPr lang="fr-FR" dirty="0" smtClean="0"/>
              <a:t>Pourbaix diagramme of astatine </a:t>
            </a:r>
            <a:r>
              <a:rPr lang="fr-FR" dirty="0" err="1" smtClean="0"/>
              <a:t>At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fr-FR" dirty="0" smtClean="0"/>
              <a:t>Complexe formation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2532888"/>
            <a:ext cx="8856984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complex= a coordination compound of a positively charged part (a metal) with a negatively part, the ligand.</a:t>
            </a:r>
            <a:endParaRPr lang="en-US" sz="2000" dirty="0"/>
          </a:p>
        </p:txBody>
      </p:sp>
      <p:graphicFrame>
        <p:nvGraphicFramePr>
          <p:cNvPr id="69634" name="Espace réservé du contenu 3"/>
          <p:cNvGraphicFramePr>
            <a:graphicFrameLocks noChangeAspect="1"/>
          </p:cNvGraphicFramePr>
          <p:nvPr/>
        </p:nvGraphicFramePr>
        <p:xfrm>
          <a:off x="1043608" y="1916832"/>
          <a:ext cx="5591175" cy="565150"/>
        </p:xfrm>
        <a:graphic>
          <a:graphicData uri="http://schemas.openxmlformats.org/presentationml/2006/ole">
            <p:oleObj spid="_x0000_s132098" name="Équation" r:id="rId4" imgW="2133360" imgH="215640" progId="Equation.3">
              <p:embed/>
            </p:oleObj>
          </a:graphicData>
        </a:graphic>
      </p:graphicFrame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3429000"/>
            <a:ext cx="50863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836988" y="1503363"/>
          <a:ext cx="1193800" cy="398462"/>
        </p:xfrm>
        <a:graphic>
          <a:graphicData uri="http://schemas.openxmlformats.org/presentationml/2006/ole">
            <p:oleObj spid="_x0000_s132099" name="Équation" r:id="rId6" imgW="1193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60040"/>
          </a:xfrm>
        </p:spPr>
        <p:txBody>
          <a:bodyPr>
            <a:normAutofit fontScale="25000" lnSpcReduction="20000"/>
          </a:bodyPr>
          <a:lstStyle/>
          <a:p>
            <a:pPr marL="0" algn="just">
              <a:buNone/>
            </a:pPr>
            <a:r>
              <a:rPr lang="en-US" sz="9600" dirty="0" smtClean="0"/>
              <a:t>The aqueous concentrations in a solution are defined with </a:t>
            </a:r>
            <a:r>
              <a:rPr lang="en-US" sz="9600" dirty="0" smtClean="0">
                <a:solidFill>
                  <a:srgbClr val="FF0000"/>
                </a:solidFill>
              </a:rPr>
              <a:t>SOLUTION</a:t>
            </a:r>
            <a:r>
              <a:rPr lang="en-US" sz="9600" dirty="0" smtClean="0"/>
              <a:t>. The symbols for the elements are listed in the first column of </a:t>
            </a:r>
            <a:r>
              <a:rPr lang="en-US" sz="9600" dirty="0" smtClean="0">
                <a:solidFill>
                  <a:srgbClr val="FF0000"/>
                </a:solidFill>
              </a:rPr>
              <a:t>SOLUTION_MASTER_SPECIES</a:t>
            </a:r>
            <a:r>
              <a:rPr lang="en-US" sz="9600" dirty="0" smtClean="0"/>
              <a:t>  in the database.</a:t>
            </a:r>
          </a:p>
          <a:p>
            <a:pPr marL="0" algn="just">
              <a:buNone/>
            </a:pPr>
            <a:endParaRPr lang="en-US" sz="9600" dirty="0" smtClean="0"/>
          </a:p>
          <a:p>
            <a:pPr marL="0" algn="just">
              <a:buNone/>
            </a:pPr>
            <a:r>
              <a:rPr lang="en-US" sz="9600" dirty="0" smtClean="0"/>
              <a:t>Ex:  phreeqc.dat (opening database using WordPad program)</a:t>
            </a:r>
          </a:p>
          <a:p>
            <a:pPr marL="0" algn="just">
              <a:buNone/>
            </a:pPr>
            <a:endParaRPr lang="en-US" sz="9600" dirty="0" smtClean="0"/>
          </a:p>
          <a:p>
            <a:pPr marL="0" algn="just">
              <a:buNone/>
            </a:pPr>
            <a:r>
              <a:rPr lang="en-US" sz="4000" dirty="0" smtClean="0"/>
              <a:t>SOLUTION_MASTER_SPECIES</a:t>
            </a:r>
          </a:p>
          <a:p>
            <a:pPr marL="0" algn="just">
              <a:buNone/>
            </a:pPr>
            <a:r>
              <a:rPr lang="en-US" sz="4000" dirty="0" smtClean="0"/>
              <a:t>#</a:t>
            </a:r>
          </a:p>
          <a:p>
            <a:pPr marL="0" algn="just">
              <a:buNone/>
            </a:pPr>
            <a:r>
              <a:rPr lang="en-US" sz="4000" dirty="0" smtClean="0"/>
              <a:t>#element		species </a:t>
            </a:r>
            <a:r>
              <a:rPr lang="en-US" sz="4000" dirty="0" err="1" smtClean="0"/>
              <a:t>alk</a:t>
            </a:r>
            <a:r>
              <a:rPr lang="en-US" sz="4000" dirty="0" smtClean="0"/>
              <a:t> 	</a:t>
            </a:r>
            <a:r>
              <a:rPr lang="en-US" sz="4000" dirty="0" err="1" smtClean="0"/>
              <a:t>gfw_formula</a:t>
            </a:r>
            <a:r>
              <a:rPr lang="en-US" sz="4000" dirty="0" smtClean="0"/>
              <a:t> 	</a:t>
            </a:r>
            <a:r>
              <a:rPr lang="en-US" sz="4000" dirty="0" err="1" smtClean="0"/>
              <a:t>element_gfw</a:t>
            </a:r>
            <a:endParaRPr lang="en-US" sz="4000" dirty="0" smtClean="0"/>
          </a:p>
          <a:p>
            <a:pPr marL="0" algn="just">
              <a:buNone/>
            </a:pPr>
            <a:r>
              <a:rPr lang="en-US" sz="4000" dirty="0" smtClean="0"/>
              <a:t>#</a:t>
            </a:r>
          </a:p>
          <a:p>
            <a:pPr marL="0" algn="just">
              <a:buNone/>
            </a:pPr>
            <a:r>
              <a:rPr lang="en-US" sz="4000" dirty="0" smtClean="0"/>
              <a:t>H			</a:t>
            </a:r>
            <a:r>
              <a:rPr lang="en-US" sz="4000" dirty="0" err="1" smtClean="0"/>
              <a:t>H</a:t>
            </a:r>
            <a:r>
              <a:rPr lang="en-US" sz="4000" dirty="0" smtClean="0"/>
              <a:t>+	-1.0	H		1.008</a:t>
            </a:r>
          </a:p>
          <a:p>
            <a:pPr marL="0" algn="just">
              <a:buNone/>
            </a:pPr>
            <a:r>
              <a:rPr lang="en-US" sz="4000" dirty="0" smtClean="0"/>
              <a:t>H(0)			H2	0.0 	H</a:t>
            </a:r>
          </a:p>
          <a:p>
            <a:pPr marL="0" algn="just">
              <a:buNone/>
            </a:pPr>
            <a:r>
              <a:rPr lang="en-US" sz="4000" dirty="0" smtClean="0"/>
              <a:t>H(1)			H+	-1.0	0.0</a:t>
            </a:r>
          </a:p>
          <a:p>
            <a:pPr marL="0" algn="just">
              <a:buNone/>
            </a:pPr>
            <a:r>
              <a:rPr lang="en-US" sz="4000" dirty="0" smtClean="0"/>
              <a:t>E			</a:t>
            </a:r>
            <a:r>
              <a:rPr lang="en-US" sz="4000" dirty="0" err="1" smtClean="0"/>
              <a:t>e</a:t>
            </a:r>
            <a:r>
              <a:rPr lang="en-US" sz="4000" dirty="0" smtClean="0"/>
              <a:t>-	0.0 	0.0 		0.0</a:t>
            </a:r>
          </a:p>
          <a:p>
            <a:pPr marL="0" algn="just">
              <a:buNone/>
            </a:pPr>
            <a:r>
              <a:rPr lang="en-US" sz="4000" dirty="0" smtClean="0"/>
              <a:t>O			H2O 	0.0 	O		16.0</a:t>
            </a:r>
          </a:p>
          <a:p>
            <a:pPr marL="0" algn="just">
              <a:buNone/>
            </a:pPr>
            <a:r>
              <a:rPr lang="en-US" sz="4000" dirty="0" smtClean="0"/>
              <a:t>O(0)			O2	0.0 	O</a:t>
            </a:r>
          </a:p>
          <a:p>
            <a:pPr marL="0" algn="just">
              <a:buNone/>
            </a:pPr>
            <a:r>
              <a:rPr lang="en-US" sz="4000" dirty="0" smtClean="0"/>
              <a:t>O(-2)			H2O 	0.0 	0.0</a:t>
            </a:r>
          </a:p>
          <a:p>
            <a:pPr marL="0" algn="just">
              <a:buNone/>
            </a:pPr>
            <a:r>
              <a:rPr lang="en-US" sz="4000" dirty="0" smtClean="0"/>
              <a:t>Ca			Ca+2	0.0 	Ca		40.08</a:t>
            </a:r>
          </a:p>
          <a:p>
            <a:pPr marL="0" algn="just">
              <a:buNone/>
            </a:pPr>
            <a:r>
              <a:rPr lang="en-US" sz="4000" dirty="0" smtClean="0"/>
              <a:t>Mg			Mg+2	0.0 	Mg		24.312</a:t>
            </a:r>
          </a:p>
          <a:p>
            <a:pPr marL="0" algn="just">
              <a:buNone/>
            </a:pPr>
            <a:r>
              <a:rPr lang="en-US" sz="4000" dirty="0" smtClean="0"/>
              <a:t>Na			</a:t>
            </a:r>
            <a:r>
              <a:rPr lang="en-US" sz="4000" dirty="0" err="1" smtClean="0"/>
              <a:t>Na</a:t>
            </a:r>
            <a:r>
              <a:rPr lang="en-US" sz="4000" dirty="0" smtClean="0"/>
              <a:t>+ 	0.0 	Na		22.9898</a:t>
            </a:r>
          </a:p>
          <a:p>
            <a:pPr marL="0" algn="just">
              <a:buNone/>
            </a:pPr>
            <a:r>
              <a:rPr lang="en-US" sz="4000" dirty="0" smtClean="0"/>
              <a:t>K			</a:t>
            </a:r>
            <a:r>
              <a:rPr lang="en-US" sz="4000" dirty="0" err="1" smtClean="0"/>
              <a:t>K</a:t>
            </a:r>
            <a:r>
              <a:rPr lang="en-US" sz="4000" dirty="0" smtClean="0"/>
              <a:t>+	0.0 	K		39.102</a:t>
            </a:r>
          </a:p>
          <a:p>
            <a:pPr marL="0" algn="just">
              <a:buNone/>
            </a:pPr>
            <a:r>
              <a:rPr lang="en-US" sz="4000" dirty="0" smtClean="0"/>
              <a:t>Fe			Fe+2	0.0 	Fe		55.847</a:t>
            </a:r>
          </a:p>
          <a:p>
            <a:pPr marL="0" algn="just">
              <a:buNone/>
            </a:pPr>
            <a:r>
              <a:rPr lang="en-US" sz="4000" dirty="0" smtClean="0"/>
              <a:t>Fe(+2)			Fe+2	0.0 	Fe</a:t>
            </a:r>
          </a:p>
          <a:p>
            <a:pPr marL="0" algn="just">
              <a:buNone/>
            </a:pPr>
            <a:r>
              <a:rPr lang="en-US" sz="4000" dirty="0" smtClean="0"/>
              <a:t>Fe(+3)			Fe+3	-2.0	Fe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79512" y="404664"/>
            <a:ext cx="8038728" cy="864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ways to describe a </a:t>
            </a:r>
            <a:r>
              <a:rPr lang="en-US" dirty="0" smtClean="0">
                <a:solidFill>
                  <a:srgbClr val="FF0000"/>
                </a:solidFill>
              </a:rPr>
              <a:t>Solution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 </a:t>
            </a:r>
            <a:r>
              <a:rPr lang="en-US" dirty="0" smtClean="0">
                <a:solidFill>
                  <a:schemeClr val="tx1"/>
                </a:solidFill>
              </a:rPr>
              <a:t>- example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1700808"/>
            <a:ext cx="8208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 smtClean="0"/>
              <a:t>Speciates </a:t>
            </a:r>
            <a:r>
              <a:rPr lang="en-US" sz="2700" dirty="0"/>
              <a:t>an analysis, calculate saturation </a:t>
            </a:r>
            <a:r>
              <a:rPr lang="en-US" sz="2700" dirty="0" smtClean="0"/>
              <a:t>indices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SOLUTION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25.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temperature in degrees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Celcius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default = 25 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pH 7.0 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 pH = 7.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4.0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-log(electron activity), default = 4.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-units mmol/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kgw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default units mmol/kg water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3.0	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total dissolved Ca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 1.0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Alkalinity 3.8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mmol charge /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kgw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1.0	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total sulfur, mainly sulfate, S(6), at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N(5) 0.2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nitrogen in the form of nitrate, N(5)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water 1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kg water, default = 1 kg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density 1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density, default = 1 kg/L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en-US" dirty="0" smtClean="0"/>
              <a:t>define range of solution #'s, and use mg/L units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SOLUTION 2-4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solutions 2, 3 and 4 -units mg/l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 40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mol. weights listed under SOLUTION_MASTER_SPECIES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Alkalinity 122 as HCO3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HCO3 is used for recalculating to mol charge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 </a:t>
            </a:r>
            <a:r>
              <a:rPr lang="en-US" dirty="0" smtClean="0">
                <a:solidFill>
                  <a:schemeClr val="tx1"/>
                </a:solidFill>
              </a:rPr>
              <a:t>- example 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772816"/>
            <a:ext cx="8686800" cy="4525963"/>
          </a:xfrm>
        </p:spPr>
        <p:txBody>
          <a:bodyPr/>
          <a:lstStyle/>
          <a:p>
            <a:r>
              <a:rPr lang="en-US" dirty="0" smtClean="0"/>
              <a:t>Adjust concentration or pH to charge balance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SOLUTION 4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default pH = 7, temp = 25, -units mmol/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kgw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 2.0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1.3 charge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adapt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 obtain charge balance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Solution </a:t>
            </a:r>
            <a:r>
              <a:rPr lang="en-US" dirty="0" smtClean="0">
                <a:solidFill>
                  <a:schemeClr val="tx1"/>
                </a:solidFill>
              </a:rPr>
              <a:t>- example 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1769</TotalTime>
  <Words>813</Words>
  <Application>Microsoft Office PowerPoint</Application>
  <PresentationFormat>Affichage à l'écran (4:3)</PresentationFormat>
  <Paragraphs>211</Paragraphs>
  <Slides>18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Urbain</vt:lpstr>
      <vt:lpstr>Équation</vt:lpstr>
      <vt:lpstr>Skills assaissement for the evaluation</vt:lpstr>
      <vt:lpstr>Type of reaction: K</vt:lpstr>
      <vt:lpstr>Redox reaction</vt:lpstr>
      <vt:lpstr>Pourbaix diagramme of astatine At</vt:lpstr>
      <vt:lpstr>Complexe formation</vt:lpstr>
      <vt:lpstr>Different ways to describe a Solution</vt:lpstr>
      <vt:lpstr>Solution - example 1</vt:lpstr>
      <vt:lpstr>Solution - example 2</vt:lpstr>
      <vt:lpstr>Solution - example 3</vt:lpstr>
      <vt:lpstr>Important TIPS: </vt:lpstr>
      <vt:lpstr>Type of reaction: K</vt:lpstr>
      <vt:lpstr>KT: Reaction of solubility </vt:lpstr>
      <vt:lpstr>Mineral Equilibration-Exemple</vt:lpstr>
      <vt:lpstr>REACTION</vt:lpstr>
      <vt:lpstr>REACTION - example 1</vt:lpstr>
      <vt:lpstr>REACTION - example 2</vt:lpstr>
      <vt:lpstr>Exercise 2</vt:lpstr>
      <vt:lpstr>Exercise 3</vt:lpstr>
    </vt:vector>
  </TitlesOfParts>
  <Company>SUBATECH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Geochemical and Transport Modeling</dc:title>
  <dc:creator>champion</dc:creator>
  <cp:lastModifiedBy>champion</cp:lastModifiedBy>
  <cp:revision>204</cp:revision>
  <dcterms:created xsi:type="dcterms:W3CDTF">2011-11-20T19:36:00Z</dcterms:created>
  <dcterms:modified xsi:type="dcterms:W3CDTF">2013-09-19T10:01:34Z</dcterms:modified>
</cp:coreProperties>
</file>