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60" r:id="rId2"/>
    <p:sldId id="677" r:id="rId3"/>
    <p:sldId id="721" r:id="rId4"/>
    <p:sldId id="719" r:id="rId5"/>
    <p:sldId id="795" r:id="rId6"/>
    <p:sldId id="723" r:id="rId7"/>
    <p:sldId id="711" r:id="rId8"/>
    <p:sldId id="724" r:id="rId9"/>
    <p:sldId id="786" r:id="rId10"/>
    <p:sldId id="722" r:id="rId11"/>
    <p:sldId id="728" r:id="rId12"/>
    <p:sldId id="727" r:id="rId13"/>
    <p:sldId id="726" r:id="rId14"/>
    <p:sldId id="725" r:id="rId15"/>
    <p:sldId id="729" r:id="rId16"/>
    <p:sldId id="769" r:id="rId17"/>
    <p:sldId id="770" r:id="rId18"/>
    <p:sldId id="730" r:id="rId19"/>
    <p:sldId id="732" r:id="rId20"/>
    <p:sldId id="733" r:id="rId21"/>
    <p:sldId id="734" r:id="rId22"/>
    <p:sldId id="735" r:id="rId23"/>
    <p:sldId id="736" r:id="rId24"/>
    <p:sldId id="737" r:id="rId25"/>
    <p:sldId id="738" r:id="rId26"/>
    <p:sldId id="788" r:id="rId27"/>
    <p:sldId id="789" r:id="rId28"/>
    <p:sldId id="790" r:id="rId29"/>
    <p:sldId id="791" r:id="rId30"/>
    <p:sldId id="739" r:id="rId31"/>
    <p:sldId id="740" r:id="rId32"/>
    <p:sldId id="743" r:id="rId33"/>
    <p:sldId id="744" r:id="rId34"/>
    <p:sldId id="731" r:id="rId35"/>
    <p:sldId id="747" r:id="rId36"/>
    <p:sldId id="748" r:id="rId37"/>
    <p:sldId id="753" r:id="rId38"/>
    <p:sldId id="749" r:id="rId39"/>
    <p:sldId id="750" r:id="rId40"/>
    <p:sldId id="792" r:id="rId41"/>
    <p:sldId id="793" r:id="rId42"/>
    <p:sldId id="796" r:id="rId43"/>
    <p:sldId id="797" r:id="rId44"/>
    <p:sldId id="799" r:id="rId45"/>
    <p:sldId id="800" r:id="rId46"/>
    <p:sldId id="801" r:id="rId47"/>
    <p:sldId id="751" r:id="rId48"/>
    <p:sldId id="752" r:id="rId49"/>
    <p:sldId id="741" r:id="rId50"/>
    <p:sldId id="755" r:id="rId51"/>
    <p:sldId id="757" r:id="rId52"/>
    <p:sldId id="758" r:id="rId53"/>
    <p:sldId id="760" r:id="rId54"/>
    <p:sldId id="761" r:id="rId55"/>
    <p:sldId id="762" r:id="rId56"/>
    <p:sldId id="780" r:id="rId57"/>
    <p:sldId id="756" r:id="rId58"/>
    <p:sldId id="772" r:id="rId59"/>
    <p:sldId id="774" r:id="rId60"/>
    <p:sldId id="775" r:id="rId61"/>
    <p:sldId id="776" r:id="rId62"/>
    <p:sldId id="777" r:id="rId63"/>
    <p:sldId id="778" r:id="rId64"/>
    <p:sldId id="779" r:id="rId65"/>
    <p:sldId id="794" r:id="rId66"/>
    <p:sldId id="742" r:id="rId67"/>
    <p:sldId id="773" r:id="rId68"/>
    <p:sldId id="764" r:id="rId69"/>
    <p:sldId id="765" r:id="rId70"/>
    <p:sldId id="766" r:id="rId71"/>
    <p:sldId id="767" r:id="rId72"/>
    <p:sldId id="771" r:id="rId73"/>
    <p:sldId id="643" r:id="rId7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29">
          <p15:clr>
            <a:srgbClr val="A4A3A4"/>
          </p15:clr>
        </p15:guide>
        <p15:guide id="2" orient="horz" pos="754">
          <p15:clr>
            <a:srgbClr val="A4A3A4"/>
          </p15:clr>
        </p15:guide>
        <p15:guide id="3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9999"/>
    <a:srgbClr val="00CC99"/>
    <a:srgbClr val="EE20C2"/>
    <a:srgbClr val="00FF00"/>
    <a:srgbClr val="66FFFF"/>
    <a:srgbClr val="000000"/>
    <a:srgbClr val="FFDE75"/>
    <a:srgbClr val="2C5D98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37" autoAdjust="0"/>
    <p:restoredTop sz="95377" autoAdjust="0"/>
  </p:normalViewPr>
  <p:slideViewPr>
    <p:cSldViewPr>
      <p:cViewPr varScale="1">
        <p:scale>
          <a:sx n="117" d="100"/>
          <a:sy n="117" d="100"/>
        </p:scale>
        <p:origin x="-1452" y="-102"/>
      </p:cViewPr>
      <p:guideLst>
        <p:guide orient="horz" pos="3929"/>
        <p:guide orient="horz" pos="754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2916" y="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14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B55BAA-BDA5-4088-A743-EB36CF4D9A49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65B98D3-E11D-4E3D-9951-520B65379BD4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1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D74848BB-789F-4DAF-9791-CF0BAE8AA487}" type="parTrans" cxnId="{9FB2E5A3-56B1-40AF-B672-9482E45C0D5D}">
      <dgm:prSet/>
      <dgm:spPr/>
      <dgm:t>
        <a:bodyPr/>
        <a:lstStyle/>
        <a:p>
          <a:endParaRPr lang="es-ES"/>
        </a:p>
      </dgm:t>
    </dgm:pt>
    <dgm:pt modelId="{9D3328FC-DFEE-471F-BB55-8063687432CE}" type="sibTrans" cxnId="{9FB2E5A3-56B1-40AF-B672-9482E45C0D5D}">
      <dgm:prSet/>
      <dgm:spPr/>
      <dgm:t>
        <a:bodyPr/>
        <a:lstStyle/>
        <a:p>
          <a:endParaRPr lang="es-ES"/>
        </a:p>
      </dgm:t>
    </dgm:pt>
    <dgm:pt modelId="{DCAC9773-4FB9-4857-9603-1ABC22D8F473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E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rPr>
            <a:t>Fundamentos de Git</a:t>
          </a:r>
        </a:p>
      </dgm:t>
    </dgm:pt>
    <dgm:pt modelId="{2AEAC695-EB71-4FC4-AE9C-FA4A8AB6CE6B}" type="parTrans" cxnId="{B65D6D3A-98B6-4B17-ADFE-D541BC1B3E29}">
      <dgm:prSet/>
      <dgm:spPr/>
      <dgm:t>
        <a:bodyPr/>
        <a:lstStyle/>
        <a:p>
          <a:endParaRPr lang="es-ES"/>
        </a:p>
      </dgm:t>
    </dgm:pt>
    <dgm:pt modelId="{1F0F3A3D-18D0-4D1B-86EC-0001E9B9F48A}" type="sibTrans" cxnId="{B65D6D3A-98B6-4B17-ADFE-D541BC1B3E29}">
      <dgm:prSet/>
      <dgm:spPr/>
      <dgm:t>
        <a:bodyPr/>
        <a:lstStyle/>
        <a:p>
          <a:endParaRPr lang="es-ES"/>
        </a:p>
      </dgm:t>
    </dgm:pt>
    <dgm:pt modelId="{1F8835C3-FD48-4864-83F7-7F15CB44D812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2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5B99076E-C700-4A00-BB0B-73E9076EF428}" type="parTrans" cxnId="{7F641B79-F97D-45C2-B378-CA855545E06B}">
      <dgm:prSet/>
      <dgm:spPr/>
      <dgm:t>
        <a:bodyPr/>
        <a:lstStyle/>
        <a:p>
          <a:endParaRPr lang="es-ES"/>
        </a:p>
      </dgm:t>
    </dgm:pt>
    <dgm:pt modelId="{2E978D98-BFE6-4694-9BC8-F509CD9966B1}" type="sibTrans" cxnId="{7F641B79-F97D-45C2-B378-CA855545E06B}">
      <dgm:prSet/>
      <dgm:spPr/>
      <dgm:t>
        <a:bodyPr/>
        <a:lstStyle/>
        <a:p>
          <a:endParaRPr lang="es-ES"/>
        </a:p>
      </dgm:t>
    </dgm:pt>
    <dgm:pt modelId="{1C18EFF9-F3F5-4883-BCE5-A9989919EFEE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E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rPr>
            <a:t>Las tres zonas y tres estados de Git</a:t>
          </a:r>
        </a:p>
      </dgm:t>
    </dgm:pt>
    <dgm:pt modelId="{8FB7F58E-4E96-455E-8BDF-16AA89FA07EC}" type="parTrans" cxnId="{704F5311-4D85-4416-8CD0-660D436CEDFB}">
      <dgm:prSet/>
      <dgm:spPr/>
      <dgm:t>
        <a:bodyPr/>
        <a:lstStyle/>
        <a:p>
          <a:endParaRPr lang="es-ES"/>
        </a:p>
      </dgm:t>
    </dgm:pt>
    <dgm:pt modelId="{3153BD56-FC20-4791-AEF4-DC5F1F378AA9}" type="sibTrans" cxnId="{704F5311-4D85-4416-8CD0-660D436CEDFB}">
      <dgm:prSet/>
      <dgm:spPr/>
      <dgm:t>
        <a:bodyPr/>
        <a:lstStyle/>
        <a:p>
          <a:endParaRPr lang="es-ES"/>
        </a:p>
      </dgm:t>
    </dgm:pt>
    <dgm:pt modelId="{20D90483-A2F5-4768-80DF-6A3A0619A810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3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DD7DB647-DB41-40C1-8EC4-1B882C679393}" type="parTrans" cxnId="{362B4EC6-289D-4ABC-84F6-16F0726F3327}">
      <dgm:prSet/>
      <dgm:spPr/>
      <dgm:t>
        <a:bodyPr/>
        <a:lstStyle/>
        <a:p>
          <a:endParaRPr lang="es-ES"/>
        </a:p>
      </dgm:t>
    </dgm:pt>
    <dgm:pt modelId="{42BBD7A7-F2E6-400C-B2A2-CB6891E7934F}" type="sibTrans" cxnId="{362B4EC6-289D-4ABC-84F6-16F0726F3327}">
      <dgm:prSet/>
      <dgm:spPr/>
      <dgm:t>
        <a:bodyPr/>
        <a:lstStyle/>
        <a:p>
          <a:endParaRPr lang="es-ES"/>
        </a:p>
      </dgm:t>
    </dgm:pt>
    <dgm:pt modelId="{C69A00B1-746C-4668-A0EA-621984B1016A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E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rPr>
            <a:t>Instalación de Git</a:t>
          </a:r>
        </a:p>
      </dgm:t>
    </dgm:pt>
    <dgm:pt modelId="{93847AE7-EFA9-4297-9669-16720CE462E1}" type="parTrans" cxnId="{22E05FA5-8F77-4E86-8199-8398F8EF4C58}">
      <dgm:prSet/>
      <dgm:spPr/>
      <dgm:t>
        <a:bodyPr/>
        <a:lstStyle/>
        <a:p>
          <a:endParaRPr lang="es-ES"/>
        </a:p>
      </dgm:t>
    </dgm:pt>
    <dgm:pt modelId="{99350899-92CA-435D-AEB6-AFF287428E91}" type="sibTrans" cxnId="{22E05FA5-8F77-4E86-8199-8398F8EF4C58}">
      <dgm:prSet/>
      <dgm:spPr/>
      <dgm:t>
        <a:bodyPr/>
        <a:lstStyle/>
        <a:p>
          <a:endParaRPr lang="es-ES"/>
        </a:p>
      </dgm:t>
    </dgm:pt>
    <dgm:pt modelId="{A7DC4466-8D0B-4D21-84A3-1E9ACB39EDF6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4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33589267-FB1E-478B-883A-73AB51B28AD8}" type="parTrans" cxnId="{94496267-CAF2-4C76-B428-63C31F9DCD60}">
      <dgm:prSet/>
      <dgm:spPr/>
      <dgm:t>
        <a:bodyPr/>
        <a:lstStyle/>
        <a:p>
          <a:endParaRPr lang="es-ES"/>
        </a:p>
      </dgm:t>
    </dgm:pt>
    <dgm:pt modelId="{47542B60-EC0E-40B9-BE1E-4DE80A4A426D}" type="sibTrans" cxnId="{94496267-CAF2-4C76-B428-63C31F9DCD60}">
      <dgm:prSet/>
      <dgm:spPr/>
      <dgm:t>
        <a:bodyPr/>
        <a:lstStyle/>
        <a:p>
          <a:endParaRPr lang="es-ES"/>
        </a:p>
      </dgm:t>
    </dgm:pt>
    <dgm:pt modelId="{43A3CCB6-E713-4298-B078-D22529A823D3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E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rPr>
            <a:t>Configuración y administración de Git</a:t>
          </a:r>
        </a:p>
      </dgm:t>
    </dgm:pt>
    <dgm:pt modelId="{C6890E37-0529-48AB-B245-C1721AD0DDB4}" type="parTrans" cxnId="{80C7FE4F-CFE0-48E6-A8ED-53076340A072}">
      <dgm:prSet/>
      <dgm:spPr/>
      <dgm:t>
        <a:bodyPr/>
        <a:lstStyle/>
        <a:p>
          <a:endParaRPr lang="es-ES"/>
        </a:p>
      </dgm:t>
    </dgm:pt>
    <dgm:pt modelId="{8616F8CF-6440-4C28-B55A-6A9FBC1797B2}" type="sibTrans" cxnId="{80C7FE4F-CFE0-48E6-A8ED-53076340A072}">
      <dgm:prSet/>
      <dgm:spPr/>
      <dgm:t>
        <a:bodyPr/>
        <a:lstStyle/>
        <a:p>
          <a:endParaRPr lang="es-ES"/>
        </a:p>
      </dgm:t>
    </dgm:pt>
    <dgm:pt modelId="{E7A642D9-4A92-431B-B6E5-891911AA3DE0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5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0F1D657E-C4A3-40B6-B257-CB7EAEBB1306}" type="parTrans" cxnId="{B5D87426-0B2A-4172-A211-C87EABC67116}">
      <dgm:prSet/>
      <dgm:spPr/>
      <dgm:t>
        <a:bodyPr/>
        <a:lstStyle/>
        <a:p>
          <a:endParaRPr lang="es-ES"/>
        </a:p>
      </dgm:t>
    </dgm:pt>
    <dgm:pt modelId="{28684B85-528A-4342-9509-F67E51F6410A}" type="sibTrans" cxnId="{B5D87426-0B2A-4172-A211-C87EABC67116}">
      <dgm:prSet/>
      <dgm:spPr/>
      <dgm:t>
        <a:bodyPr/>
        <a:lstStyle/>
        <a:p>
          <a:endParaRPr lang="es-ES"/>
        </a:p>
      </dgm:t>
    </dgm:pt>
    <dgm:pt modelId="{D34EE50F-C91D-45BC-B01B-E7A925FCA3E0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E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rPr>
            <a:t>Gestión de repositorios con Git</a:t>
          </a:r>
        </a:p>
      </dgm:t>
    </dgm:pt>
    <dgm:pt modelId="{DE41FDAB-9283-4A2E-92FD-2CF9A4D391BE}" type="parTrans" cxnId="{C1A2E21F-54A0-434B-8839-480BCC4AD962}">
      <dgm:prSet/>
      <dgm:spPr/>
      <dgm:t>
        <a:bodyPr/>
        <a:lstStyle/>
        <a:p>
          <a:endParaRPr lang="es-ES"/>
        </a:p>
      </dgm:t>
    </dgm:pt>
    <dgm:pt modelId="{8DCBE702-B605-4E19-B90A-B7669FFADBC3}" type="sibTrans" cxnId="{C1A2E21F-54A0-434B-8839-480BCC4AD962}">
      <dgm:prSet/>
      <dgm:spPr/>
      <dgm:t>
        <a:bodyPr/>
        <a:lstStyle/>
        <a:p>
          <a:endParaRPr lang="es-ES"/>
        </a:p>
      </dgm:t>
    </dgm:pt>
    <dgm:pt modelId="{250C8F97-743E-4A7F-BBEB-0355C3BEDE9E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6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757AE0C6-0A17-403E-B444-609BC3FB40AB}" type="parTrans" cxnId="{7D977B23-38A9-4CED-90B9-5BB9549D2F29}">
      <dgm:prSet/>
      <dgm:spPr/>
      <dgm:t>
        <a:bodyPr/>
        <a:lstStyle/>
        <a:p>
          <a:endParaRPr lang="es-ES"/>
        </a:p>
      </dgm:t>
    </dgm:pt>
    <dgm:pt modelId="{810A26B0-BF8B-43CA-98B7-446B2066E5E3}" type="sibTrans" cxnId="{7D977B23-38A9-4CED-90B9-5BB9549D2F29}">
      <dgm:prSet/>
      <dgm:spPr/>
      <dgm:t>
        <a:bodyPr/>
        <a:lstStyle/>
        <a:p>
          <a:endParaRPr lang="es-ES"/>
        </a:p>
      </dgm:t>
    </dgm:pt>
    <dgm:pt modelId="{46A6A50B-50B4-4BFA-AD73-DE0777E20CBD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E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rPr>
            <a:t>Trabajar con el Log (viajes en el tiempo)</a:t>
          </a:r>
        </a:p>
      </dgm:t>
    </dgm:pt>
    <dgm:pt modelId="{40707356-A8DF-40C5-8137-E3EEB6976ADE}" type="parTrans" cxnId="{2F1A43FF-79D1-4355-B93E-1C875EC4AB39}">
      <dgm:prSet/>
      <dgm:spPr/>
      <dgm:t>
        <a:bodyPr/>
        <a:lstStyle/>
        <a:p>
          <a:endParaRPr lang="es-ES"/>
        </a:p>
      </dgm:t>
    </dgm:pt>
    <dgm:pt modelId="{739ABCB6-136E-41BF-88F4-1A115ADC4DAD}" type="sibTrans" cxnId="{2F1A43FF-79D1-4355-B93E-1C875EC4AB39}">
      <dgm:prSet/>
      <dgm:spPr/>
      <dgm:t>
        <a:bodyPr/>
        <a:lstStyle/>
        <a:p>
          <a:endParaRPr lang="es-ES"/>
        </a:p>
      </dgm:t>
    </dgm:pt>
    <dgm:pt modelId="{B05F8DEE-30A8-42EA-BEBA-FA7D5D90495F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7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9469F9EC-745A-4E5B-BD48-EFC8B5526DF5}" type="parTrans" cxnId="{C57DF3D3-C369-4701-9C12-B7A0F2825AE4}">
      <dgm:prSet/>
      <dgm:spPr/>
      <dgm:t>
        <a:bodyPr/>
        <a:lstStyle/>
        <a:p>
          <a:endParaRPr lang="es-ES"/>
        </a:p>
      </dgm:t>
    </dgm:pt>
    <dgm:pt modelId="{9C42C96F-BE67-4F79-A782-81A3894C803F}" type="sibTrans" cxnId="{C57DF3D3-C369-4701-9C12-B7A0F2825AE4}">
      <dgm:prSet/>
      <dgm:spPr/>
      <dgm:t>
        <a:bodyPr/>
        <a:lstStyle/>
        <a:p>
          <a:endParaRPr lang="es-ES"/>
        </a:p>
      </dgm:t>
    </dgm:pt>
    <dgm:pt modelId="{D71CF5E6-0F84-452C-B409-6D35665604FC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ES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rPr>
            <a:t>Ramas y fusiones en GIT</a:t>
          </a:r>
        </a:p>
      </dgm:t>
    </dgm:pt>
    <dgm:pt modelId="{07D037CF-CD9D-4D8A-BB57-2A6EBA476E98}" type="parTrans" cxnId="{73AD51F6-F582-420A-9CE7-7E516BCB55AE}">
      <dgm:prSet/>
      <dgm:spPr/>
      <dgm:t>
        <a:bodyPr/>
        <a:lstStyle/>
        <a:p>
          <a:endParaRPr lang="es-ES"/>
        </a:p>
      </dgm:t>
    </dgm:pt>
    <dgm:pt modelId="{8834327D-51A1-4A31-9461-4788F6366053}" type="sibTrans" cxnId="{73AD51F6-F582-420A-9CE7-7E516BCB55AE}">
      <dgm:prSet/>
      <dgm:spPr/>
      <dgm:t>
        <a:bodyPr/>
        <a:lstStyle/>
        <a:p>
          <a:endParaRPr lang="es-ES"/>
        </a:p>
      </dgm:t>
    </dgm:pt>
    <dgm:pt modelId="{C1405A89-399A-42DC-8A2F-740CEDE4D7BC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8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DD53EDFF-32C0-4AA6-9C05-171B8C3B0D35}" type="parTrans" cxnId="{AEA557D6-1522-4174-9618-22FF3D06AB62}">
      <dgm:prSet/>
      <dgm:spPr/>
      <dgm:t>
        <a:bodyPr/>
        <a:lstStyle/>
        <a:p>
          <a:endParaRPr lang="es-ES"/>
        </a:p>
      </dgm:t>
    </dgm:pt>
    <dgm:pt modelId="{2C8FF090-CD47-40F9-9E10-380C6DEDB120}" type="sibTrans" cxnId="{AEA557D6-1522-4174-9618-22FF3D06AB62}">
      <dgm:prSet/>
      <dgm:spPr/>
      <dgm:t>
        <a:bodyPr/>
        <a:lstStyle/>
        <a:p>
          <a:endParaRPr lang="es-ES"/>
        </a:p>
      </dgm:t>
    </dgm:pt>
    <dgm:pt modelId="{68805C3F-FF1D-4988-8606-F007C8F11519}">
      <dgm:prSet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ES" sz="1200" dirty="0">
              <a:latin typeface="Arial" pitchFamily="34" charset="0"/>
              <a:cs typeface="Arial" pitchFamily="34" charset="0"/>
            </a:rPr>
            <a:t>Trabajando con repositorios Remotos</a:t>
          </a:r>
        </a:p>
      </dgm:t>
    </dgm:pt>
    <dgm:pt modelId="{AEF6058C-9029-47A5-B913-0493EEFD05AD}" type="parTrans" cxnId="{2C888309-AEEB-475D-B0EC-A0572CC239DE}">
      <dgm:prSet/>
      <dgm:spPr/>
      <dgm:t>
        <a:bodyPr/>
        <a:lstStyle/>
        <a:p>
          <a:endParaRPr lang="es-ES"/>
        </a:p>
      </dgm:t>
    </dgm:pt>
    <dgm:pt modelId="{CBAB5714-C3CE-49FE-9CD9-2D1D8CE33956}" type="sibTrans" cxnId="{2C888309-AEEB-475D-B0EC-A0572CC239DE}">
      <dgm:prSet/>
      <dgm:spPr/>
      <dgm:t>
        <a:bodyPr/>
        <a:lstStyle/>
        <a:p>
          <a:endParaRPr lang="es-ES"/>
        </a:p>
      </dgm:t>
    </dgm:pt>
    <dgm:pt modelId="{CD9FA772-14EE-4FC8-BCC6-331FAC232728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9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6C0AFF99-98BA-4A7F-90A3-C9CD690F1E97}" type="parTrans" cxnId="{2FEC57CD-33E2-4F0E-B46D-E8C46086ACB1}">
      <dgm:prSet/>
      <dgm:spPr/>
      <dgm:t>
        <a:bodyPr/>
        <a:lstStyle/>
        <a:p>
          <a:endParaRPr lang="es-ES"/>
        </a:p>
      </dgm:t>
    </dgm:pt>
    <dgm:pt modelId="{DD6EF20B-C950-45E4-BD57-A575410A0232}" type="sibTrans" cxnId="{2FEC57CD-33E2-4F0E-B46D-E8C46086ACB1}">
      <dgm:prSet/>
      <dgm:spPr/>
      <dgm:t>
        <a:bodyPr/>
        <a:lstStyle/>
        <a:p>
          <a:endParaRPr lang="es-ES"/>
        </a:p>
      </dgm:t>
    </dgm:pt>
    <dgm:pt modelId="{2DAFEBE1-7FB5-40D8-B7C5-115C7EDB8C49}">
      <dgm:prSet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ES" sz="1200" dirty="0">
              <a:latin typeface="Arial" pitchFamily="34" charset="0"/>
              <a:cs typeface="Arial" pitchFamily="34" charset="0"/>
            </a:rPr>
            <a:t>Etiquetas (tags) en GIT</a:t>
          </a:r>
        </a:p>
      </dgm:t>
    </dgm:pt>
    <dgm:pt modelId="{C7D755F8-9742-4993-AF2B-A7A9D07F1F6C}" type="parTrans" cxnId="{450FEF28-A351-4D3C-B0AB-809084453C9D}">
      <dgm:prSet/>
      <dgm:spPr/>
      <dgm:t>
        <a:bodyPr/>
        <a:lstStyle/>
        <a:p>
          <a:endParaRPr lang="es-ES"/>
        </a:p>
      </dgm:t>
    </dgm:pt>
    <dgm:pt modelId="{A744B4F0-EA4C-4BDC-88B2-DCACF03AF35B}" type="sibTrans" cxnId="{450FEF28-A351-4D3C-B0AB-809084453C9D}">
      <dgm:prSet/>
      <dgm:spPr/>
      <dgm:t>
        <a:bodyPr/>
        <a:lstStyle/>
        <a:p>
          <a:endParaRPr lang="es-ES"/>
        </a:p>
      </dgm:t>
    </dgm:pt>
    <dgm:pt modelId="{6FB0D368-F7C0-4E75-8892-5C39DB592C5B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10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D97AEA13-2771-4A64-87BC-CC429AB4343A}" type="parTrans" cxnId="{6A2E9EAB-91B1-4A54-9A61-EF563622D801}">
      <dgm:prSet/>
      <dgm:spPr/>
      <dgm:t>
        <a:bodyPr/>
        <a:lstStyle/>
        <a:p>
          <a:endParaRPr lang="es-ES"/>
        </a:p>
      </dgm:t>
    </dgm:pt>
    <dgm:pt modelId="{3A5E54DF-63FC-46A0-B93C-FBC2B3B0EC27}" type="sibTrans" cxnId="{6A2E9EAB-91B1-4A54-9A61-EF563622D801}">
      <dgm:prSet/>
      <dgm:spPr/>
      <dgm:t>
        <a:bodyPr/>
        <a:lstStyle/>
        <a:p>
          <a:endParaRPr lang="es-ES"/>
        </a:p>
      </dgm:t>
    </dgm:pt>
    <dgm:pt modelId="{5778DCA7-A645-46CF-BE18-443C29EC89D7}">
      <dgm:prSet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ES" sz="1200" dirty="0">
              <a:latin typeface="Arial" pitchFamily="34" charset="0"/>
              <a:cs typeface="Arial" pitchFamily="34" charset="0"/>
            </a:rPr>
            <a:t>Trabajando en equipo con GIT</a:t>
          </a:r>
        </a:p>
      </dgm:t>
    </dgm:pt>
    <dgm:pt modelId="{4709FCEF-4586-44B4-ACD2-64AEA78E4391}" type="parTrans" cxnId="{F21EAB45-7E93-4DB3-8225-05AB7C1827BC}">
      <dgm:prSet/>
      <dgm:spPr/>
      <dgm:t>
        <a:bodyPr/>
        <a:lstStyle/>
        <a:p>
          <a:endParaRPr lang="es-ES"/>
        </a:p>
      </dgm:t>
    </dgm:pt>
    <dgm:pt modelId="{F7E498E3-E578-4F9B-9D76-22B8AB86D4EF}" type="sibTrans" cxnId="{F21EAB45-7E93-4DB3-8225-05AB7C1827BC}">
      <dgm:prSet/>
      <dgm:spPr/>
      <dgm:t>
        <a:bodyPr/>
        <a:lstStyle/>
        <a:p>
          <a:endParaRPr lang="es-ES"/>
        </a:p>
      </dgm:t>
    </dgm:pt>
    <dgm:pt modelId="{BB3489C5-6C82-422F-81EA-B9B858EF3A25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11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06940899-FC8F-44F5-A4C2-EF6BE5836690}" type="parTrans" cxnId="{E4E0CB99-7140-46B8-AA5B-06C8F5F6F907}">
      <dgm:prSet/>
      <dgm:spPr/>
      <dgm:t>
        <a:bodyPr/>
        <a:lstStyle/>
        <a:p>
          <a:endParaRPr lang="es-ES"/>
        </a:p>
      </dgm:t>
    </dgm:pt>
    <dgm:pt modelId="{ADE2FD3E-C246-4A1F-AE29-F7D91DB53967}" type="sibTrans" cxnId="{E4E0CB99-7140-46B8-AA5B-06C8F5F6F907}">
      <dgm:prSet/>
      <dgm:spPr/>
      <dgm:t>
        <a:bodyPr/>
        <a:lstStyle/>
        <a:p>
          <a:endParaRPr lang="es-ES"/>
        </a:p>
      </dgm:t>
    </dgm:pt>
    <dgm:pt modelId="{72F6BADE-160C-46C3-B024-69AB97E651AC}">
      <dgm:prSet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ES" sz="1200" dirty="0">
              <a:latin typeface="Arial" pitchFamily="34" charset="0"/>
              <a:cs typeface="Arial" pitchFamily="34" charset="0"/>
            </a:rPr>
            <a:t>Git &amp; Eclipse</a:t>
          </a:r>
        </a:p>
      </dgm:t>
    </dgm:pt>
    <dgm:pt modelId="{19EF8F28-82F1-4F4C-BA5C-7FF37EFD4A57}" type="parTrans" cxnId="{31B871D4-A949-4BC7-9F25-601186AC75FB}">
      <dgm:prSet/>
      <dgm:spPr/>
      <dgm:t>
        <a:bodyPr/>
        <a:lstStyle/>
        <a:p>
          <a:endParaRPr lang="es-ES"/>
        </a:p>
      </dgm:t>
    </dgm:pt>
    <dgm:pt modelId="{CE96018D-679B-4DBA-A86D-BAA1DD61B717}" type="sibTrans" cxnId="{31B871D4-A949-4BC7-9F25-601186AC75FB}">
      <dgm:prSet/>
      <dgm:spPr/>
      <dgm:t>
        <a:bodyPr/>
        <a:lstStyle/>
        <a:p>
          <a:endParaRPr lang="es-ES"/>
        </a:p>
      </dgm:t>
    </dgm:pt>
    <dgm:pt modelId="{677BC88D-686D-4DB6-932E-DF19E86C128D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12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F44CD180-CABA-4B3D-9B07-DF89BF43771C}" type="parTrans" cxnId="{F253BFD8-922F-46DC-BB81-9E1BAC5332AC}">
      <dgm:prSet/>
      <dgm:spPr/>
      <dgm:t>
        <a:bodyPr/>
        <a:lstStyle/>
        <a:p>
          <a:endParaRPr lang="es-ES"/>
        </a:p>
      </dgm:t>
    </dgm:pt>
    <dgm:pt modelId="{309ACB53-AB7C-4ABC-A810-5F0912A5E6DE}" type="sibTrans" cxnId="{F253BFD8-922F-46DC-BB81-9E1BAC5332AC}">
      <dgm:prSet/>
      <dgm:spPr/>
      <dgm:t>
        <a:bodyPr/>
        <a:lstStyle/>
        <a:p>
          <a:endParaRPr lang="es-ES"/>
        </a:p>
      </dgm:t>
    </dgm:pt>
    <dgm:pt modelId="{EB471375-B9BC-4EF9-83A4-1CB659DD4055}">
      <dgm:prSet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ES" sz="1200" dirty="0">
              <a:latin typeface="Arial" pitchFamily="34" charset="0"/>
              <a:cs typeface="Arial" pitchFamily="34" charset="0"/>
            </a:rPr>
            <a:t>Git Flow</a:t>
          </a:r>
        </a:p>
      </dgm:t>
    </dgm:pt>
    <dgm:pt modelId="{E9C4B7A5-863C-456A-96C6-169C72836BEA}" type="parTrans" cxnId="{8102A5A6-73CF-41BF-BBC7-9424A6292470}">
      <dgm:prSet/>
      <dgm:spPr/>
      <dgm:t>
        <a:bodyPr/>
        <a:lstStyle/>
        <a:p>
          <a:endParaRPr lang="es-ES"/>
        </a:p>
      </dgm:t>
    </dgm:pt>
    <dgm:pt modelId="{74D0E42C-6A95-46EC-B9C4-583B2ABAF48C}" type="sibTrans" cxnId="{8102A5A6-73CF-41BF-BBC7-9424A6292470}">
      <dgm:prSet/>
      <dgm:spPr/>
      <dgm:t>
        <a:bodyPr/>
        <a:lstStyle/>
        <a:p>
          <a:endParaRPr lang="es-ES"/>
        </a:p>
      </dgm:t>
    </dgm:pt>
    <dgm:pt modelId="{D7447DCF-4616-4A95-B7F2-7AC7E23CAC2F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13 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43CCA647-A44B-4764-9C2C-32CBD9FF24EA}" type="parTrans" cxnId="{E5C685FF-8DFD-4D2C-B898-7662886D089D}">
      <dgm:prSet/>
      <dgm:spPr/>
      <dgm:t>
        <a:bodyPr/>
        <a:lstStyle/>
        <a:p>
          <a:endParaRPr lang="es-ES"/>
        </a:p>
      </dgm:t>
    </dgm:pt>
    <dgm:pt modelId="{82A9060F-9184-4F11-8E8A-D6BCAAB8097A}" type="sibTrans" cxnId="{E5C685FF-8DFD-4D2C-B898-7662886D089D}">
      <dgm:prSet/>
      <dgm:spPr/>
      <dgm:t>
        <a:bodyPr/>
        <a:lstStyle/>
        <a:p>
          <a:endParaRPr lang="es-ES"/>
        </a:p>
      </dgm:t>
    </dgm:pt>
    <dgm:pt modelId="{F51D6D89-D5C0-4162-AE5A-1B2ABEF9146A}">
      <dgm:prSet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SourceTree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1BD9D3CD-6D7F-40CF-BCDE-5EF32711F64F}" type="parTrans" cxnId="{386602B3-79EC-4FBE-897E-365F76DA1E98}">
      <dgm:prSet/>
      <dgm:spPr/>
      <dgm:t>
        <a:bodyPr/>
        <a:lstStyle/>
        <a:p>
          <a:endParaRPr lang="es-ES"/>
        </a:p>
      </dgm:t>
    </dgm:pt>
    <dgm:pt modelId="{4A814F1A-50A5-483E-B4BC-F29E139E7704}" type="sibTrans" cxnId="{386602B3-79EC-4FBE-897E-365F76DA1E98}">
      <dgm:prSet/>
      <dgm:spPr/>
      <dgm:t>
        <a:bodyPr/>
        <a:lstStyle/>
        <a:p>
          <a:endParaRPr lang="es-ES"/>
        </a:p>
      </dgm:t>
    </dgm:pt>
    <dgm:pt modelId="{84D0F77D-8895-4FC3-B295-77497880694C}">
      <dgm:prSet custT="1"/>
      <dgm:spPr/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14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95C6C442-81E2-424F-8973-37922C7A0929}" type="parTrans" cxnId="{2393087D-F912-4B41-A704-F8A3931D47EF}">
      <dgm:prSet/>
      <dgm:spPr/>
      <dgm:t>
        <a:bodyPr/>
        <a:lstStyle/>
        <a:p>
          <a:endParaRPr lang="es-ES"/>
        </a:p>
      </dgm:t>
    </dgm:pt>
    <dgm:pt modelId="{849819EA-036C-4D14-A87D-BAFADC378E96}" type="sibTrans" cxnId="{2393087D-F912-4B41-A704-F8A3931D47EF}">
      <dgm:prSet/>
      <dgm:spPr/>
      <dgm:t>
        <a:bodyPr/>
        <a:lstStyle/>
        <a:p>
          <a:endParaRPr lang="es-ES"/>
        </a:p>
      </dgm:t>
    </dgm:pt>
    <dgm:pt modelId="{18EB22EB-0B0C-4838-961A-B1B1AE277487}">
      <dgm:prSet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ES" sz="1200" dirty="0" smtClean="0">
              <a:latin typeface="Arial" pitchFamily="34" charset="0"/>
              <a:cs typeface="Arial" pitchFamily="34" charset="0"/>
            </a:rPr>
            <a:t>Ejercicio Final</a:t>
          </a:r>
          <a:endParaRPr lang="es-ES" sz="1200" dirty="0">
            <a:latin typeface="Arial" pitchFamily="34" charset="0"/>
            <a:cs typeface="Arial" pitchFamily="34" charset="0"/>
          </a:endParaRPr>
        </a:p>
      </dgm:t>
    </dgm:pt>
    <dgm:pt modelId="{7781C9F9-9408-4870-BBDD-011428CC4B8E}" type="parTrans" cxnId="{898F8A65-C6EA-4F1E-A3FC-647AE2B22579}">
      <dgm:prSet/>
      <dgm:spPr/>
      <dgm:t>
        <a:bodyPr/>
        <a:lstStyle/>
        <a:p>
          <a:endParaRPr lang="es-ES"/>
        </a:p>
      </dgm:t>
    </dgm:pt>
    <dgm:pt modelId="{5E01CD51-29D0-43FD-87B9-AD5BC1564ACC}" type="sibTrans" cxnId="{898F8A65-C6EA-4F1E-A3FC-647AE2B22579}">
      <dgm:prSet/>
      <dgm:spPr/>
      <dgm:t>
        <a:bodyPr/>
        <a:lstStyle/>
        <a:p>
          <a:endParaRPr lang="es-ES"/>
        </a:p>
      </dgm:t>
    </dgm:pt>
    <dgm:pt modelId="{2D2DEB91-9B77-4350-A1C6-4D26EE58DB16}" type="pres">
      <dgm:prSet presAssocID="{BCB55BAA-BDA5-4088-A743-EB36CF4D9A4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D5C340B-FB78-4DA6-97EC-ADA368A0405C}" type="pres">
      <dgm:prSet presAssocID="{265B98D3-E11D-4E3D-9951-520B65379BD4}" presName="composite" presStyleCnt="0"/>
      <dgm:spPr/>
      <dgm:t>
        <a:bodyPr/>
        <a:lstStyle/>
        <a:p>
          <a:endParaRPr lang="es-ES"/>
        </a:p>
      </dgm:t>
    </dgm:pt>
    <dgm:pt modelId="{9E37B81B-DB99-4795-90BF-9A7E5F961FE0}" type="pres">
      <dgm:prSet presAssocID="{265B98D3-E11D-4E3D-9951-520B65379BD4}" presName="parentText" presStyleLbl="alignNode1" presStyleIdx="0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EDC580-35D4-4ADA-9891-C613EAB8E95B}" type="pres">
      <dgm:prSet presAssocID="{265B98D3-E11D-4E3D-9951-520B65379BD4}" presName="descendantText" presStyleLbl="alignAcc1" presStyleIdx="0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FE68C2-60F7-44C1-ACFE-9BB2D3277A8A}" type="pres">
      <dgm:prSet presAssocID="{9D3328FC-DFEE-471F-BB55-8063687432CE}" presName="sp" presStyleCnt="0"/>
      <dgm:spPr/>
      <dgm:t>
        <a:bodyPr/>
        <a:lstStyle/>
        <a:p>
          <a:endParaRPr lang="es-ES"/>
        </a:p>
      </dgm:t>
    </dgm:pt>
    <dgm:pt modelId="{A761349A-984B-4A3E-983C-237988642F8B}" type="pres">
      <dgm:prSet presAssocID="{1F8835C3-FD48-4864-83F7-7F15CB44D812}" presName="composite" presStyleCnt="0"/>
      <dgm:spPr/>
      <dgm:t>
        <a:bodyPr/>
        <a:lstStyle/>
        <a:p>
          <a:endParaRPr lang="es-ES"/>
        </a:p>
      </dgm:t>
    </dgm:pt>
    <dgm:pt modelId="{DD046019-6DA0-4895-9E9F-7F2B8935A0B4}" type="pres">
      <dgm:prSet presAssocID="{1F8835C3-FD48-4864-83F7-7F15CB44D812}" presName="parentText" presStyleLbl="alignNode1" presStyleIdx="1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0D878A-DCE7-4B79-83B5-58BE31894D76}" type="pres">
      <dgm:prSet presAssocID="{1F8835C3-FD48-4864-83F7-7F15CB44D812}" presName="descendantText" presStyleLbl="alignAcc1" presStyleIdx="1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4F26B4-F42B-4E7F-AB44-8445021E6961}" type="pres">
      <dgm:prSet presAssocID="{2E978D98-BFE6-4694-9BC8-F509CD9966B1}" presName="sp" presStyleCnt="0"/>
      <dgm:spPr/>
      <dgm:t>
        <a:bodyPr/>
        <a:lstStyle/>
        <a:p>
          <a:endParaRPr lang="es-ES"/>
        </a:p>
      </dgm:t>
    </dgm:pt>
    <dgm:pt modelId="{7D4F55F3-F009-4F44-B42F-4D3D6A945743}" type="pres">
      <dgm:prSet presAssocID="{20D90483-A2F5-4768-80DF-6A3A0619A810}" presName="composite" presStyleCnt="0"/>
      <dgm:spPr/>
      <dgm:t>
        <a:bodyPr/>
        <a:lstStyle/>
        <a:p>
          <a:endParaRPr lang="es-ES"/>
        </a:p>
      </dgm:t>
    </dgm:pt>
    <dgm:pt modelId="{92F86B19-5F83-400E-82F3-B4B3FD73CFA4}" type="pres">
      <dgm:prSet presAssocID="{20D90483-A2F5-4768-80DF-6A3A0619A810}" presName="parentText" presStyleLbl="alignNode1" presStyleIdx="2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6EA69AF-93DF-4FB1-9F6F-869FE259C3A0}" type="pres">
      <dgm:prSet presAssocID="{20D90483-A2F5-4768-80DF-6A3A0619A810}" presName="descendantText" presStyleLbl="alignAcc1" presStyleIdx="2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247D2F-95A7-48B6-86DB-DFB56A9BB2BA}" type="pres">
      <dgm:prSet presAssocID="{42BBD7A7-F2E6-400C-B2A2-CB6891E7934F}" presName="sp" presStyleCnt="0"/>
      <dgm:spPr/>
      <dgm:t>
        <a:bodyPr/>
        <a:lstStyle/>
        <a:p>
          <a:endParaRPr lang="es-ES"/>
        </a:p>
      </dgm:t>
    </dgm:pt>
    <dgm:pt modelId="{04B1F92A-99D0-4AA7-84F4-CD44213B231B}" type="pres">
      <dgm:prSet presAssocID="{A7DC4466-8D0B-4D21-84A3-1E9ACB39EDF6}" presName="composite" presStyleCnt="0"/>
      <dgm:spPr/>
      <dgm:t>
        <a:bodyPr/>
        <a:lstStyle/>
        <a:p>
          <a:endParaRPr lang="es-ES"/>
        </a:p>
      </dgm:t>
    </dgm:pt>
    <dgm:pt modelId="{1824B312-DC34-4FFD-98E8-66DCA532119B}" type="pres">
      <dgm:prSet presAssocID="{A7DC4466-8D0B-4D21-84A3-1E9ACB39EDF6}" presName="parentText" presStyleLbl="alignNode1" presStyleIdx="3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1ED7A9-30C2-4521-99FE-489CB2504D89}" type="pres">
      <dgm:prSet presAssocID="{A7DC4466-8D0B-4D21-84A3-1E9ACB39EDF6}" presName="descendantText" presStyleLbl="alignAcc1" presStyleIdx="3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997B59-FC12-4CE7-994A-C3B869A6A544}" type="pres">
      <dgm:prSet presAssocID="{47542B60-EC0E-40B9-BE1E-4DE80A4A426D}" presName="sp" presStyleCnt="0"/>
      <dgm:spPr/>
      <dgm:t>
        <a:bodyPr/>
        <a:lstStyle/>
        <a:p>
          <a:endParaRPr lang="es-ES"/>
        </a:p>
      </dgm:t>
    </dgm:pt>
    <dgm:pt modelId="{43E9FDB7-1DA8-4A9B-8EB7-599E99F95E74}" type="pres">
      <dgm:prSet presAssocID="{E7A642D9-4A92-431B-B6E5-891911AA3DE0}" presName="composite" presStyleCnt="0"/>
      <dgm:spPr/>
      <dgm:t>
        <a:bodyPr/>
        <a:lstStyle/>
        <a:p>
          <a:endParaRPr lang="es-ES"/>
        </a:p>
      </dgm:t>
    </dgm:pt>
    <dgm:pt modelId="{F43985C0-359F-4CCB-BE8C-4A34166B0C6C}" type="pres">
      <dgm:prSet presAssocID="{E7A642D9-4A92-431B-B6E5-891911AA3DE0}" presName="parentText" presStyleLbl="alignNode1" presStyleIdx="4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C32978-9CDD-4B40-A25D-6D5D693E18FD}" type="pres">
      <dgm:prSet presAssocID="{E7A642D9-4A92-431B-B6E5-891911AA3DE0}" presName="descendantText" presStyleLbl="alignAcc1" presStyleIdx="4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B704F33-4573-46F9-874A-5429DC996353}" type="pres">
      <dgm:prSet presAssocID="{28684B85-528A-4342-9509-F67E51F6410A}" presName="sp" presStyleCnt="0"/>
      <dgm:spPr/>
      <dgm:t>
        <a:bodyPr/>
        <a:lstStyle/>
        <a:p>
          <a:endParaRPr lang="es-ES"/>
        </a:p>
      </dgm:t>
    </dgm:pt>
    <dgm:pt modelId="{2CDB58DD-B5AB-4786-B950-B600617A97DA}" type="pres">
      <dgm:prSet presAssocID="{250C8F97-743E-4A7F-BBEB-0355C3BEDE9E}" presName="composite" presStyleCnt="0"/>
      <dgm:spPr/>
      <dgm:t>
        <a:bodyPr/>
        <a:lstStyle/>
        <a:p>
          <a:endParaRPr lang="es-ES"/>
        </a:p>
      </dgm:t>
    </dgm:pt>
    <dgm:pt modelId="{194A3A48-3294-4A27-B7F6-CF633A16B14E}" type="pres">
      <dgm:prSet presAssocID="{250C8F97-743E-4A7F-BBEB-0355C3BEDE9E}" presName="parentText" presStyleLbl="alignNode1" presStyleIdx="5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337FCEA-F379-44D0-A8B1-B6C5C41B61BD}" type="pres">
      <dgm:prSet presAssocID="{250C8F97-743E-4A7F-BBEB-0355C3BEDE9E}" presName="descendantText" presStyleLbl="alignAcc1" presStyleIdx="5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360C7E-A76E-42F7-809E-6091AE62BA98}" type="pres">
      <dgm:prSet presAssocID="{810A26B0-BF8B-43CA-98B7-446B2066E5E3}" presName="sp" presStyleCnt="0"/>
      <dgm:spPr/>
      <dgm:t>
        <a:bodyPr/>
        <a:lstStyle/>
        <a:p>
          <a:endParaRPr lang="es-ES"/>
        </a:p>
      </dgm:t>
    </dgm:pt>
    <dgm:pt modelId="{D524442A-D98A-4FB9-BE4C-165172276E85}" type="pres">
      <dgm:prSet presAssocID="{B05F8DEE-30A8-42EA-BEBA-FA7D5D90495F}" presName="composite" presStyleCnt="0"/>
      <dgm:spPr/>
      <dgm:t>
        <a:bodyPr/>
        <a:lstStyle/>
        <a:p>
          <a:endParaRPr lang="es-ES"/>
        </a:p>
      </dgm:t>
    </dgm:pt>
    <dgm:pt modelId="{6ACAEA7F-00EA-4B2F-882D-FC79496CB32D}" type="pres">
      <dgm:prSet presAssocID="{B05F8DEE-30A8-42EA-BEBA-FA7D5D90495F}" presName="parentText" presStyleLbl="alignNode1" presStyleIdx="6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B3810F-011C-4C18-8415-94F91D36AFCD}" type="pres">
      <dgm:prSet presAssocID="{B05F8DEE-30A8-42EA-BEBA-FA7D5D90495F}" presName="descendantText" presStyleLbl="alignAcc1" presStyleIdx="6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0E3572-E1BC-45EE-B267-BEA338A808C3}" type="pres">
      <dgm:prSet presAssocID="{9C42C96F-BE67-4F79-A782-81A3894C803F}" presName="sp" presStyleCnt="0"/>
      <dgm:spPr/>
      <dgm:t>
        <a:bodyPr/>
        <a:lstStyle/>
        <a:p>
          <a:endParaRPr lang="es-ES"/>
        </a:p>
      </dgm:t>
    </dgm:pt>
    <dgm:pt modelId="{F8E8D1C1-BD0D-4B4F-822E-EDE21EE487EA}" type="pres">
      <dgm:prSet presAssocID="{C1405A89-399A-42DC-8A2F-740CEDE4D7BC}" presName="composite" presStyleCnt="0"/>
      <dgm:spPr/>
      <dgm:t>
        <a:bodyPr/>
        <a:lstStyle/>
        <a:p>
          <a:endParaRPr lang="es-ES"/>
        </a:p>
      </dgm:t>
    </dgm:pt>
    <dgm:pt modelId="{996D92B7-7EBE-4F9E-A857-22D7CC0E3318}" type="pres">
      <dgm:prSet presAssocID="{C1405A89-399A-42DC-8A2F-740CEDE4D7BC}" presName="parentText" presStyleLbl="alignNode1" presStyleIdx="7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D44DA6-443A-4440-9EDC-4DB754B85025}" type="pres">
      <dgm:prSet presAssocID="{C1405A89-399A-42DC-8A2F-740CEDE4D7BC}" presName="descendantText" presStyleLbl="alignAcc1" presStyleIdx="7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B09735-7FC5-4293-B20E-51EAD422C783}" type="pres">
      <dgm:prSet presAssocID="{2C8FF090-CD47-40F9-9E10-380C6DEDB120}" presName="sp" presStyleCnt="0"/>
      <dgm:spPr/>
      <dgm:t>
        <a:bodyPr/>
        <a:lstStyle/>
        <a:p>
          <a:endParaRPr lang="es-ES"/>
        </a:p>
      </dgm:t>
    </dgm:pt>
    <dgm:pt modelId="{FB8B091B-CE96-4C79-913E-8DFF5A2DD15D}" type="pres">
      <dgm:prSet presAssocID="{CD9FA772-14EE-4FC8-BCC6-331FAC232728}" presName="composite" presStyleCnt="0"/>
      <dgm:spPr/>
      <dgm:t>
        <a:bodyPr/>
        <a:lstStyle/>
        <a:p>
          <a:endParaRPr lang="es-ES"/>
        </a:p>
      </dgm:t>
    </dgm:pt>
    <dgm:pt modelId="{8B77709B-D9F9-42DC-B4CD-5C6394CDDB5D}" type="pres">
      <dgm:prSet presAssocID="{CD9FA772-14EE-4FC8-BCC6-331FAC232728}" presName="parentText" presStyleLbl="alignNode1" presStyleIdx="8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1E85E0-6121-46FA-88D7-01A67DD89F47}" type="pres">
      <dgm:prSet presAssocID="{CD9FA772-14EE-4FC8-BCC6-331FAC232728}" presName="descendantText" presStyleLbl="alignAcc1" presStyleIdx="8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DADB6E9-5579-4851-A476-413BC6D664E6}" type="pres">
      <dgm:prSet presAssocID="{DD6EF20B-C950-45E4-BD57-A575410A0232}" presName="sp" presStyleCnt="0"/>
      <dgm:spPr/>
      <dgm:t>
        <a:bodyPr/>
        <a:lstStyle/>
        <a:p>
          <a:endParaRPr lang="es-ES"/>
        </a:p>
      </dgm:t>
    </dgm:pt>
    <dgm:pt modelId="{6457873B-22AA-40BB-8FF2-16B2862EA330}" type="pres">
      <dgm:prSet presAssocID="{6FB0D368-F7C0-4E75-8892-5C39DB592C5B}" presName="composite" presStyleCnt="0"/>
      <dgm:spPr/>
      <dgm:t>
        <a:bodyPr/>
        <a:lstStyle/>
        <a:p>
          <a:endParaRPr lang="es-ES"/>
        </a:p>
      </dgm:t>
    </dgm:pt>
    <dgm:pt modelId="{B6DB4C4E-F5F7-42CD-BDC0-C8E69B622F4E}" type="pres">
      <dgm:prSet presAssocID="{6FB0D368-F7C0-4E75-8892-5C39DB592C5B}" presName="parentText" presStyleLbl="alignNode1" presStyleIdx="9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D48FBCC-1BAE-445C-A479-2A4FC1FDEEA9}" type="pres">
      <dgm:prSet presAssocID="{6FB0D368-F7C0-4E75-8892-5C39DB592C5B}" presName="descendantText" presStyleLbl="alignAcc1" presStyleIdx="9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2296DC-03C8-410B-969B-EC2B835D26DE}" type="pres">
      <dgm:prSet presAssocID="{3A5E54DF-63FC-46A0-B93C-FBC2B3B0EC27}" presName="sp" presStyleCnt="0"/>
      <dgm:spPr/>
      <dgm:t>
        <a:bodyPr/>
        <a:lstStyle/>
        <a:p>
          <a:endParaRPr lang="es-ES"/>
        </a:p>
      </dgm:t>
    </dgm:pt>
    <dgm:pt modelId="{E8EA691D-DC79-4175-B57B-184DCEABAC68}" type="pres">
      <dgm:prSet presAssocID="{BB3489C5-6C82-422F-81EA-B9B858EF3A25}" presName="composite" presStyleCnt="0"/>
      <dgm:spPr/>
      <dgm:t>
        <a:bodyPr/>
        <a:lstStyle/>
        <a:p>
          <a:endParaRPr lang="es-ES"/>
        </a:p>
      </dgm:t>
    </dgm:pt>
    <dgm:pt modelId="{08C99626-4D3E-4844-AB1D-C666E301AC21}" type="pres">
      <dgm:prSet presAssocID="{BB3489C5-6C82-422F-81EA-B9B858EF3A25}" presName="parentText" presStyleLbl="alignNode1" presStyleIdx="10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362384-DEBF-49BF-A7A5-973A50F6DAC1}" type="pres">
      <dgm:prSet presAssocID="{BB3489C5-6C82-422F-81EA-B9B858EF3A25}" presName="descendantText" presStyleLbl="alignAcc1" presStyleIdx="10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580DB5-030E-41C9-98A7-FCB18BF3DD1B}" type="pres">
      <dgm:prSet presAssocID="{ADE2FD3E-C246-4A1F-AE29-F7D91DB53967}" presName="sp" presStyleCnt="0"/>
      <dgm:spPr/>
      <dgm:t>
        <a:bodyPr/>
        <a:lstStyle/>
        <a:p>
          <a:endParaRPr lang="es-ES"/>
        </a:p>
      </dgm:t>
    </dgm:pt>
    <dgm:pt modelId="{50F1DD92-A8D8-4C5E-9114-1EF247D00195}" type="pres">
      <dgm:prSet presAssocID="{677BC88D-686D-4DB6-932E-DF19E86C128D}" presName="composite" presStyleCnt="0"/>
      <dgm:spPr/>
      <dgm:t>
        <a:bodyPr/>
        <a:lstStyle/>
        <a:p>
          <a:endParaRPr lang="es-ES"/>
        </a:p>
      </dgm:t>
    </dgm:pt>
    <dgm:pt modelId="{BC7691CF-27AE-4AA0-B8E9-6A14736AE45E}" type="pres">
      <dgm:prSet presAssocID="{677BC88D-686D-4DB6-932E-DF19E86C128D}" presName="parentText" presStyleLbl="alignNode1" presStyleIdx="11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CF7FA2-6B16-4912-A1AE-C090182246E9}" type="pres">
      <dgm:prSet presAssocID="{677BC88D-686D-4DB6-932E-DF19E86C128D}" presName="descendantText" presStyleLbl="alignAcc1" presStyleIdx="11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75B55C0-3D4D-4AFA-BCB6-BA8BDDA78110}" type="pres">
      <dgm:prSet presAssocID="{309ACB53-AB7C-4ABC-A810-5F0912A5E6DE}" presName="sp" presStyleCnt="0"/>
      <dgm:spPr/>
      <dgm:t>
        <a:bodyPr/>
        <a:lstStyle/>
        <a:p>
          <a:endParaRPr lang="es-ES"/>
        </a:p>
      </dgm:t>
    </dgm:pt>
    <dgm:pt modelId="{9B4FA753-EB40-438D-8C3F-D00B73DF805C}" type="pres">
      <dgm:prSet presAssocID="{D7447DCF-4616-4A95-B7F2-7AC7E23CAC2F}" presName="composite" presStyleCnt="0"/>
      <dgm:spPr/>
      <dgm:t>
        <a:bodyPr/>
        <a:lstStyle/>
        <a:p>
          <a:endParaRPr lang="es-ES"/>
        </a:p>
      </dgm:t>
    </dgm:pt>
    <dgm:pt modelId="{6F927E67-2B37-4C31-B97A-6FD5A547F971}" type="pres">
      <dgm:prSet presAssocID="{D7447DCF-4616-4A95-B7F2-7AC7E23CAC2F}" presName="parentText" presStyleLbl="alignNode1" presStyleIdx="12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1BEA61-6BFA-4DE3-BB41-FCD4FB08B1A9}" type="pres">
      <dgm:prSet presAssocID="{D7447DCF-4616-4A95-B7F2-7AC7E23CAC2F}" presName="descendantText" presStyleLbl="alignAcc1" presStyleIdx="12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E4175F-552F-43B3-89DF-F7848BDC852F}" type="pres">
      <dgm:prSet presAssocID="{82A9060F-9184-4F11-8E8A-D6BCAAB8097A}" presName="sp" presStyleCnt="0"/>
      <dgm:spPr/>
      <dgm:t>
        <a:bodyPr/>
        <a:lstStyle/>
        <a:p>
          <a:endParaRPr lang="es-ES"/>
        </a:p>
      </dgm:t>
    </dgm:pt>
    <dgm:pt modelId="{6CE1FBA8-7B45-490D-A40E-376610B3E35C}" type="pres">
      <dgm:prSet presAssocID="{84D0F77D-8895-4FC3-B295-77497880694C}" presName="composite" presStyleCnt="0"/>
      <dgm:spPr/>
      <dgm:t>
        <a:bodyPr/>
        <a:lstStyle/>
        <a:p>
          <a:endParaRPr lang="es-ES"/>
        </a:p>
      </dgm:t>
    </dgm:pt>
    <dgm:pt modelId="{61E78D95-BB01-4217-84CB-DB6C7B784925}" type="pres">
      <dgm:prSet presAssocID="{84D0F77D-8895-4FC3-B295-77497880694C}" presName="parentText" presStyleLbl="alignNode1" presStyleIdx="13" presStyleCnt="1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AD7993-B0F7-44DD-A316-C7D993B67C48}" type="pres">
      <dgm:prSet presAssocID="{84D0F77D-8895-4FC3-B295-77497880694C}" presName="descendantText" presStyleLbl="alignAcc1" presStyleIdx="13" presStyleCnt="1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57DF3D3-C369-4701-9C12-B7A0F2825AE4}" srcId="{BCB55BAA-BDA5-4088-A743-EB36CF4D9A49}" destId="{B05F8DEE-30A8-42EA-BEBA-FA7D5D90495F}" srcOrd="6" destOrd="0" parTransId="{9469F9EC-745A-4E5B-BD48-EFC8B5526DF5}" sibTransId="{9C42C96F-BE67-4F79-A782-81A3894C803F}"/>
    <dgm:cxn modelId="{2393087D-F912-4B41-A704-F8A3931D47EF}" srcId="{BCB55BAA-BDA5-4088-A743-EB36CF4D9A49}" destId="{84D0F77D-8895-4FC3-B295-77497880694C}" srcOrd="13" destOrd="0" parTransId="{95C6C442-81E2-424F-8973-37922C7A0929}" sibTransId="{849819EA-036C-4D14-A87D-BAFADC378E96}"/>
    <dgm:cxn modelId="{6A2E9EAB-91B1-4A54-9A61-EF563622D801}" srcId="{BCB55BAA-BDA5-4088-A743-EB36CF4D9A49}" destId="{6FB0D368-F7C0-4E75-8892-5C39DB592C5B}" srcOrd="9" destOrd="0" parTransId="{D97AEA13-2771-4A64-87BC-CC429AB4343A}" sibTransId="{3A5E54DF-63FC-46A0-B93C-FBC2B3B0EC27}"/>
    <dgm:cxn modelId="{256B5472-9D47-46CA-873F-A1EEEB344BAD}" type="presOf" srcId="{B05F8DEE-30A8-42EA-BEBA-FA7D5D90495F}" destId="{6ACAEA7F-00EA-4B2F-882D-FC79496CB32D}" srcOrd="0" destOrd="0" presId="urn:microsoft.com/office/officeart/2005/8/layout/chevron2"/>
    <dgm:cxn modelId="{C5DCE200-E814-478A-BE11-6718FF7C5FA4}" type="presOf" srcId="{DCAC9773-4FB9-4857-9603-1ABC22D8F473}" destId="{D0EDC580-35D4-4ADA-9891-C613EAB8E95B}" srcOrd="0" destOrd="0" presId="urn:microsoft.com/office/officeart/2005/8/layout/chevron2"/>
    <dgm:cxn modelId="{898F8A65-C6EA-4F1E-A3FC-647AE2B22579}" srcId="{84D0F77D-8895-4FC3-B295-77497880694C}" destId="{18EB22EB-0B0C-4838-961A-B1B1AE277487}" srcOrd="0" destOrd="0" parTransId="{7781C9F9-9408-4870-BBDD-011428CC4B8E}" sibTransId="{5E01CD51-29D0-43FD-87B9-AD5BC1564ACC}"/>
    <dgm:cxn modelId="{AEA557D6-1522-4174-9618-22FF3D06AB62}" srcId="{BCB55BAA-BDA5-4088-A743-EB36CF4D9A49}" destId="{C1405A89-399A-42DC-8A2F-740CEDE4D7BC}" srcOrd="7" destOrd="0" parTransId="{DD53EDFF-32C0-4AA6-9C05-171B8C3B0D35}" sibTransId="{2C8FF090-CD47-40F9-9E10-380C6DEDB120}"/>
    <dgm:cxn modelId="{D3766C9A-B987-4B16-86F6-2CFE96F4F464}" type="presOf" srcId="{84D0F77D-8895-4FC3-B295-77497880694C}" destId="{61E78D95-BB01-4217-84CB-DB6C7B784925}" srcOrd="0" destOrd="0" presId="urn:microsoft.com/office/officeart/2005/8/layout/chevron2"/>
    <dgm:cxn modelId="{2C888309-AEEB-475D-B0EC-A0572CC239DE}" srcId="{C1405A89-399A-42DC-8A2F-740CEDE4D7BC}" destId="{68805C3F-FF1D-4988-8606-F007C8F11519}" srcOrd="0" destOrd="0" parTransId="{AEF6058C-9029-47A5-B913-0493EEFD05AD}" sibTransId="{CBAB5714-C3CE-49FE-9CD9-2D1D8CE33956}"/>
    <dgm:cxn modelId="{51C7FA9C-F340-4A9A-AA7A-8334DBC104B8}" type="presOf" srcId="{265B98D3-E11D-4E3D-9951-520B65379BD4}" destId="{9E37B81B-DB99-4795-90BF-9A7E5F961FE0}" srcOrd="0" destOrd="0" presId="urn:microsoft.com/office/officeart/2005/8/layout/chevron2"/>
    <dgm:cxn modelId="{73AD51F6-F582-420A-9CE7-7E516BCB55AE}" srcId="{B05F8DEE-30A8-42EA-BEBA-FA7D5D90495F}" destId="{D71CF5E6-0F84-452C-B409-6D35665604FC}" srcOrd="0" destOrd="0" parTransId="{07D037CF-CD9D-4D8A-BB57-2A6EBA476E98}" sibTransId="{8834327D-51A1-4A31-9461-4788F6366053}"/>
    <dgm:cxn modelId="{362B4EC6-289D-4ABC-84F6-16F0726F3327}" srcId="{BCB55BAA-BDA5-4088-A743-EB36CF4D9A49}" destId="{20D90483-A2F5-4768-80DF-6A3A0619A810}" srcOrd="2" destOrd="0" parTransId="{DD7DB647-DB41-40C1-8EC4-1B882C679393}" sibTransId="{42BBD7A7-F2E6-400C-B2A2-CB6891E7934F}"/>
    <dgm:cxn modelId="{E4E0CB99-7140-46B8-AA5B-06C8F5F6F907}" srcId="{BCB55BAA-BDA5-4088-A743-EB36CF4D9A49}" destId="{BB3489C5-6C82-422F-81EA-B9B858EF3A25}" srcOrd="10" destOrd="0" parTransId="{06940899-FC8F-44F5-A4C2-EF6BE5836690}" sibTransId="{ADE2FD3E-C246-4A1F-AE29-F7D91DB53967}"/>
    <dgm:cxn modelId="{8F64FE3F-0F51-4E85-8B3B-3889F6F144D4}" type="presOf" srcId="{C69A00B1-746C-4668-A0EA-621984B1016A}" destId="{76EA69AF-93DF-4FB1-9F6F-869FE259C3A0}" srcOrd="0" destOrd="0" presId="urn:microsoft.com/office/officeart/2005/8/layout/chevron2"/>
    <dgm:cxn modelId="{8102A5A6-73CF-41BF-BBC7-9424A6292470}" srcId="{677BC88D-686D-4DB6-932E-DF19E86C128D}" destId="{EB471375-B9BC-4EF9-83A4-1CB659DD4055}" srcOrd="0" destOrd="0" parTransId="{E9C4B7A5-863C-456A-96C6-169C72836BEA}" sibTransId="{74D0E42C-6A95-46EC-B9C4-583B2ABAF48C}"/>
    <dgm:cxn modelId="{E5C685FF-8DFD-4D2C-B898-7662886D089D}" srcId="{BCB55BAA-BDA5-4088-A743-EB36CF4D9A49}" destId="{D7447DCF-4616-4A95-B7F2-7AC7E23CAC2F}" srcOrd="12" destOrd="0" parTransId="{43CCA647-A44B-4764-9C2C-32CBD9FF24EA}" sibTransId="{82A9060F-9184-4F11-8E8A-D6BCAAB8097A}"/>
    <dgm:cxn modelId="{C2282FC4-654E-42ED-A75B-B06340B79219}" type="presOf" srcId="{1F8835C3-FD48-4864-83F7-7F15CB44D812}" destId="{DD046019-6DA0-4895-9E9F-7F2B8935A0B4}" srcOrd="0" destOrd="0" presId="urn:microsoft.com/office/officeart/2005/8/layout/chevron2"/>
    <dgm:cxn modelId="{F21EAB45-7E93-4DB3-8225-05AB7C1827BC}" srcId="{6FB0D368-F7C0-4E75-8892-5C39DB592C5B}" destId="{5778DCA7-A645-46CF-BE18-443C29EC89D7}" srcOrd="0" destOrd="0" parTransId="{4709FCEF-4586-44B4-ACD2-64AEA78E4391}" sibTransId="{F7E498E3-E578-4F9B-9D76-22B8AB86D4EF}"/>
    <dgm:cxn modelId="{4407DB3A-33E6-4F48-834C-0E2689C64C38}" type="presOf" srcId="{F51D6D89-D5C0-4162-AE5A-1B2ABEF9146A}" destId="{5D1BEA61-6BFA-4DE3-BB41-FCD4FB08B1A9}" srcOrd="0" destOrd="0" presId="urn:microsoft.com/office/officeart/2005/8/layout/chevron2"/>
    <dgm:cxn modelId="{6D0826B8-2679-414A-B8D8-E9370A82162A}" type="presOf" srcId="{43A3CCB6-E713-4298-B078-D22529A823D3}" destId="{231ED7A9-30C2-4521-99FE-489CB2504D89}" srcOrd="0" destOrd="0" presId="urn:microsoft.com/office/officeart/2005/8/layout/chevron2"/>
    <dgm:cxn modelId="{2FEC57CD-33E2-4F0E-B46D-E8C46086ACB1}" srcId="{BCB55BAA-BDA5-4088-A743-EB36CF4D9A49}" destId="{CD9FA772-14EE-4FC8-BCC6-331FAC232728}" srcOrd="8" destOrd="0" parTransId="{6C0AFF99-98BA-4A7F-90A3-C9CD690F1E97}" sibTransId="{DD6EF20B-C950-45E4-BD57-A575410A0232}"/>
    <dgm:cxn modelId="{59C7E3A4-66EB-4DD3-91FA-7A5D32640FDE}" type="presOf" srcId="{BCB55BAA-BDA5-4088-A743-EB36CF4D9A49}" destId="{2D2DEB91-9B77-4350-A1C6-4D26EE58DB16}" srcOrd="0" destOrd="0" presId="urn:microsoft.com/office/officeart/2005/8/layout/chevron2"/>
    <dgm:cxn modelId="{E951C8B8-9F44-455A-8A07-0A5AF7185101}" type="presOf" srcId="{BB3489C5-6C82-422F-81EA-B9B858EF3A25}" destId="{08C99626-4D3E-4844-AB1D-C666E301AC21}" srcOrd="0" destOrd="0" presId="urn:microsoft.com/office/officeart/2005/8/layout/chevron2"/>
    <dgm:cxn modelId="{22E05FA5-8F77-4E86-8199-8398F8EF4C58}" srcId="{20D90483-A2F5-4768-80DF-6A3A0619A810}" destId="{C69A00B1-746C-4668-A0EA-621984B1016A}" srcOrd="0" destOrd="0" parTransId="{93847AE7-EFA9-4297-9669-16720CE462E1}" sibTransId="{99350899-92CA-435D-AEB6-AFF287428E91}"/>
    <dgm:cxn modelId="{D1D7B5A7-017F-42B4-BA70-0F20A5ACCA6C}" type="presOf" srcId="{C1405A89-399A-42DC-8A2F-740CEDE4D7BC}" destId="{996D92B7-7EBE-4F9E-A857-22D7CC0E3318}" srcOrd="0" destOrd="0" presId="urn:microsoft.com/office/officeart/2005/8/layout/chevron2"/>
    <dgm:cxn modelId="{2A639F1F-E2F3-4B9A-8A3A-B2EEB8ECC684}" type="presOf" srcId="{5778DCA7-A645-46CF-BE18-443C29EC89D7}" destId="{AD48FBCC-1BAE-445C-A479-2A4FC1FDEEA9}" srcOrd="0" destOrd="0" presId="urn:microsoft.com/office/officeart/2005/8/layout/chevron2"/>
    <dgm:cxn modelId="{5C1FFD1F-F7D5-4169-9CB6-9561B53B9F93}" type="presOf" srcId="{1C18EFF9-F3F5-4883-BCE5-A9989919EFEE}" destId="{830D878A-DCE7-4B79-83B5-58BE31894D76}" srcOrd="0" destOrd="0" presId="urn:microsoft.com/office/officeart/2005/8/layout/chevron2"/>
    <dgm:cxn modelId="{B5D87426-0B2A-4172-A211-C87EABC67116}" srcId="{BCB55BAA-BDA5-4088-A743-EB36CF4D9A49}" destId="{E7A642D9-4A92-431B-B6E5-891911AA3DE0}" srcOrd="4" destOrd="0" parTransId="{0F1D657E-C4A3-40B6-B257-CB7EAEBB1306}" sibTransId="{28684B85-528A-4342-9509-F67E51F6410A}"/>
    <dgm:cxn modelId="{3CB4B99C-2F65-4A19-AF7F-BE5BA900BFD1}" type="presOf" srcId="{677BC88D-686D-4DB6-932E-DF19E86C128D}" destId="{BC7691CF-27AE-4AA0-B8E9-6A14736AE45E}" srcOrd="0" destOrd="0" presId="urn:microsoft.com/office/officeart/2005/8/layout/chevron2"/>
    <dgm:cxn modelId="{B65D6D3A-98B6-4B17-ADFE-D541BC1B3E29}" srcId="{265B98D3-E11D-4E3D-9951-520B65379BD4}" destId="{DCAC9773-4FB9-4857-9603-1ABC22D8F473}" srcOrd="0" destOrd="0" parTransId="{2AEAC695-EB71-4FC4-AE9C-FA4A8AB6CE6B}" sibTransId="{1F0F3A3D-18D0-4D1B-86EC-0001E9B9F48A}"/>
    <dgm:cxn modelId="{C5951F03-9A0F-4E76-BB42-8991404A0A48}" type="presOf" srcId="{250C8F97-743E-4A7F-BBEB-0355C3BEDE9E}" destId="{194A3A48-3294-4A27-B7F6-CF633A16B14E}" srcOrd="0" destOrd="0" presId="urn:microsoft.com/office/officeart/2005/8/layout/chevron2"/>
    <dgm:cxn modelId="{7F641B79-F97D-45C2-B378-CA855545E06B}" srcId="{BCB55BAA-BDA5-4088-A743-EB36CF4D9A49}" destId="{1F8835C3-FD48-4864-83F7-7F15CB44D812}" srcOrd="1" destOrd="0" parTransId="{5B99076E-C700-4A00-BB0B-73E9076EF428}" sibTransId="{2E978D98-BFE6-4694-9BC8-F509CD9966B1}"/>
    <dgm:cxn modelId="{01E3925C-DA2F-4702-937F-345A36D79942}" type="presOf" srcId="{6FB0D368-F7C0-4E75-8892-5C39DB592C5B}" destId="{B6DB4C4E-F5F7-42CD-BDC0-C8E69B622F4E}" srcOrd="0" destOrd="0" presId="urn:microsoft.com/office/officeart/2005/8/layout/chevron2"/>
    <dgm:cxn modelId="{F0AD3399-9D1B-412B-99B0-4A24FE2E1ACE}" type="presOf" srcId="{72F6BADE-160C-46C3-B024-69AB97E651AC}" destId="{92362384-DEBF-49BF-A7A5-973A50F6DAC1}" srcOrd="0" destOrd="0" presId="urn:microsoft.com/office/officeart/2005/8/layout/chevron2"/>
    <dgm:cxn modelId="{BFD01978-17B9-4464-8F6D-3526B344699B}" type="presOf" srcId="{D34EE50F-C91D-45BC-B01B-E7A925FCA3E0}" destId="{23C32978-9CDD-4B40-A25D-6D5D693E18FD}" srcOrd="0" destOrd="0" presId="urn:microsoft.com/office/officeart/2005/8/layout/chevron2"/>
    <dgm:cxn modelId="{31B871D4-A949-4BC7-9F25-601186AC75FB}" srcId="{BB3489C5-6C82-422F-81EA-B9B858EF3A25}" destId="{72F6BADE-160C-46C3-B024-69AB97E651AC}" srcOrd="0" destOrd="0" parTransId="{19EF8F28-82F1-4F4C-BA5C-7FF37EFD4A57}" sibTransId="{CE96018D-679B-4DBA-A86D-BAA1DD61B717}"/>
    <dgm:cxn modelId="{7D977B23-38A9-4CED-90B9-5BB9549D2F29}" srcId="{BCB55BAA-BDA5-4088-A743-EB36CF4D9A49}" destId="{250C8F97-743E-4A7F-BBEB-0355C3BEDE9E}" srcOrd="5" destOrd="0" parTransId="{757AE0C6-0A17-403E-B444-609BC3FB40AB}" sibTransId="{810A26B0-BF8B-43CA-98B7-446B2066E5E3}"/>
    <dgm:cxn modelId="{450FEF28-A351-4D3C-B0AB-809084453C9D}" srcId="{CD9FA772-14EE-4FC8-BCC6-331FAC232728}" destId="{2DAFEBE1-7FB5-40D8-B7C5-115C7EDB8C49}" srcOrd="0" destOrd="0" parTransId="{C7D755F8-9742-4993-AF2B-A7A9D07F1F6C}" sibTransId="{A744B4F0-EA4C-4BDC-88B2-DCACF03AF35B}"/>
    <dgm:cxn modelId="{94496267-CAF2-4C76-B428-63C31F9DCD60}" srcId="{BCB55BAA-BDA5-4088-A743-EB36CF4D9A49}" destId="{A7DC4466-8D0B-4D21-84A3-1E9ACB39EDF6}" srcOrd="3" destOrd="0" parTransId="{33589267-FB1E-478B-883A-73AB51B28AD8}" sibTransId="{47542B60-EC0E-40B9-BE1E-4DE80A4A426D}"/>
    <dgm:cxn modelId="{704F5311-4D85-4416-8CD0-660D436CEDFB}" srcId="{1F8835C3-FD48-4864-83F7-7F15CB44D812}" destId="{1C18EFF9-F3F5-4883-BCE5-A9989919EFEE}" srcOrd="0" destOrd="0" parTransId="{8FB7F58E-4E96-455E-8BDF-16AA89FA07EC}" sibTransId="{3153BD56-FC20-4791-AEF4-DC5F1F378AA9}"/>
    <dgm:cxn modelId="{CBB77854-49FC-4AFB-998D-5B93E7A04D5A}" type="presOf" srcId="{18EB22EB-0B0C-4838-961A-B1B1AE277487}" destId="{B4AD7993-B0F7-44DD-A316-C7D993B67C48}" srcOrd="0" destOrd="0" presId="urn:microsoft.com/office/officeart/2005/8/layout/chevron2"/>
    <dgm:cxn modelId="{83DAD133-B7FE-481B-995A-7F101B9EA757}" type="presOf" srcId="{20D90483-A2F5-4768-80DF-6A3A0619A810}" destId="{92F86B19-5F83-400E-82F3-B4B3FD73CFA4}" srcOrd="0" destOrd="0" presId="urn:microsoft.com/office/officeart/2005/8/layout/chevron2"/>
    <dgm:cxn modelId="{6824DBD1-1C56-49DD-A8CD-FD0C6E89EA57}" type="presOf" srcId="{68805C3F-FF1D-4988-8606-F007C8F11519}" destId="{08D44DA6-443A-4440-9EDC-4DB754B85025}" srcOrd="0" destOrd="0" presId="urn:microsoft.com/office/officeart/2005/8/layout/chevron2"/>
    <dgm:cxn modelId="{48DDE385-5789-46CC-BAEB-5BE6E81E420D}" type="presOf" srcId="{CD9FA772-14EE-4FC8-BCC6-331FAC232728}" destId="{8B77709B-D9F9-42DC-B4CD-5C6394CDDB5D}" srcOrd="0" destOrd="0" presId="urn:microsoft.com/office/officeart/2005/8/layout/chevron2"/>
    <dgm:cxn modelId="{80C7FE4F-CFE0-48E6-A8ED-53076340A072}" srcId="{A7DC4466-8D0B-4D21-84A3-1E9ACB39EDF6}" destId="{43A3CCB6-E713-4298-B078-D22529A823D3}" srcOrd="0" destOrd="0" parTransId="{C6890E37-0529-48AB-B245-C1721AD0DDB4}" sibTransId="{8616F8CF-6440-4C28-B55A-6A9FBC1797B2}"/>
    <dgm:cxn modelId="{9FB2E5A3-56B1-40AF-B672-9482E45C0D5D}" srcId="{BCB55BAA-BDA5-4088-A743-EB36CF4D9A49}" destId="{265B98D3-E11D-4E3D-9951-520B65379BD4}" srcOrd="0" destOrd="0" parTransId="{D74848BB-789F-4DAF-9791-CF0BAE8AA487}" sibTransId="{9D3328FC-DFEE-471F-BB55-8063687432CE}"/>
    <dgm:cxn modelId="{386602B3-79EC-4FBE-897E-365F76DA1E98}" srcId="{D7447DCF-4616-4A95-B7F2-7AC7E23CAC2F}" destId="{F51D6D89-D5C0-4162-AE5A-1B2ABEF9146A}" srcOrd="0" destOrd="0" parTransId="{1BD9D3CD-6D7F-40CF-BCDE-5EF32711F64F}" sibTransId="{4A814F1A-50A5-483E-B4BC-F29E139E7704}"/>
    <dgm:cxn modelId="{06B79CEF-B2C1-43FE-9381-544312600022}" type="presOf" srcId="{E7A642D9-4A92-431B-B6E5-891911AA3DE0}" destId="{F43985C0-359F-4CCB-BE8C-4A34166B0C6C}" srcOrd="0" destOrd="0" presId="urn:microsoft.com/office/officeart/2005/8/layout/chevron2"/>
    <dgm:cxn modelId="{95FD2424-ECD5-4726-ABE4-5510A02B9835}" type="presOf" srcId="{EB471375-B9BC-4EF9-83A4-1CB659DD4055}" destId="{0ACF7FA2-6B16-4912-A1AE-C090182246E9}" srcOrd="0" destOrd="0" presId="urn:microsoft.com/office/officeart/2005/8/layout/chevron2"/>
    <dgm:cxn modelId="{2CEE7E89-4E4F-45AC-83AC-96A4457160DF}" type="presOf" srcId="{A7DC4466-8D0B-4D21-84A3-1E9ACB39EDF6}" destId="{1824B312-DC34-4FFD-98E8-66DCA532119B}" srcOrd="0" destOrd="0" presId="urn:microsoft.com/office/officeart/2005/8/layout/chevron2"/>
    <dgm:cxn modelId="{A7619B54-931C-4901-A7C8-AD28B5EAF20C}" type="presOf" srcId="{D7447DCF-4616-4A95-B7F2-7AC7E23CAC2F}" destId="{6F927E67-2B37-4C31-B97A-6FD5A547F971}" srcOrd="0" destOrd="0" presId="urn:microsoft.com/office/officeart/2005/8/layout/chevron2"/>
    <dgm:cxn modelId="{58285161-40D6-424D-8CBC-569556D1C21F}" type="presOf" srcId="{46A6A50B-50B4-4BFA-AD73-DE0777E20CBD}" destId="{0337FCEA-F379-44D0-A8B1-B6C5C41B61BD}" srcOrd="0" destOrd="0" presId="urn:microsoft.com/office/officeart/2005/8/layout/chevron2"/>
    <dgm:cxn modelId="{6F62168B-9C34-433A-9FAA-C9F033D49B2A}" type="presOf" srcId="{D71CF5E6-0F84-452C-B409-6D35665604FC}" destId="{44B3810F-011C-4C18-8415-94F91D36AFCD}" srcOrd="0" destOrd="0" presId="urn:microsoft.com/office/officeart/2005/8/layout/chevron2"/>
    <dgm:cxn modelId="{F253BFD8-922F-46DC-BB81-9E1BAC5332AC}" srcId="{BCB55BAA-BDA5-4088-A743-EB36CF4D9A49}" destId="{677BC88D-686D-4DB6-932E-DF19E86C128D}" srcOrd="11" destOrd="0" parTransId="{F44CD180-CABA-4B3D-9B07-DF89BF43771C}" sibTransId="{309ACB53-AB7C-4ABC-A810-5F0912A5E6DE}"/>
    <dgm:cxn modelId="{1484F593-5531-4B1C-A493-1BB7B46CC2A5}" type="presOf" srcId="{2DAFEBE1-7FB5-40D8-B7C5-115C7EDB8C49}" destId="{711E85E0-6121-46FA-88D7-01A67DD89F47}" srcOrd="0" destOrd="0" presId="urn:microsoft.com/office/officeart/2005/8/layout/chevron2"/>
    <dgm:cxn modelId="{C1A2E21F-54A0-434B-8839-480BCC4AD962}" srcId="{E7A642D9-4A92-431B-B6E5-891911AA3DE0}" destId="{D34EE50F-C91D-45BC-B01B-E7A925FCA3E0}" srcOrd="0" destOrd="0" parTransId="{DE41FDAB-9283-4A2E-92FD-2CF9A4D391BE}" sibTransId="{8DCBE702-B605-4E19-B90A-B7669FFADBC3}"/>
    <dgm:cxn modelId="{2F1A43FF-79D1-4355-B93E-1C875EC4AB39}" srcId="{250C8F97-743E-4A7F-BBEB-0355C3BEDE9E}" destId="{46A6A50B-50B4-4BFA-AD73-DE0777E20CBD}" srcOrd="0" destOrd="0" parTransId="{40707356-A8DF-40C5-8137-E3EEB6976ADE}" sibTransId="{739ABCB6-136E-41BF-88F4-1A115ADC4DAD}"/>
    <dgm:cxn modelId="{2D67417B-B6ED-4BA1-B9C5-65DB8B927865}" type="presParOf" srcId="{2D2DEB91-9B77-4350-A1C6-4D26EE58DB16}" destId="{ED5C340B-FB78-4DA6-97EC-ADA368A0405C}" srcOrd="0" destOrd="0" presId="urn:microsoft.com/office/officeart/2005/8/layout/chevron2"/>
    <dgm:cxn modelId="{FA9B0028-1511-4CD9-AE94-4EA7951DB3ED}" type="presParOf" srcId="{ED5C340B-FB78-4DA6-97EC-ADA368A0405C}" destId="{9E37B81B-DB99-4795-90BF-9A7E5F961FE0}" srcOrd="0" destOrd="0" presId="urn:microsoft.com/office/officeart/2005/8/layout/chevron2"/>
    <dgm:cxn modelId="{1AED5DD0-C1A1-446F-ABB1-273B6E33B4FD}" type="presParOf" srcId="{ED5C340B-FB78-4DA6-97EC-ADA368A0405C}" destId="{D0EDC580-35D4-4ADA-9891-C613EAB8E95B}" srcOrd="1" destOrd="0" presId="urn:microsoft.com/office/officeart/2005/8/layout/chevron2"/>
    <dgm:cxn modelId="{2BABF47A-3050-434C-92C2-7199D426B894}" type="presParOf" srcId="{2D2DEB91-9B77-4350-A1C6-4D26EE58DB16}" destId="{DEFE68C2-60F7-44C1-ACFE-9BB2D3277A8A}" srcOrd="1" destOrd="0" presId="urn:microsoft.com/office/officeart/2005/8/layout/chevron2"/>
    <dgm:cxn modelId="{113A3F47-9CB4-4E7C-B261-3DD3357A11CC}" type="presParOf" srcId="{2D2DEB91-9B77-4350-A1C6-4D26EE58DB16}" destId="{A761349A-984B-4A3E-983C-237988642F8B}" srcOrd="2" destOrd="0" presId="urn:microsoft.com/office/officeart/2005/8/layout/chevron2"/>
    <dgm:cxn modelId="{3088D2D3-F2F9-466D-B7E5-7BCFE9ED7E25}" type="presParOf" srcId="{A761349A-984B-4A3E-983C-237988642F8B}" destId="{DD046019-6DA0-4895-9E9F-7F2B8935A0B4}" srcOrd="0" destOrd="0" presId="urn:microsoft.com/office/officeart/2005/8/layout/chevron2"/>
    <dgm:cxn modelId="{80F1D040-CD18-4BF8-B09D-4991AF859CD7}" type="presParOf" srcId="{A761349A-984B-4A3E-983C-237988642F8B}" destId="{830D878A-DCE7-4B79-83B5-58BE31894D76}" srcOrd="1" destOrd="0" presId="urn:microsoft.com/office/officeart/2005/8/layout/chevron2"/>
    <dgm:cxn modelId="{DDE96902-D747-4F6F-9525-DDEADA7CF010}" type="presParOf" srcId="{2D2DEB91-9B77-4350-A1C6-4D26EE58DB16}" destId="{164F26B4-F42B-4E7F-AB44-8445021E6961}" srcOrd="3" destOrd="0" presId="urn:microsoft.com/office/officeart/2005/8/layout/chevron2"/>
    <dgm:cxn modelId="{9BB95288-2129-45A3-8D82-FA3A91DD202A}" type="presParOf" srcId="{2D2DEB91-9B77-4350-A1C6-4D26EE58DB16}" destId="{7D4F55F3-F009-4F44-B42F-4D3D6A945743}" srcOrd="4" destOrd="0" presId="urn:microsoft.com/office/officeart/2005/8/layout/chevron2"/>
    <dgm:cxn modelId="{412E01EB-F5DE-4462-B8D8-818FDE3C2DC5}" type="presParOf" srcId="{7D4F55F3-F009-4F44-B42F-4D3D6A945743}" destId="{92F86B19-5F83-400E-82F3-B4B3FD73CFA4}" srcOrd="0" destOrd="0" presId="urn:microsoft.com/office/officeart/2005/8/layout/chevron2"/>
    <dgm:cxn modelId="{5EE9AAF8-60C3-4BF7-920A-48B125F4C089}" type="presParOf" srcId="{7D4F55F3-F009-4F44-B42F-4D3D6A945743}" destId="{76EA69AF-93DF-4FB1-9F6F-869FE259C3A0}" srcOrd="1" destOrd="0" presId="urn:microsoft.com/office/officeart/2005/8/layout/chevron2"/>
    <dgm:cxn modelId="{832713AF-3C63-433E-ACC6-DBA7BA69531D}" type="presParOf" srcId="{2D2DEB91-9B77-4350-A1C6-4D26EE58DB16}" destId="{43247D2F-95A7-48B6-86DB-DFB56A9BB2BA}" srcOrd="5" destOrd="0" presId="urn:microsoft.com/office/officeart/2005/8/layout/chevron2"/>
    <dgm:cxn modelId="{E1859755-0D39-461C-8787-81CCD26E2596}" type="presParOf" srcId="{2D2DEB91-9B77-4350-A1C6-4D26EE58DB16}" destId="{04B1F92A-99D0-4AA7-84F4-CD44213B231B}" srcOrd="6" destOrd="0" presId="urn:microsoft.com/office/officeart/2005/8/layout/chevron2"/>
    <dgm:cxn modelId="{3D4F99D9-D983-48E8-8747-78FB07242D28}" type="presParOf" srcId="{04B1F92A-99D0-4AA7-84F4-CD44213B231B}" destId="{1824B312-DC34-4FFD-98E8-66DCA532119B}" srcOrd="0" destOrd="0" presId="urn:microsoft.com/office/officeart/2005/8/layout/chevron2"/>
    <dgm:cxn modelId="{3D7BF082-8875-46E4-9236-635EE51AAE04}" type="presParOf" srcId="{04B1F92A-99D0-4AA7-84F4-CD44213B231B}" destId="{231ED7A9-30C2-4521-99FE-489CB2504D89}" srcOrd="1" destOrd="0" presId="urn:microsoft.com/office/officeart/2005/8/layout/chevron2"/>
    <dgm:cxn modelId="{8D8E4B37-F95D-4D13-B07F-363B1DEA59DA}" type="presParOf" srcId="{2D2DEB91-9B77-4350-A1C6-4D26EE58DB16}" destId="{86997B59-FC12-4CE7-994A-C3B869A6A544}" srcOrd="7" destOrd="0" presId="urn:microsoft.com/office/officeart/2005/8/layout/chevron2"/>
    <dgm:cxn modelId="{9B573A23-05B7-499F-8586-A08FC967CBAF}" type="presParOf" srcId="{2D2DEB91-9B77-4350-A1C6-4D26EE58DB16}" destId="{43E9FDB7-1DA8-4A9B-8EB7-599E99F95E74}" srcOrd="8" destOrd="0" presId="urn:microsoft.com/office/officeart/2005/8/layout/chevron2"/>
    <dgm:cxn modelId="{0D3F1771-7142-479B-8DBC-96CDD6C536C7}" type="presParOf" srcId="{43E9FDB7-1DA8-4A9B-8EB7-599E99F95E74}" destId="{F43985C0-359F-4CCB-BE8C-4A34166B0C6C}" srcOrd="0" destOrd="0" presId="urn:microsoft.com/office/officeart/2005/8/layout/chevron2"/>
    <dgm:cxn modelId="{837AA98B-E34A-4A80-8D26-F238958B7328}" type="presParOf" srcId="{43E9FDB7-1DA8-4A9B-8EB7-599E99F95E74}" destId="{23C32978-9CDD-4B40-A25D-6D5D693E18FD}" srcOrd="1" destOrd="0" presId="urn:microsoft.com/office/officeart/2005/8/layout/chevron2"/>
    <dgm:cxn modelId="{B344629F-C0B9-4233-A1EB-2CEDEA4FD897}" type="presParOf" srcId="{2D2DEB91-9B77-4350-A1C6-4D26EE58DB16}" destId="{6B704F33-4573-46F9-874A-5429DC996353}" srcOrd="9" destOrd="0" presId="urn:microsoft.com/office/officeart/2005/8/layout/chevron2"/>
    <dgm:cxn modelId="{6ABFCD03-27C2-4038-9488-D52F9674262E}" type="presParOf" srcId="{2D2DEB91-9B77-4350-A1C6-4D26EE58DB16}" destId="{2CDB58DD-B5AB-4786-B950-B600617A97DA}" srcOrd="10" destOrd="0" presId="urn:microsoft.com/office/officeart/2005/8/layout/chevron2"/>
    <dgm:cxn modelId="{FF39B607-78EF-4ABB-B32C-605BE8BA380A}" type="presParOf" srcId="{2CDB58DD-B5AB-4786-B950-B600617A97DA}" destId="{194A3A48-3294-4A27-B7F6-CF633A16B14E}" srcOrd="0" destOrd="0" presId="urn:microsoft.com/office/officeart/2005/8/layout/chevron2"/>
    <dgm:cxn modelId="{57B02985-F358-4D78-9C85-2E33939F0D5F}" type="presParOf" srcId="{2CDB58DD-B5AB-4786-B950-B600617A97DA}" destId="{0337FCEA-F379-44D0-A8B1-B6C5C41B61BD}" srcOrd="1" destOrd="0" presId="urn:microsoft.com/office/officeart/2005/8/layout/chevron2"/>
    <dgm:cxn modelId="{C447845E-025C-4A83-B044-C4B38305E658}" type="presParOf" srcId="{2D2DEB91-9B77-4350-A1C6-4D26EE58DB16}" destId="{BD360C7E-A76E-42F7-809E-6091AE62BA98}" srcOrd="11" destOrd="0" presId="urn:microsoft.com/office/officeart/2005/8/layout/chevron2"/>
    <dgm:cxn modelId="{7B3266D4-44DE-42F3-B9BF-1F223957FF17}" type="presParOf" srcId="{2D2DEB91-9B77-4350-A1C6-4D26EE58DB16}" destId="{D524442A-D98A-4FB9-BE4C-165172276E85}" srcOrd="12" destOrd="0" presId="urn:microsoft.com/office/officeart/2005/8/layout/chevron2"/>
    <dgm:cxn modelId="{C6F46C47-83CD-4238-A13F-D297DED85BAD}" type="presParOf" srcId="{D524442A-D98A-4FB9-BE4C-165172276E85}" destId="{6ACAEA7F-00EA-4B2F-882D-FC79496CB32D}" srcOrd="0" destOrd="0" presId="urn:microsoft.com/office/officeart/2005/8/layout/chevron2"/>
    <dgm:cxn modelId="{D9D8F584-4F5B-4310-A642-10FCF7D28276}" type="presParOf" srcId="{D524442A-D98A-4FB9-BE4C-165172276E85}" destId="{44B3810F-011C-4C18-8415-94F91D36AFCD}" srcOrd="1" destOrd="0" presId="urn:microsoft.com/office/officeart/2005/8/layout/chevron2"/>
    <dgm:cxn modelId="{38D8C54B-A1C3-433B-85E6-5EEA04747F4D}" type="presParOf" srcId="{2D2DEB91-9B77-4350-A1C6-4D26EE58DB16}" destId="{D90E3572-E1BC-45EE-B267-BEA338A808C3}" srcOrd="13" destOrd="0" presId="urn:microsoft.com/office/officeart/2005/8/layout/chevron2"/>
    <dgm:cxn modelId="{63F6905C-FBCB-4A4F-BB89-1F0862CF4786}" type="presParOf" srcId="{2D2DEB91-9B77-4350-A1C6-4D26EE58DB16}" destId="{F8E8D1C1-BD0D-4B4F-822E-EDE21EE487EA}" srcOrd="14" destOrd="0" presId="urn:microsoft.com/office/officeart/2005/8/layout/chevron2"/>
    <dgm:cxn modelId="{DF74C7D5-F151-4D16-8342-D4D3A4A4B71A}" type="presParOf" srcId="{F8E8D1C1-BD0D-4B4F-822E-EDE21EE487EA}" destId="{996D92B7-7EBE-4F9E-A857-22D7CC0E3318}" srcOrd="0" destOrd="0" presId="urn:microsoft.com/office/officeart/2005/8/layout/chevron2"/>
    <dgm:cxn modelId="{38470803-D1F7-4FEE-A60D-BE8D3295DDD0}" type="presParOf" srcId="{F8E8D1C1-BD0D-4B4F-822E-EDE21EE487EA}" destId="{08D44DA6-443A-4440-9EDC-4DB754B85025}" srcOrd="1" destOrd="0" presId="urn:microsoft.com/office/officeart/2005/8/layout/chevron2"/>
    <dgm:cxn modelId="{E70F8C2B-9A61-48D8-B968-E84A1A2E07DB}" type="presParOf" srcId="{2D2DEB91-9B77-4350-A1C6-4D26EE58DB16}" destId="{01B09735-7FC5-4293-B20E-51EAD422C783}" srcOrd="15" destOrd="0" presId="urn:microsoft.com/office/officeart/2005/8/layout/chevron2"/>
    <dgm:cxn modelId="{77BE1D9F-14D8-4F3B-9B2B-78EBD0F1E2CB}" type="presParOf" srcId="{2D2DEB91-9B77-4350-A1C6-4D26EE58DB16}" destId="{FB8B091B-CE96-4C79-913E-8DFF5A2DD15D}" srcOrd="16" destOrd="0" presId="urn:microsoft.com/office/officeart/2005/8/layout/chevron2"/>
    <dgm:cxn modelId="{648E7107-D0FE-4C30-B52E-D91CE33A3F60}" type="presParOf" srcId="{FB8B091B-CE96-4C79-913E-8DFF5A2DD15D}" destId="{8B77709B-D9F9-42DC-B4CD-5C6394CDDB5D}" srcOrd="0" destOrd="0" presId="urn:microsoft.com/office/officeart/2005/8/layout/chevron2"/>
    <dgm:cxn modelId="{776B3B9E-0157-4C44-9F6B-7C7E5E0DD316}" type="presParOf" srcId="{FB8B091B-CE96-4C79-913E-8DFF5A2DD15D}" destId="{711E85E0-6121-46FA-88D7-01A67DD89F47}" srcOrd="1" destOrd="0" presId="urn:microsoft.com/office/officeart/2005/8/layout/chevron2"/>
    <dgm:cxn modelId="{E734B009-C699-41C3-83E5-495BE45487BB}" type="presParOf" srcId="{2D2DEB91-9B77-4350-A1C6-4D26EE58DB16}" destId="{FDADB6E9-5579-4851-A476-413BC6D664E6}" srcOrd="17" destOrd="0" presId="urn:microsoft.com/office/officeart/2005/8/layout/chevron2"/>
    <dgm:cxn modelId="{7E15C563-7DB4-48D8-957A-25F3DBEF5C77}" type="presParOf" srcId="{2D2DEB91-9B77-4350-A1C6-4D26EE58DB16}" destId="{6457873B-22AA-40BB-8FF2-16B2862EA330}" srcOrd="18" destOrd="0" presId="urn:microsoft.com/office/officeart/2005/8/layout/chevron2"/>
    <dgm:cxn modelId="{5EEDA24F-D096-4E3B-A32B-2F5C1877307D}" type="presParOf" srcId="{6457873B-22AA-40BB-8FF2-16B2862EA330}" destId="{B6DB4C4E-F5F7-42CD-BDC0-C8E69B622F4E}" srcOrd="0" destOrd="0" presId="urn:microsoft.com/office/officeart/2005/8/layout/chevron2"/>
    <dgm:cxn modelId="{13CBFF0B-3188-41E7-9777-46A99D33EF26}" type="presParOf" srcId="{6457873B-22AA-40BB-8FF2-16B2862EA330}" destId="{AD48FBCC-1BAE-445C-A479-2A4FC1FDEEA9}" srcOrd="1" destOrd="0" presId="urn:microsoft.com/office/officeart/2005/8/layout/chevron2"/>
    <dgm:cxn modelId="{99A62090-CC12-4FA4-97AB-184D0C15F886}" type="presParOf" srcId="{2D2DEB91-9B77-4350-A1C6-4D26EE58DB16}" destId="{2D2296DC-03C8-410B-969B-EC2B835D26DE}" srcOrd="19" destOrd="0" presId="urn:microsoft.com/office/officeart/2005/8/layout/chevron2"/>
    <dgm:cxn modelId="{D2CFBB39-C05C-4E5F-AD9A-DECA8BAF81DC}" type="presParOf" srcId="{2D2DEB91-9B77-4350-A1C6-4D26EE58DB16}" destId="{E8EA691D-DC79-4175-B57B-184DCEABAC68}" srcOrd="20" destOrd="0" presId="urn:microsoft.com/office/officeart/2005/8/layout/chevron2"/>
    <dgm:cxn modelId="{12DD079D-3FB5-4EC8-B510-87A10E256AF8}" type="presParOf" srcId="{E8EA691D-DC79-4175-B57B-184DCEABAC68}" destId="{08C99626-4D3E-4844-AB1D-C666E301AC21}" srcOrd="0" destOrd="0" presId="urn:microsoft.com/office/officeart/2005/8/layout/chevron2"/>
    <dgm:cxn modelId="{0EB27439-BFFB-4BA3-B1D0-490C692CE535}" type="presParOf" srcId="{E8EA691D-DC79-4175-B57B-184DCEABAC68}" destId="{92362384-DEBF-49BF-A7A5-973A50F6DAC1}" srcOrd="1" destOrd="0" presId="urn:microsoft.com/office/officeart/2005/8/layout/chevron2"/>
    <dgm:cxn modelId="{55AC9FE0-6A55-4342-AD97-AEB669CD8CE8}" type="presParOf" srcId="{2D2DEB91-9B77-4350-A1C6-4D26EE58DB16}" destId="{11580DB5-030E-41C9-98A7-FCB18BF3DD1B}" srcOrd="21" destOrd="0" presId="urn:microsoft.com/office/officeart/2005/8/layout/chevron2"/>
    <dgm:cxn modelId="{1526CCCC-3BDD-407E-8E8F-599BDEEA54C5}" type="presParOf" srcId="{2D2DEB91-9B77-4350-A1C6-4D26EE58DB16}" destId="{50F1DD92-A8D8-4C5E-9114-1EF247D00195}" srcOrd="22" destOrd="0" presId="urn:microsoft.com/office/officeart/2005/8/layout/chevron2"/>
    <dgm:cxn modelId="{66AF32F5-51E1-437B-ADC8-2F70B34B09DE}" type="presParOf" srcId="{50F1DD92-A8D8-4C5E-9114-1EF247D00195}" destId="{BC7691CF-27AE-4AA0-B8E9-6A14736AE45E}" srcOrd="0" destOrd="0" presId="urn:microsoft.com/office/officeart/2005/8/layout/chevron2"/>
    <dgm:cxn modelId="{B6389ECB-D691-4EFD-9453-E45021C169BC}" type="presParOf" srcId="{50F1DD92-A8D8-4C5E-9114-1EF247D00195}" destId="{0ACF7FA2-6B16-4912-A1AE-C090182246E9}" srcOrd="1" destOrd="0" presId="urn:microsoft.com/office/officeart/2005/8/layout/chevron2"/>
    <dgm:cxn modelId="{A2AAA645-CFDB-44E7-B37D-0255F22D7F52}" type="presParOf" srcId="{2D2DEB91-9B77-4350-A1C6-4D26EE58DB16}" destId="{075B55C0-3D4D-4AFA-BCB6-BA8BDDA78110}" srcOrd="23" destOrd="0" presId="urn:microsoft.com/office/officeart/2005/8/layout/chevron2"/>
    <dgm:cxn modelId="{9B3C0A2B-8A61-40CA-BCCA-34E3B2E3C218}" type="presParOf" srcId="{2D2DEB91-9B77-4350-A1C6-4D26EE58DB16}" destId="{9B4FA753-EB40-438D-8C3F-D00B73DF805C}" srcOrd="24" destOrd="0" presId="urn:microsoft.com/office/officeart/2005/8/layout/chevron2"/>
    <dgm:cxn modelId="{3D0951F4-6BA8-4680-ACBB-7CB6F65A3BE0}" type="presParOf" srcId="{9B4FA753-EB40-438D-8C3F-D00B73DF805C}" destId="{6F927E67-2B37-4C31-B97A-6FD5A547F971}" srcOrd="0" destOrd="0" presId="urn:microsoft.com/office/officeart/2005/8/layout/chevron2"/>
    <dgm:cxn modelId="{E69A8FE9-0B2D-40FE-B0EB-0B71F608A31E}" type="presParOf" srcId="{9B4FA753-EB40-438D-8C3F-D00B73DF805C}" destId="{5D1BEA61-6BFA-4DE3-BB41-FCD4FB08B1A9}" srcOrd="1" destOrd="0" presId="urn:microsoft.com/office/officeart/2005/8/layout/chevron2"/>
    <dgm:cxn modelId="{F59D0D4E-1FA8-4C42-BCC2-9A8EC05E3038}" type="presParOf" srcId="{2D2DEB91-9B77-4350-A1C6-4D26EE58DB16}" destId="{B9E4175F-552F-43B3-89DF-F7848BDC852F}" srcOrd="25" destOrd="0" presId="urn:microsoft.com/office/officeart/2005/8/layout/chevron2"/>
    <dgm:cxn modelId="{61024F99-AB8A-4651-A45D-2B2037CDA11F}" type="presParOf" srcId="{2D2DEB91-9B77-4350-A1C6-4D26EE58DB16}" destId="{6CE1FBA8-7B45-490D-A40E-376610B3E35C}" srcOrd="26" destOrd="0" presId="urn:microsoft.com/office/officeart/2005/8/layout/chevron2"/>
    <dgm:cxn modelId="{185E9017-F8BD-4E3E-8D18-17DB71894740}" type="presParOf" srcId="{6CE1FBA8-7B45-490D-A40E-376610B3E35C}" destId="{61E78D95-BB01-4217-84CB-DB6C7B784925}" srcOrd="0" destOrd="0" presId="urn:microsoft.com/office/officeart/2005/8/layout/chevron2"/>
    <dgm:cxn modelId="{62523D11-9F6C-40A5-A68E-FBFAC014FD08}" type="presParOf" srcId="{6CE1FBA8-7B45-490D-A40E-376610B3E35C}" destId="{B4AD7993-B0F7-44DD-A316-C7D993B67C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0866E5-8838-4DE1-AFBE-290761FA0D7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C275A09E-2582-4ACD-9090-B4FA0293768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800" dirty="0"/>
            <a:t>Seguiremos usando la opción de ‘sincronizar workspace’, que automáticamente, realiza el fetch (git </a:t>
          </a:r>
          <a:r>
            <a:rPr lang="es-ES" sz="1800" dirty="0" smtClean="0"/>
            <a:t>fetch</a:t>
          </a:r>
          <a:r>
            <a:rPr lang="es-ES" sz="1800" dirty="0"/>
            <a:t>)</a:t>
          </a:r>
          <a:endParaRPr lang="es-ES" sz="1800" b="0" i="0" dirty="0"/>
        </a:p>
      </dgm:t>
    </dgm:pt>
    <dgm:pt modelId="{405BE4C3-736A-43D1-8C6C-3D37CFB5CA2F}" type="parTrans" cxnId="{B9EFA5A9-109F-4EBD-BDB5-84BB36895D13}">
      <dgm:prSet/>
      <dgm:spPr/>
      <dgm:t>
        <a:bodyPr/>
        <a:lstStyle/>
        <a:p>
          <a:endParaRPr lang="es-ES" sz="2000"/>
        </a:p>
      </dgm:t>
    </dgm:pt>
    <dgm:pt modelId="{0F28248E-BB75-4D27-A139-4A5AA51D4291}" type="sibTrans" cxnId="{B9EFA5A9-109F-4EBD-BDB5-84BB36895D13}">
      <dgm:prSet/>
      <dgm:spPr/>
      <dgm:t>
        <a:bodyPr/>
        <a:lstStyle/>
        <a:p>
          <a:endParaRPr lang="es-ES" sz="2000"/>
        </a:p>
      </dgm:t>
    </dgm:pt>
    <dgm:pt modelId="{EA332A06-F85E-4920-A2F1-8B91F8F6198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800" dirty="0"/>
            <a:t>Usaremos  la vista de git staging</a:t>
          </a:r>
          <a:r>
            <a:rPr lang="es-ES" sz="1800" b="0" i="0" dirty="0"/>
            <a:t>. </a:t>
          </a:r>
        </a:p>
      </dgm:t>
    </dgm:pt>
    <dgm:pt modelId="{6CE0547F-D092-45BA-970D-B9FBA55E414E}" type="parTrans" cxnId="{D8737B41-38D6-4A98-8D88-B05006023542}">
      <dgm:prSet/>
      <dgm:spPr/>
      <dgm:t>
        <a:bodyPr/>
        <a:lstStyle/>
        <a:p>
          <a:endParaRPr lang="es-ES" sz="2000"/>
        </a:p>
      </dgm:t>
    </dgm:pt>
    <dgm:pt modelId="{71D4E50D-F384-4E8C-8819-9A0198FD88A4}" type="sibTrans" cxnId="{D8737B41-38D6-4A98-8D88-B05006023542}">
      <dgm:prSet/>
      <dgm:spPr/>
      <dgm:t>
        <a:bodyPr/>
        <a:lstStyle/>
        <a:p>
          <a:endParaRPr lang="es-ES" sz="2000"/>
        </a:p>
      </dgm:t>
    </dgm:pt>
    <dgm:pt modelId="{889E387A-5B8A-417D-9CCF-49EA08FAA0B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800" b="0" i="0" dirty="0"/>
            <a:t>Utilizaremos los botones Push y Pull para operaciones con el repositorio remoto</a:t>
          </a:r>
        </a:p>
      </dgm:t>
    </dgm:pt>
    <dgm:pt modelId="{F48EAE0C-F284-4856-B115-BC4E0DE3B1CF}" type="parTrans" cxnId="{4CD78E76-D42C-414E-AA3E-7BB81290D995}">
      <dgm:prSet/>
      <dgm:spPr/>
      <dgm:t>
        <a:bodyPr/>
        <a:lstStyle/>
        <a:p>
          <a:endParaRPr lang="es-ES" sz="2000"/>
        </a:p>
      </dgm:t>
    </dgm:pt>
    <dgm:pt modelId="{5584F800-C921-4D99-A0BE-EFD8734F749C}" type="sibTrans" cxnId="{4CD78E76-D42C-414E-AA3E-7BB81290D995}">
      <dgm:prSet/>
      <dgm:spPr/>
      <dgm:t>
        <a:bodyPr/>
        <a:lstStyle/>
        <a:p>
          <a:endParaRPr lang="es-ES" sz="2000"/>
        </a:p>
      </dgm:t>
    </dgm:pt>
    <dgm:pt modelId="{7185230E-1683-437D-979C-ED3FC2CA38B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800" b="0" i="0" dirty="0"/>
            <a:t>Realizar git clone dentro de nuestro workspace</a:t>
          </a:r>
        </a:p>
      </dgm:t>
    </dgm:pt>
    <dgm:pt modelId="{539244F1-19F3-4AB2-B083-BBDDCD918AAB}" type="parTrans" cxnId="{CBDF1048-579F-4487-8945-DEE3DDDFD92C}">
      <dgm:prSet/>
      <dgm:spPr/>
      <dgm:t>
        <a:bodyPr/>
        <a:lstStyle/>
        <a:p>
          <a:endParaRPr lang="es-ES" sz="2000"/>
        </a:p>
      </dgm:t>
    </dgm:pt>
    <dgm:pt modelId="{488DAC53-C75C-40DA-8CDA-BE6589AEF656}" type="sibTrans" cxnId="{CBDF1048-579F-4487-8945-DEE3DDDFD92C}">
      <dgm:prSet/>
      <dgm:spPr/>
      <dgm:t>
        <a:bodyPr/>
        <a:lstStyle/>
        <a:p>
          <a:endParaRPr lang="es-ES" sz="2000"/>
        </a:p>
      </dgm:t>
    </dgm:pt>
    <dgm:pt modelId="{B537D6E9-1951-4F44-A377-D0EBAE7C2A6D}" type="pres">
      <dgm:prSet presAssocID="{CA0866E5-8838-4DE1-AFBE-290761FA0D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4EBDF10-ABBD-4DC1-B0C9-61236C9DF44B}" type="pres">
      <dgm:prSet presAssocID="{7185230E-1683-437D-979C-ED3FC2CA38B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0F69B6-8D90-4E84-A9B0-A5F02FE27C45}" type="pres">
      <dgm:prSet presAssocID="{488DAC53-C75C-40DA-8CDA-BE6589AEF656}" presName="spacer" presStyleCnt="0"/>
      <dgm:spPr/>
    </dgm:pt>
    <dgm:pt modelId="{8DB4BA30-E9DE-4C1B-B5A2-18313B0DF47E}" type="pres">
      <dgm:prSet presAssocID="{C275A09E-2582-4ACD-9090-B4FA0293768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397267-505E-474A-A5A2-0C6FAAA85EF0}" type="pres">
      <dgm:prSet presAssocID="{0F28248E-BB75-4D27-A139-4A5AA51D4291}" presName="spacer" presStyleCnt="0"/>
      <dgm:spPr/>
    </dgm:pt>
    <dgm:pt modelId="{3BEB4C68-3C96-4B5F-91F0-E7D142AB3740}" type="pres">
      <dgm:prSet presAssocID="{EA332A06-F85E-4920-A2F1-8B91F8F6198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762D2F-0FEF-42CA-810B-6D9DC859A5FC}" type="pres">
      <dgm:prSet presAssocID="{71D4E50D-F384-4E8C-8819-9A0198FD88A4}" presName="spacer" presStyleCnt="0"/>
      <dgm:spPr/>
    </dgm:pt>
    <dgm:pt modelId="{4FB8E24F-C485-43D4-9DAE-FCEED4FB9D53}" type="pres">
      <dgm:prSet presAssocID="{889E387A-5B8A-417D-9CCF-49EA08FAA0B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CD78E76-D42C-414E-AA3E-7BB81290D995}" srcId="{CA0866E5-8838-4DE1-AFBE-290761FA0D7E}" destId="{889E387A-5B8A-417D-9CCF-49EA08FAA0B1}" srcOrd="3" destOrd="0" parTransId="{F48EAE0C-F284-4856-B115-BC4E0DE3B1CF}" sibTransId="{5584F800-C921-4D99-A0BE-EFD8734F749C}"/>
    <dgm:cxn modelId="{B9EFA5A9-109F-4EBD-BDB5-84BB36895D13}" srcId="{CA0866E5-8838-4DE1-AFBE-290761FA0D7E}" destId="{C275A09E-2582-4ACD-9090-B4FA02937682}" srcOrd="1" destOrd="0" parTransId="{405BE4C3-736A-43D1-8C6C-3D37CFB5CA2F}" sibTransId="{0F28248E-BB75-4D27-A139-4A5AA51D4291}"/>
    <dgm:cxn modelId="{D8737B41-38D6-4A98-8D88-B05006023542}" srcId="{CA0866E5-8838-4DE1-AFBE-290761FA0D7E}" destId="{EA332A06-F85E-4920-A2F1-8B91F8F61987}" srcOrd="2" destOrd="0" parTransId="{6CE0547F-D092-45BA-970D-B9FBA55E414E}" sibTransId="{71D4E50D-F384-4E8C-8819-9A0198FD88A4}"/>
    <dgm:cxn modelId="{DFFC3278-29E3-4FED-9E5C-2AAA73A806E6}" type="presOf" srcId="{7185230E-1683-437D-979C-ED3FC2CA38B5}" destId="{34EBDF10-ABBD-4DC1-B0C9-61236C9DF44B}" srcOrd="0" destOrd="0" presId="urn:microsoft.com/office/officeart/2005/8/layout/vList2"/>
    <dgm:cxn modelId="{2BDF3B73-9D1B-47CC-9CE6-48AC8F944896}" type="presOf" srcId="{889E387A-5B8A-417D-9CCF-49EA08FAA0B1}" destId="{4FB8E24F-C485-43D4-9DAE-FCEED4FB9D53}" srcOrd="0" destOrd="0" presId="urn:microsoft.com/office/officeart/2005/8/layout/vList2"/>
    <dgm:cxn modelId="{C8AED118-B409-46E8-968E-FD8198A433C3}" type="presOf" srcId="{C275A09E-2582-4ACD-9090-B4FA02937682}" destId="{8DB4BA30-E9DE-4C1B-B5A2-18313B0DF47E}" srcOrd="0" destOrd="0" presId="urn:microsoft.com/office/officeart/2005/8/layout/vList2"/>
    <dgm:cxn modelId="{4AF4E772-D276-492D-8518-D2ED643FFF32}" type="presOf" srcId="{EA332A06-F85E-4920-A2F1-8B91F8F61987}" destId="{3BEB4C68-3C96-4B5F-91F0-E7D142AB3740}" srcOrd="0" destOrd="0" presId="urn:microsoft.com/office/officeart/2005/8/layout/vList2"/>
    <dgm:cxn modelId="{B55AD5AF-3549-401C-A479-CA83642A4B58}" type="presOf" srcId="{CA0866E5-8838-4DE1-AFBE-290761FA0D7E}" destId="{B537D6E9-1951-4F44-A377-D0EBAE7C2A6D}" srcOrd="0" destOrd="0" presId="urn:microsoft.com/office/officeart/2005/8/layout/vList2"/>
    <dgm:cxn modelId="{CBDF1048-579F-4487-8945-DEE3DDDFD92C}" srcId="{CA0866E5-8838-4DE1-AFBE-290761FA0D7E}" destId="{7185230E-1683-437D-979C-ED3FC2CA38B5}" srcOrd="0" destOrd="0" parTransId="{539244F1-19F3-4AB2-B083-BBDDCD918AAB}" sibTransId="{488DAC53-C75C-40DA-8CDA-BE6589AEF656}"/>
    <dgm:cxn modelId="{87C7C8C1-863B-407D-893D-90626E9DC792}" type="presParOf" srcId="{B537D6E9-1951-4F44-A377-D0EBAE7C2A6D}" destId="{34EBDF10-ABBD-4DC1-B0C9-61236C9DF44B}" srcOrd="0" destOrd="0" presId="urn:microsoft.com/office/officeart/2005/8/layout/vList2"/>
    <dgm:cxn modelId="{F080394C-6A95-4D79-8FA0-BE2131BC1FD2}" type="presParOf" srcId="{B537D6E9-1951-4F44-A377-D0EBAE7C2A6D}" destId="{470F69B6-8D90-4E84-A9B0-A5F02FE27C45}" srcOrd="1" destOrd="0" presId="urn:microsoft.com/office/officeart/2005/8/layout/vList2"/>
    <dgm:cxn modelId="{007A2DF8-7C6F-4F2D-AF47-C63238BC91AE}" type="presParOf" srcId="{B537D6E9-1951-4F44-A377-D0EBAE7C2A6D}" destId="{8DB4BA30-E9DE-4C1B-B5A2-18313B0DF47E}" srcOrd="2" destOrd="0" presId="urn:microsoft.com/office/officeart/2005/8/layout/vList2"/>
    <dgm:cxn modelId="{5ACDC02B-6B3D-46FD-BC78-F97D80F7465E}" type="presParOf" srcId="{B537D6E9-1951-4F44-A377-D0EBAE7C2A6D}" destId="{41397267-505E-474A-A5A2-0C6FAAA85EF0}" srcOrd="3" destOrd="0" presId="urn:microsoft.com/office/officeart/2005/8/layout/vList2"/>
    <dgm:cxn modelId="{C2FC7507-C48D-49B6-9CD2-1DE22A484DC2}" type="presParOf" srcId="{B537D6E9-1951-4F44-A377-D0EBAE7C2A6D}" destId="{3BEB4C68-3C96-4B5F-91F0-E7D142AB3740}" srcOrd="4" destOrd="0" presId="urn:microsoft.com/office/officeart/2005/8/layout/vList2"/>
    <dgm:cxn modelId="{A7EC4B04-B585-4644-BBDF-5F4CC4EF07CB}" type="presParOf" srcId="{B537D6E9-1951-4F44-A377-D0EBAE7C2A6D}" destId="{B4762D2F-0FEF-42CA-810B-6D9DC859A5FC}" srcOrd="5" destOrd="0" presId="urn:microsoft.com/office/officeart/2005/8/layout/vList2"/>
    <dgm:cxn modelId="{0C6B1133-F7C2-41A8-90B8-F095B610439A}" type="presParOf" srcId="{B537D6E9-1951-4F44-A377-D0EBAE7C2A6D}" destId="{4FB8E24F-C485-43D4-9DAE-FCEED4FB9D5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7B81B-DB99-4795-90BF-9A7E5F961FE0}">
      <dsp:nvSpPr>
        <dsp:cNvPr id="0" name=""/>
        <dsp:cNvSpPr/>
      </dsp:nvSpPr>
      <dsp:spPr>
        <a:xfrm rot="5400000">
          <a:off x="-59841" y="63111"/>
          <a:ext cx="398941" cy="2792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1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142900"/>
        <a:ext cx="279259" cy="119682"/>
      </dsp:txXfrm>
    </dsp:sp>
    <dsp:sp modelId="{D0EDC580-35D4-4ADA-9891-C613EAB8E95B}">
      <dsp:nvSpPr>
        <dsp:cNvPr id="0" name=""/>
        <dsp:cNvSpPr/>
      </dsp:nvSpPr>
      <dsp:spPr>
        <a:xfrm rot="5400000">
          <a:off x="3478121" y="-3195591"/>
          <a:ext cx="259448" cy="6657172"/>
        </a:xfrm>
        <a:prstGeom prst="round2SameRect">
          <a:avLst/>
        </a:prstGeom>
        <a:solidFill>
          <a:schemeClr val="bg1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rPr>
            <a:t>Fundamentos de Git</a:t>
          </a:r>
        </a:p>
      </dsp:txBody>
      <dsp:txXfrm rot="-5400000">
        <a:off x="279260" y="15935"/>
        <a:ext cx="6644507" cy="234118"/>
      </dsp:txXfrm>
    </dsp:sp>
    <dsp:sp modelId="{DD046019-6DA0-4895-9E9F-7F2B8935A0B4}">
      <dsp:nvSpPr>
        <dsp:cNvPr id="0" name=""/>
        <dsp:cNvSpPr/>
      </dsp:nvSpPr>
      <dsp:spPr>
        <a:xfrm rot="5400000">
          <a:off x="-59841" y="419656"/>
          <a:ext cx="398941" cy="2792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2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499445"/>
        <a:ext cx="279259" cy="119682"/>
      </dsp:txXfrm>
    </dsp:sp>
    <dsp:sp modelId="{830D878A-DCE7-4B79-83B5-58BE31894D76}">
      <dsp:nvSpPr>
        <dsp:cNvPr id="0" name=""/>
        <dsp:cNvSpPr/>
      </dsp:nvSpPr>
      <dsp:spPr>
        <a:xfrm rot="5400000">
          <a:off x="3478189" y="-2839115"/>
          <a:ext cx="259311" cy="6657172"/>
        </a:xfrm>
        <a:prstGeom prst="round2SameRect">
          <a:avLst/>
        </a:prstGeom>
        <a:solidFill>
          <a:schemeClr val="bg1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rPr>
            <a:t>Las tres zonas y tres estados de Git</a:t>
          </a:r>
        </a:p>
      </dsp:txBody>
      <dsp:txXfrm rot="-5400000">
        <a:off x="279259" y="372474"/>
        <a:ext cx="6644513" cy="233993"/>
      </dsp:txXfrm>
    </dsp:sp>
    <dsp:sp modelId="{92F86B19-5F83-400E-82F3-B4B3FD73CFA4}">
      <dsp:nvSpPr>
        <dsp:cNvPr id="0" name=""/>
        <dsp:cNvSpPr/>
      </dsp:nvSpPr>
      <dsp:spPr>
        <a:xfrm rot="5400000">
          <a:off x="-59841" y="776200"/>
          <a:ext cx="398941" cy="2792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3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855989"/>
        <a:ext cx="279259" cy="119682"/>
      </dsp:txXfrm>
    </dsp:sp>
    <dsp:sp modelId="{76EA69AF-93DF-4FB1-9F6F-869FE259C3A0}">
      <dsp:nvSpPr>
        <dsp:cNvPr id="0" name=""/>
        <dsp:cNvSpPr/>
      </dsp:nvSpPr>
      <dsp:spPr>
        <a:xfrm rot="5400000">
          <a:off x="3478189" y="-2482571"/>
          <a:ext cx="259311" cy="6657172"/>
        </a:xfrm>
        <a:prstGeom prst="round2SameRect">
          <a:avLst/>
        </a:prstGeom>
        <a:solidFill>
          <a:schemeClr val="bg1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rPr>
            <a:t>Instalación de Git</a:t>
          </a:r>
        </a:p>
      </dsp:txBody>
      <dsp:txXfrm rot="-5400000">
        <a:off x="279259" y="729018"/>
        <a:ext cx="6644513" cy="233993"/>
      </dsp:txXfrm>
    </dsp:sp>
    <dsp:sp modelId="{1824B312-DC34-4FFD-98E8-66DCA532119B}">
      <dsp:nvSpPr>
        <dsp:cNvPr id="0" name=""/>
        <dsp:cNvSpPr/>
      </dsp:nvSpPr>
      <dsp:spPr>
        <a:xfrm rot="5400000">
          <a:off x="-59841" y="1132744"/>
          <a:ext cx="398941" cy="2792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4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1212533"/>
        <a:ext cx="279259" cy="119682"/>
      </dsp:txXfrm>
    </dsp:sp>
    <dsp:sp modelId="{231ED7A9-30C2-4521-99FE-489CB2504D89}">
      <dsp:nvSpPr>
        <dsp:cNvPr id="0" name=""/>
        <dsp:cNvSpPr/>
      </dsp:nvSpPr>
      <dsp:spPr>
        <a:xfrm rot="5400000">
          <a:off x="3478189" y="-2126026"/>
          <a:ext cx="259311" cy="6657172"/>
        </a:xfrm>
        <a:prstGeom prst="round2SameRect">
          <a:avLst/>
        </a:prstGeom>
        <a:solidFill>
          <a:schemeClr val="bg1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rPr>
            <a:t>Configuración y administración de Git</a:t>
          </a:r>
        </a:p>
      </dsp:txBody>
      <dsp:txXfrm rot="-5400000">
        <a:off x="279259" y="1085563"/>
        <a:ext cx="6644513" cy="233993"/>
      </dsp:txXfrm>
    </dsp:sp>
    <dsp:sp modelId="{F43985C0-359F-4CCB-BE8C-4A34166B0C6C}">
      <dsp:nvSpPr>
        <dsp:cNvPr id="0" name=""/>
        <dsp:cNvSpPr/>
      </dsp:nvSpPr>
      <dsp:spPr>
        <a:xfrm rot="5400000">
          <a:off x="-59841" y="1489289"/>
          <a:ext cx="398941" cy="2792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5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1569078"/>
        <a:ext cx="279259" cy="119682"/>
      </dsp:txXfrm>
    </dsp:sp>
    <dsp:sp modelId="{23C32978-9CDD-4B40-A25D-6D5D693E18FD}">
      <dsp:nvSpPr>
        <dsp:cNvPr id="0" name=""/>
        <dsp:cNvSpPr/>
      </dsp:nvSpPr>
      <dsp:spPr>
        <a:xfrm rot="5400000">
          <a:off x="3478189" y="-1769482"/>
          <a:ext cx="259311" cy="6657172"/>
        </a:xfrm>
        <a:prstGeom prst="round2SameRect">
          <a:avLst/>
        </a:prstGeom>
        <a:solidFill>
          <a:schemeClr val="bg1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rPr>
            <a:t>Gestión de repositorios con Git</a:t>
          </a:r>
        </a:p>
      </dsp:txBody>
      <dsp:txXfrm rot="-5400000">
        <a:off x="279259" y="1442107"/>
        <a:ext cx="6644513" cy="233993"/>
      </dsp:txXfrm>
    </dsp:sp>
    <dsp:sp modelId="{194A3A48-3294-4A27-B7F6-CF633A16B14E}">
      <dsp:nvSpPr>
        <dsp:cNvPr id="0" name=""/>
        <dsp:cNvSpPr/>
      </dsp:nvSpPr>
      <dsp:spPr>
        <a:xfrm rot="5400000">
          <a:off x="-59841" y="1845833"/>
          <a:ext cx="398941" cy="2792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6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1925622"/>
        <a:ext cx="279259" cy="119682"/>
      </dsp:txXfrm>
    </dsp:sp>
    <dsp:sp modelId="{0337FCEA-F379-44D0-A8B1-B6C5C41B61BD}">
      <dsp:nvSpPr>
        <dsp:cNvPr id="0" name=""/>
        <dsp:cNvSpPr/>
      </dsp:nvSpPr>
      <dsp:spPr>
        <a:xfrm rot="5400000">
          <a:off x="3478189" y="-1412937"/>
          <a:ext cx="259311" cy="6657172"/>
        </a:xfrm>
        <a:prstGeom prst="round2SameRect">
          <a:avLst/>
        </a:prstGeom>
        <a:solidFill>
          <a:schemeClr val="bg1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rPr>
            <a:t>Trabajar con el Log (viajes en el tiempo)</a:t>
          </a:r>
        </a:p>
      </dsp:txBody>
      <dsp:txXfrm rot="-5400000">
        <a:off x="279259" y="1798652"/>
        <a:ext cx="6644513" cy="233993"/>
      </dsp:txXfrm>
    </dsp:sp>
    <dsp:sp modelId="{6ACAEA7F-00EA-4B2F-882D-FC79496CB32D}">
      <dsp:nvSpPr>
        <dsp:cNvPr id="0" name=""/>
        <dsp:cNvSpPr/>
      </dsp:nvSpPr>
      <dsp:spPr>
        <a:xfrm rot="5400000">
          <a:off x="-59841" y="2202378"/>
          <a:ext cx="398941" cy="2792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7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2282167"/>
        <a:ext cx="279259" cy="119682"/>
      </dsp:txXfrm>
    </dsp:sp>
    <dsp:sp modelId="{44B3810F-011C-4C18-8415-94F91D36AFCD}">
      <dsp:nvSpPr>
        <dsp:cNvPr id="0" name=""/>
        <dsp:cNvSpPr/>
      </dsp:nvSpPr>
      <dsp:spPr>
        <a:xfrm rot="5400000">
          <a:off x="3478189" y="-1056393"/>
          <a:ext cx="259311" cy="6657172"/>
        </a:xfrm>
        <a:prstGeom prst="round2SameRect">
          <a:avLst/>
        </a:prstGeom>
        <a:solidFill>
          <a:schemeClr val="bg1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rPr>
            <a:t>Ramas y fusiones en GIT</a:t>
          </a:r>
        </a:p>
      </dsp:txBody>
      <dsp:txXfrm rot="-5400000">
        <a:off x="279259" y="2155196"/>
        <a:ext cx="6644513" cy="233993"/>
      </dsp:txXfrm>
    </dsp:sp>
    <dsp:sp modelId="{996D92B7-7EBE-4F9E-A857-22D7CC0E3318}">
      <dsp:nvSpPr>
        <dsp:cNvPr id="0" name=""/>
        <dsp:cNvSpPr/>
      </dsp:nvSpPr>
      <dsp:spPr>
        <a:xfrm rot="5400000">
          <a:off x="-59841" y="2558922"/>
          <a:ext cx="398941" cy="2792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8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2638711"/>
        <a:ext cx="279259" cy="119682"/>
      </dsp:txXfrm>
    </dsp:sp>
    <dsp:sp modelId="{08D44DA6-443A-4440-9EDC-4DB754B85025}">
      <dsp:nvSpPr>
        <dsp:cNvPr id="0" name=""/>
        <dsp:cNvSpPr/>
      </dsp:nvSpPr>
      <dsp:spPr>
        <a:xfrm rot="5400000">
          <a:off x="3478189" y="-699849"/>
          <a:ext cx="259311" cy="6657172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latin typeface="Arial" pitchFamily="34" charset="0"/>
              <a:cs typeface="Arial" pitchFamily="34" charset="0"/>
            </a:rPr>
            <a:t>Trabajando con repositorios Remotos</a:t>
          </a:r>
        </a:p>
      </dsp:txBody>
      <dsp:txXfrm rot="-5400000">
        <a:off x="279259" y="2511740"/>
        <a:ext cx="6644513" cy="233993"/>
      </dsp:txXfrm>
    </dsp:sp>
    <dsp:sp modelId="{8B77709B-D9F9-42DC-B4CD-5C6394CDDB5D}">
      <dsp:nvSpPr>
        <dsp:cNvPr id="0" name=""/>
        <dsp:cNvSpPr/>
      </dsp:nvSpPr>
      <dsp:spPr>
        <a:xfrm rot="5400000">
          <a:off x="-59841" y="2915467"/>
          <a:ext cx="398941" cy="2792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9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2995256"/>
        <a:ext cx="279259" cy="119682"/>
      </dsp:txXfrm>
    </dsp:sp>
    <dsp:sp modelId="{711E85E0-6121-46FA-88D7-01A67DD89F47}">
      <dsp:nvSpPr>
        <dsp:cNvPr id="0" name=""/>
        <dsp:cNvSpPr/>
      </dsp:nvSpPr>
      <dsp:spPr>
        <a:xfrm rot="5400000">
          <a:off x="3478189" y="-343304"/>
          <a:ext cx="259311" cy="6657172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latin typeface="Arial" pitchFamily="34" charset="0"/>
              <a:cs typeface="Arial" pitchFamily="34" charset="0"/>
            </a:rPr>
            <a:t>Etiquetas (tags) en GIT</a:t>
          </a:r>
        </a:p>
      </dsp:txBody>
      <dsp:txXfrm rot="-5400000">
        <a:off x="279259" y="2868285"/>
        <a:ext cx="6644513" cy="233993"/>
      </dsp:txXfrm>
    </dsp:sp>
    <dsp:sp modelId="{B6DB4C4E-F5F7-42CD-BDC0-C8E69B622F4E}">
      <dsp:nvSpPr>
        <dsp:cNvPr id="0" name=""/>
        <dsp:cNvSpPr/>
      </dsp:nvSpPr>
      <dsp:spPr>
        <a:xfrm rot="5400000">
          <a:off x="-59841" y="3272011"/>
          <a:ext cx="398941" cy="2792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10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3351800"/>
        <a:ext cx="279259" cy="119682"/>
      </dsp:txXfrm>
    </dsp:sp>
    <dsp:sp modelId="{AD48FBCC-1BAE-445C-A479-2A4FC1FDEEA9}">
      <dsp:nvSpPr>
        <dsp:cNvPr id="0" name=""/>
        <dsp:cNvSpPr/>
      </dsp:nvSpPr>
      <dsp:spPr>
        <a:xfrm rot="5400000">
          <a:off x="3478189" y="13239"/>
          <a:ext cx="259311" cy="6657172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latin typeface="Arial" pitchFamily="34" charset="0"/>
              <a:cs typeface="Arial" pitchFamily="34" charset="0"/>
            </a:rPr>
            <a:t>Trabajando en equipo con GIT</a:t>
          </a:r>
        </a:p>
      </dsp:txBody>
      <dsp:txXfrm rot="-5400000">
        <a:off x="279259" y="3224829"/>
        <a:ext cx="6644513" cy="233993"/>
      </dsp:txXfrm>
    </dsp:sp>
    <dsp:sp modelId="{08C99626-4D3E-4844-AB1D-C666E301AC21}">
      <dsp:nvSpPr>
        <dsp:cNvPr id="0" name=""/>
        <dsp:cNvSpPr/>
      </dsp:nvSpPr>
      <dsp:spPr>
        <a:xfrm rot="5400000">
          <a:off x="-59841" y="3628555"/>
          <a:ext cx="398941" cy="2792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11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3708344"/>
        <a:ext cx="279259" cy="119682"/>
      </dsp:txXfrm>
    </dsp:sp>
    <dsp:sp modelId="{92362384-DEBF-49BF-A7A5-973A50F6DAC1}">
      <dsp:nvSpPr>
        <dsp:cNvPr id="0" name=""/>
        <dsp:cNvSpPr/>
      </dsp:nvSpPr>
      <dsp:spPr>
        <a:xfrm rot="5400000">
          <a:off x="3478189" y="369784"/>
          <a:ext cx="259311" cy="6657172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latin typeface="Arial" pitchFamily="34" charset="0"/>
              <a:cs typeface="Arial" pitchFamily="34" charset="0"/>
            </a:rPr>
            <a:t>Git &amp; Eclipse</a:t>
          </a:r>
        </a:p>
      </dsp:txBody>
      <dsp:txXfrm rot="-5400000">
        <a:off x="279259" y="3581374"/>
        <a:ext cx="6644513" cy="233993"/>
      </dsp:txXfrm>
    </dsp:sp>
    <dsp:sp modelId="{BC7691CF-27AE-4AA0-B8E9-6A14736AE45E}">
      <dsp:nvSpPr>
        <dsp:cNvPr id="0" name=""/>
        <dsp:cNvSpPr/>
      </dsp:nvSpPr>
      <dsp:spPr>
        <a:xfrm rot="5400000">
          <a:off x="-59841" y="3985100"/>
          <a:ext cx="398941" cy="2792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12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4064889"/>
        <a:ext cx="279259" cy="119682"/>
      </dsp:txXfrm>
    </dsp:sp>
    <dsp:sp modelId="{0ACF7FA2-6B16-4912-A1AE-C090182246E9}">
      <dsp:nvSpPr>
        <dsp:cNvPr id="0" name=""/>
        <dsp:cNvSpPr/>
      </dsp:nvSpPr>
      <dsp:spPr>
        <a:xfrm rot="5400000">
          <a:off x="3478189" y="726328"/>
          <a:ext cx="259311" cy="6657172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>
              <a:latin typeface="Arial" pitchFamily="34" charset="0"/>
              <a:cs typeface="Arial" pitchFamily="34" charset="0"/>
            </a:rPr>
            <a:t>Git Flow</a:t>
          </a:r>
        </a:p>
      </dsp:txBody>
      <dsp:txXfrm rot="-5400000">
        <a:off x="279259" y="3937918"/>
        <a:ext cx="6644513" cy="233993"/>
      </dsp:txXfrm>
    </dsp:sp>
    <dsp:sp modelId="{6F927E67-2B37-4C31-B97A-6FD5A547F971}">
      <dsp:nvSpPr>
        <dsp:cNvPr id="0" name=""/>
        <dsp:cNvSpPr/>
      </dsp:nvSpPr>
      <dsp:spPr>
        <a:xfrm rot="5400000">
          <a:off x="-59841" y="4341644"/>
          <a:ext cx="398941" cy="2792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13 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4421433"/>
        <a:ext cx="279259" cy="119682"/>
      </dsp:txXfrm>
    </dsp:sp>
    <dsp:sp modelId="{5D1BEA61-6BFA-4DE3-BB41-FCD4FB08B1A9}">
      <dsp:nvSpPr>
        <dsp:cNvPr id="0" name=""/>
        <dsp:cNvSpPr/>
      </dsp:nvSpPr>
      <dsp:spPr>
        <a:xfrm rot="5400000">
          <a:off x="3478189" y="1082873"/>
          <a:ext cx="259311" cy="6657172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SourceTree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279259" y="4294463"/>
        <a:ext cx="6644513" cy="233993"/>
      </dsp:txXfrm>
    </dsp:sp>
    <dsp:sp modelId="{61E78D95-BB01-4217-84CB-DB6C7B784925}">
      <dsp:nvSpPr>
        <dsp:cNvPr id="0" name=""/>
        <dsp:cNvSpPr/>
      </dsp:nvSpPr>
      <dsp:spPr>
        <a:xfrm rot="5400000">
          <a:off x="-59841" y="4698189"/>
          <a:ext cx="398941" cy="27925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14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4777978"/>
        <a:ext cx="279259" cy="119682"/>
      </dsp:txXfrm>
    </dsp:sp>
    <dsp:sp modelId="{B4AD7993-B0F7-44DD-A316-C7D993B67C48}">
      <dsp:nvSpPr>
        <dsp:cNvPr id="0" name=""/>
        <dsp:cNvSpPr/>
      </dsp:nvSpPr>
      <dsp:spPr>
        <a:xfrm rot="5400000">
          <a:off x="3478189" y="1439417"/>
          <a:ext cx="259311" cy="6657172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 smtClean="0">
              <a:latin typeface="Arial" pitchFamily="34" charset="0"/>
              <a:cs typeface="Arial" pitchFamily="34" charset="0"/>
            </a:rPr>
            <a:t>Ejercicio Final</a:t>
          </a:r>
          <a:endParaRPr lang="es-ES" sz="1200" kern="1200" dirty="0">
            <a:latin typeface="Arial" pitchFamily="34" charset="0"/>
            <a:cs typeface="Arial" pitchFamily="34" charset="0"/>
          </a:endParaRPr>
        </a:p>
      </dsp:txBody>
      <dsp:txXfrm rot="-5400000">
        <a:off x="279259" y="4651007"/>
        <a:ext cx="6644513" cy="233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BDF10-ABBD-4DC1-B0C9-61236C9DF44B}">
      <dsp:nvSpPr>
        <dsp:cNvPr id="0" name=""/>
        <dsp:cNvSpPr/>
      </dsp:nvSpPr>
      <dsp:spPr>
        <a:xfrm>
          <a:off x="0" y="531"/>
          <a:ext cx="5309809" cy="67651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s-ES" sz="1800" b="0" i="0" kern="1200" dirty="0"/>
            <a:t>Realizar git clone dentro de nuestro workspace</a:t>
          </a:r>
        </a:p>
      </dsp:txBody>
      <dsp:txXfrm>
        <a:off x="33025" y="33556"/>
        <a:ext cx="5243759" cy="610461"/>
      </dsp:txXfrm>
    </dsp:sp>
    <dsp:sp modelId="{8DB4BA30-E9DE-4C1B-B5A2-18313B0DF47E}">
      <dsp:nvSpPr>
        <dsp:cNvPr id="0" name=""/>
        <dsp:cNvSpPr/>
      </dsp:nvSpPr>
      <dsp:spPr>
        <a:xfrm>
          <a:off x="0" y="686774"/>
          <a:ext cx="5309809" cy="676511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s-ES" sz="1800" kern="1200" dirty="0"/>
            <a:t>Seguiremos usando la opción de ‘sincronizar workspace’, que automáticamente, realiza el fetch (git </a:t>
          </a:r>
          <a:r>
            <a:rPr lang="es-ES" sz="1800" kern="1200" dirty="0" smtClean="0"/>
            <a:t>fetch</a:t>
          </a:r>
          <a:r>
            <a:rPr lang="es-ES" sz="1800" kern="1200" dirty="0"/>
            <a:t>)</a:t>
          </a:r>
          <a:endParaRPr lang="es-ES" sz="1800" b="0" i="0" kern="1200" dirty="0"/>
        </a:p>
      </dsp:txBody>
      <dsp:txXfrm>
        <a:off x="33025" y="719799"/>
        <a:ext cx="5243759" cy="610461"/>
      </dsp:txXfrm>
    </dsp:sp>
    <dsp:sp modelId="{3BEB4C68-3C96-4B5F-91F0-E7D142AB3740}">
      <dsp:nvSpPr>
        <dsp:cNvPr id="0" name=""/>
        <dsp:cNvSpPr/>
      </dsp:nvSpPr>
      <dsp:spPr>
        <a:xfrm>
          <a:off x="0" y="1373017"/>
          <a:ext cx="5309809" cy="676511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s-ES" sz="1800" kern="1200" dirty="0"/>
            <a:t>Usaremos  la vista de git staging</a:t>
          </a:r>
          <a:r>
            <a:rPr lang="es-ES" sz="1800" b="0" i="0" kern="1200" dirty="0"/>
            <a:t>. </a:t>
          </a:r>
        </a:p>
      </dsp:txBody>
      <dsp:txXfrm>
        <a:off x="33025" y="1406042"/>
        <a:ext cx="5243759" cy="610461"/>
      </dsp:txXfrm>
    </dsp:sp>
    <dsp:sp modelId="{4FB8E24F-C485-43D4-9DAE-FCEED4FB9D53}">
      <dsp:nvSpPr>
        <dsp:cNvPr id="0" name=""/>
        <dsp:cNvSpPr/>
      </dsp:nvSpPr>
      <dsp:spPr>
        <a:xfrm>
          <a:off x="0" y="2059260"/>
          <a:ext cx="5309809" cy="676511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s-ES" sz="1800" b="0" i="0" kern="1200" dirty="0"/>
            <a:t>Utilizaremos los botones Push y Pull para operaciones con el repositorio remoto</a:t>
          </a:r>
        </a:p>
      </dsp:txBody>
      <dsp:txXfrm>
        <a:off x="33025" y="2092285"/>
        <a:ext cx="5243759" cy="610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6C211717-C64E-48BA-B082-AAA2D2497901}" type="datetimeFigureOut">
              <a:rPr lang="es-ES"/>
              <a:pPr>
                <a:defRPr/>
              </a:pPr>
              <a:t>08/02/2018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C05D9731-365B-4B2F-9949-FC202E06433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960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5C046135-90D4-4DA8-A8E8-0D8BABCA13F4}" type="datetimeFigureOut">
              <a:rPr lang="en-US"/>
              <a:pPr>
                <a:defRPr/>
              </a:pPr>
              <a:t>2/8/2018</a:t>
            </a:fld>
            <a:endParaRPr lang="en-U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pPr lvl="0"/>
            <a:endParaRPr lang="en-US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5562" tIns="47781" rIns="95562" bIns="47781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C310D9F-1F84-4072-A1D6-D91CCE4B363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76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C760AA-75D6-4B88-ADCB-C98A86BB41AA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310D9F-1F84-4072-A1D6-D91CCE4B363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38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B8622-53EB-45D1-9AAC-0197EB286BD8}" type="slidenum">
              <a:rPr lang="es-ES" smtClean="0"/>
              <a:t>73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814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13AF3-21BF-41A5-AB57-CD49525AC3CA}" type="datetime1">
              <a:rPr lang="en-US" smtClean="0"/>
              <a:pPr>
                <a:defRPr/>
              </a:pPr>
              <a:t>2/8/2018</a:t>
            </a:fld>
            <a:endParaRPr lang="en-U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10" name="Picture 2" descr="\\172.24.10.1\Oficina de Proyectos\Plantilla\LOGOS\logoIberdrol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105525"/>
            <a:ext cx="13430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15935-D17C-406E-AA89-2B1F4AA620A7}" type="datetime1">
              <a:rPr lang="en-US" smtClean="0"/>
              <a:pPr>
                <a:defRPr/>
              </a:pPr>
              <a:t>2/8/2018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84537-E849-4D2E-9996-FD928F8F950F}" type="datetime1">
              <a:rPr lang="en-US" smtClean="0"/>
              <a:pPr>
                <a:defRPr/>
              </a:pPr>
              <a:t>2/8/2018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722313" y="4581128"/>
            <a:ext cx="7772400" cy="1362075"/>
          </a:xfrm>
        </p:spPr>
        <p:txBody>
          <a:bodyPr anchor="t"/>
          <a:lstStyle>
            <a:lvl1pPr algn="l">
              <a:defRPr sz="3200" b="1" cap="all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525344"/>
            <a:ext cx="2133600" cy="365125"/>
          </a:xfrm>
        </p:spPr>
        <p:txBody>
          <a:bodyPr/>
          <a:lstStyle/>
          <a:p>
            <a:fld id="{02DD7BCC-671C-4008-AE0D-A9CB7C9663CB}" type="datetime1">
              <a:rPr lang="es-ES" smtClean="0"/>
              <a:t>08/02/2018</a:t>
            </a:fld>
            <a:endParaRPr lang="es-ES" dirty="0"/>
          </a:p>
        </p:txBody>
      </p:sp>
      <p:sp>
        <p:nvSpPr>
          <p:cNvPr id="13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940152" y="6525344"/>
            <a:ext cx="2895600" cy="365125"/>
          </a:xfrm>
        </p:spPr>
        <p:txBody>
          <a:bodyPr/>
          <a:lstStyle/>
          <a:p>
            <a:r>
              <a:rPr lang="en-US" dirty="0"/>
              <a:t>© Copyright VIEWNEXT 2016</a:t>
            </a:r>
          </a:p>
        </p:txBody>
      </p:sp>
      <p:sp>
        <p:nvSpPr>
          <p:cNvPr id="1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525344"/>
            <a:ext cx="2133600" cy="365125"/>
          </a:xfrm>
        </p:spPr>
        <p:txBody>
          <a:bodyPr/>
          <a:lstStyle/>
          <a:p>
            <a:fld id="{BC27CD9C-C814-4D7E-9230-8D1C34D1498B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15" name="14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64316"/>
            <a:ext cx="9144000" cy="3441924"/>
          </a:xfrm>
          <a:prstGeom prst="rect">
            <a:avLst/>
          </a:prstGeom>
        </p:spPr>
      </p:pic>
      <p:cxnSp>
        <p:nvCxnSpPr>
          <p:cNvPr id="16" name="15 Conector recto"/>
          <p:cNvCxnSpPr/>
          <p:nvPr userDrawn="1"/>
        </p:nvCxnSpPr>
        <p:spPr>
          <a:xfrm>
            <a:off x="683568" y="5157192"/>
            <a:ext cx="741682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2 Marcador de texto"/>
          <p:cNvSpPr>
            <a:spLocks noGrp="1"/>
          </p:cNvSpPr>
          <p:nvPr>
            <p:ph type="body" idx="1"/>
          </p:nvPr>
        </p:nvSpPr>
        <p:spPr>
          <a:xfrm>
            <a:off x="722313" y="5157192"/>
            <a:ext cx="7772400" cy="492075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pic>
        <p:nvPicPr>
          <p:cNvPr id="18" name="17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55949"/>
            <a:ext cx="1484939" cy="436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 userDrawn="1"/>
        </p:nvSpPr>
        <p:spPr>
          <a:xfrm>
            <a:off x="-1" y="6525344"/>
            <a:ext cx="9144001" cy="332656"/>
          </a:xfrm>
          <a:prstGeom prst="rect">
            <a:avLst/>
          </a:prstGeom>
          <a:gradFill rotWithShape="1">
            <a:gsLst>
              <a:gs pos="0">
                <a:srgbClr val="00649D"/>
              </a:gs>
              <a:gs pos="100000">
                <a:srgbClr val="00B0D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7176269" cy="454298"/>
          </a:xfr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467544" y="692696"/>
            <a:ext cx="676875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BC27CD9C-C814-4D7E-9230-8D1C34D1498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9" name="2 Marcador de pie de página"/>
          <p:cNvSpPr txBox="1">
            <a:spLocks/>
          </p:cNvSpPr>
          <p:nvPr userDrawn="1"/>
        </p:nvSpPr>
        <p:spPr>
          <a:xfrm>
            <a:off x="5940152" y="6525344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050" dirty="0">
                <a:solidFill>
                  <a:schemeClr val="bg1"/>
                </a:solidFill>
              </a:rPr>
              <a:t>© Copyright VIEWNEXT 2018</a:t>
            </a:r>
          </a:p>
        </p:txBody>
      </p:sp>
      <p:pic>
        <p:nvPicPr>
          <p:cNvPr id="8" name="Picture 2" descr="http://git-scm.com/images/logos/downloads/Git-Logo-2Color.png">
            <a:extLst>
              <a:ext uri="{FF2B5EF4-FFF2-40B4-BE49-F238E27FC236}">
                <a16:creationId xmlns:a16="http://schemas.microsoft.com/office/drawing/2014/main" xmlns="" id="{84B641DF-054C-430E-98E7-5EDFA633AF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92696"/>
            <a:ext cx="587339" cy="27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49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14414" y="1357298"/>
            <a:ext cx="7472386" cy="4768865"/>
          </a:xfrm>
        </p:spPr>
        <p:txBody>
          <a:bodyPr/>
          <a:lstStyle>
            <a:lvl1pPr>
              <a:buFontTx/>
              <a:buBlip>
                <a:blip r:embed="rId2"/>
              </a:buBlip>
              <a:defRPr sz="1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92E4D-6DF9-4EC8-9C49-9E23B3CB4AD0}" type="datetime1">
              <a:rPr lang="en-US" smtClean="0"/>
              <a:pPr>
                <a:defRPr/>
              </a:pPr>
              <a:t>2/8/2018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7EC48-1C44-4943-89C8-6F59BE9E61E9}" type="datetime1">
              <a:rPr lang="en-US" smtClean="0"/>
              <a:pPr>
                <a:defRPr/>
              </a:pPr>
              <a:t>2/8/2018</a:t>
            </a:fld>
            <a:endParaRPr lang="en-U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F54B3-81B1-488D-A261-65F13D1646C6}" type="datetime1">
              <a:rPr lang="en-US" smtClean="0"/>
              <a:pPr>
                <a:defRPr/>
              </a:pPr>
              <a:t>2/8/2018</a:t>
            </a:fld>
            <a:endParaRPr lang="en-U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5AF0B-79C7-4E63-ADC9-4E2221174858}" type="datetime1">
              <a:rPr lang="en-US" smtClean="0"/>
              <a:pPr>
                <a:defRPr/>
              </a:pPr>
              <a:t>2/8/2018</a:t>
            </a:fld>
            <a:endParaRPr lang="en-U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5E0080-1DF5-4C4B-BEED-DCBBD07D215C}" type="datetime1">
              <a:rPr lang="en-US" smtClean="0"/>
              <a:pPr>
                <a:defRPr/>
              </a:pPr>
              <a:t>2/8/2018</a:t>
            </a:fld>
            <a:endParaRPr lang="en-US" dirty="0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4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C7AFF-905D-4075-A59A-D53084EAD8F8}" type="datetime1">
              <a:rPr lang="en-US" smtClean="0"/>
              <a:pPr>
                <a:defRPr/>
              </a:pPr>
              <a:t>2/8/2018</a:t>
            </a:fld>
            <a:endParaRPr lang="en-U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CCB04-499A-46E7-92CD-85EBEAF950D9}" type="datetime1">
              <a:rPr lang="en-US" smtClean="0"/>
              <a:pPr>
                <a:defRPr/>
              </a:pPr>
              <a:t>2/8/2018</a:t>
            </a:fld>
            <a:endParaRPr lang="en-U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1143000" y="1357313"/>
            <a:ext cx="75438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E9C555-79C9-46A2-9E5F-0968C85DCF03}" type="datetime1">
              <a:rPr lang="en-US" smtClean="0"/>
              <a:pPr>
                <a:defRPr/>
              </a:pPr>
              <a:t>2/8/2018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1094" name="1 Marcador de título"/>
          <p:cNvSpPr>
            <a:spLocks noGrp="1"/>
          </p:cNvSpPr>
          <p:nvPr>
            <p:ph type="title"/>
          </p:nvPr>
        </p:nvSpPr>
        <p:spPr bwMode="auto">
          <a:xfrm>
            <a:off x="2286000" y="0"/>
            <a:ext cx="535781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2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8674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53" name="52 Imagen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55949"/>
            <a:ext cx="1484939" cy="4367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63" r:id="rId12"/>
    <p:sldLayoutId id="214748366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rgbClr val="FFFFFF"/>
          </a:solidFill>
          <a:latin typeface="+mj-lt"/>
          <a:ea typeface="+mn-ea"/>
          <a:cs typeface="+mn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unidad-gitvn/websample.git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eclipse.org/egit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unidad-gitvn/websample.git" TargetMode="Externa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gi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unidad-gitvn/websample.git" TargetMode="Externa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unidad-gitvn/Hipermercado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iewnext.com/" TargetMode="External"/><Relationship Id="rId13" Type="http://schemas.openxmlformats.org/officeDocument/2006/relationships/image" Target="../media/image64.png"/><Relationship Id="rId3" Type="http://schemas.openxmlformats.org/officeDocument/2006/relationships/image" Target="../media/image57.jpeg"/><Relationship Id="rId7" Type="http://schemas.openxmlformats.org/officeDocument/2006/relationships/image" Target="../media/image61.png"/><Relationship Id="rId12" Type="http://schemas.openxmlformats.org/officeDocument/2006/relationships/hyperlink" Target="https://www.linkedin.com/company/viewnext" TargetMode="External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lideshare.net/Viewnex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jpeg"/><Relationship Id="rId11" Type="http://schemas.openxmlformats.org/officeDocument/2006/relationships/image" Target="../media/image63.png"/><Relationship Id="rId5" Type="http://schemas.openxmlformats.org/officeDocument/2006/relationships/image" Target="../media/image59.png"/><Relationship Id="rId15" Type="http://schemas.openxmlformats.org/officeDocument/2006/relationships/image" Target="../media/image65.png"/><Relationship Id="rId10" Type="http://schemas.openxmlformats.org/officeDocument/2006/relationships/hyperlink" Target="https://www.facebook.com/Viewnext.sa" TargetMode="External"/><Relationship Id="rId4" Type="http://schemas.openxmlformats.org/officeDocument/2006/relationships/image" Target="../media/image58.png"/><Relationship Id="rId9" Type="http://schemas.openxmlformats.org/officeDocument/2006/relationships/image" Target="../media/image62.png"/><Relationship Id="rId14" Type="http://schemas.openxmlformats.org/officeDocument/2006/relationships/hyperlink" Target="https://twitter.com/viewnex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4"/>
          <p:cNvSpPr txBox="1">
            <a:spLocks noChangeArrowheads="1"/>
          </p:cNvSpPr>
          <p:nvPr/>
        </p:nvSpPr>
        <p:spPr bwMode="auto">
          <a:xfrm>
            <a:off x="1508125" y="4232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 dirty="0">
              <a:latin typeface="Times New Roman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>
                <a:solidFill>
                  <a:srgbClr val="00649D"/>
                </a:solidFill>
                <a:ea typeface="+mj-ea"/>
                <a:cs typeface="Arial" panose="020B0604020202020204" pitchFamily="34" charset="0"/>
              </a:rPr>
              <a:t>GIT y GIT FLOW (</a:t>
            </a:r>
            <a:r>
              <a:rPr lang="es-ES" cap="none" dirty="0">
                <a:solidFill>
                  <a:srgbClr val="00649D"/>
                </a:solidFill>
                <a:ea typeface="+mj-ea"/>
                <a:cs typeface="Arial" panose="020B0604020202020204" pitchFamily="34" charset="0"/>
              </a:rPr>
              <a:t>iniciación</a:t>
            </a:r>
            <a:r>
              <a:rPr lang="es-ES" dirty="0">
                <a:solidFill>
                  <a:srgbClr val="00649D"/>
                </a:solidFill>
                <a:ea typeface="+mj-ea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76E2DE-87D1-4125-B2E0-81CCCBDD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Clonar un proyecto remoto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A5397F5-6AF2-468B-B4E2-D13074195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4" name="Picture 12" descr="Resultado de imagen de server">
            <a:extLst>
              <a:ext uri="{FF2B5EF4-FFF2-40B4-BE49-F238E27FC236}">
                <a16:creationId xmlns:a16="http://schemas.microsoft.com/office/drawing/2014/main" xmlns="" id="{EA075340-D526-41F9-82FC-20662314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132856"/>
            <a:ext cx="1130968" cy="113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5BB9AECA-3529-44E3-8D70-9D31E72A3269}"/>
              </a:ext>
            </a:extLst>
          </p:cNvPr>
          <p:cNvSpPr txBox="1">
            <a:spLocks/>
          </p:cNvSpPr>
          <p:nvPr/>
        </p:nvSpPr>
        <p:spPr>
          <a:xfrm>
            <a:off x="422778" y="980728"/>
            <a:ext cx="5531514" cy="404584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Para descargarnos un proyecto remoto, y poder participar en él, utilizaremos el comando git clone:</a:t>
            </a:r>
          </a:p>
          <a:p>
            <a:r>
              <a:rPr lang="es-ES" sz="2800" b="1" dirty="0"/>
              <a:t>Git clone </a:t>
            </a:r>
            <a:r>
              <a:rPr lang="es-ES" sz="2800" b="1" i="1" u="sng" dirty="0">
                <a:solidFill>
                  <a:srgbClr val="0070C0"/>
                </a:solidFill>
              </a:rPr>
              <a:t>URL </a:t>
            </a:r>
            <a:r>
              <a:rPr lang="es-ES" dirty="0"/>
              <a:t>: </a:t>
            </a:r>
          </a:p>
          <a:p>
            <a:pPr lvl="1"/>
            <a:r>
              <a:rPr lang="es-ES" sz="2000" dirty="0"/>
              <a:t>realiza una copia de un repositorio remoto a uno local.</a:t>
            </a:r>
          </a:p>
          <a:p>
            <a:pPr lvl="1"/>
            <a:r>
              <a:rPr lang="es-ES" sz="2000" dirty="0"/>
              <a:t>Normalmente se usa cuando queremos colaborar en un proyecto</a:t>
            </a:r>
            <a:r>
              <a:rPr lang="es-ES" sz="2000" dirty="0" smtClean="0"/>
              <a:t>.</a:t>
            </a:r>
          </a:p>
          <a:p>
            <a:pPr lvl="1"/>
            <a:r>
              <a:rPr lang="es-ES" sz="2000" dirty="0" smtClean="0"/>
              <a:t>¿Permisos de subida?</a:t>
            </a:r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Picture 10" descr="Resultado de imagen de git">
            <a:extLst>
              <a:ext uri="{FF2B5EF4-FFF2-40B4-BE49-F238E27FC236}">
                <a16:creationId xmlns:a16="http://schemas.microsoft.com/office/drawing/2014/main" xmlns="" id="{1BF0E11C-198E-41C2-8C38-C8EB8B2F0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01" y="2422979"/>
            <a:ext cx="550722" cy="5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Resultado de imagen de computer pc">
            <a:extLst>
              <a:ext uri="{FF2B5EF4-FFF2-40B4-BE49-F238E27FC236}">
                <a16:creationId xmlns:a16="http://schemas.microsoft.com/office/drawing/2014/main" xmlns="" id="{9A3C197B-EFA4-412E-960A-780DB2EC0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747" y="4492410"/>
            <a:ext cx="1467853" cy="146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de git">
            <a:extLst>
              <a:ext uri="{FF2B5EF4-FFF2-40B4-BE49-F238E27FC236}">
                <a16:creationId xmlns:a16="http://schemas.microsoft.com/office/drawing/2014/main" xmlns="" id="{7997A24A-25AF-4C6B-9BAD-31CD6CEFC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42" y="5025810"/>
            <a:ext cx="401052" cy="40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DE3518CA-D42B-4D62-B7F8-56FAC1E5ED51}"/>
              </a:ext>
            </a:extLst>
          </p:cNvPr>
          <p:cNvCxnSpPr/>
          <p:nvPr/>
        </p:nvCxnSpPr>
        <p:spPr>
          <a:xfrm>
            <a:off x="7182325" y="3405558"/>
            <a:ext cx="0" cy="9785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783D683D-8BA6-43F7-AD0D-97385321E10B}"/>
              </a:ext>
            </a:extLst>
          </p:cNvPr>
          <p:cNvSpPr txBox="1"/>
          <p:nvPr/>
        </p:nvSpPr>
        <p:spPr>
          <a:xfrm>
            <a:off x="7314673" y="363022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git clone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6256FA2D-8FB6-461C-8555-CB438CCBA314}"/>
              </a:ext>
            </a:extLst>
          </p:cNvPr>
          <p:cNvSpPr txBox="1"/>
          <p:nvPr/>
        </p:nvSpPr>
        <p:spPr>
          <a:xfrm>
            <a:off x="7302642" y="2315338"/>
            <a:ext cx="10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Servidor </a:t>
            </a:r>
          </a:p>
          <a:p>
            <a:r>
              <a:rPr lang="es-ES" dirty="0"/>
              <a:t>remoto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D5706FA9-4DA4-4D93-8BD2-9C3A05F9B3F4}"/>
              </a:ext>
            </a:extLst>
          </p:cNvPr>
          <p:cNvSpPr txBox="1"/>
          <p:nvPr/>
        </p:nvSpPr>
        <p:spPr>
          <a:xfrm>
            <a:off x="5481862" y="5025810"/>
            <a:ext cx="886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Equipo </a:t>
            </a:r>
          </a:p>
          <a:p>
            <a:r>
              <a:rPr lang="es-ES" dirty="0"/>
              <a:t>local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4B5D56EB-384E-4B8C-80C0-EA20F2232161}"/>
              </a:ext>
            </a:extLst>
          </p:cNvPr>
          <p:cNvCxnSpPr/>
          <p:nvPr/>
        </p:nvCxnSpPr>
        <p:spPr>
          <a:xfrm flipV="1">
            <a:off x="6701062" y="3325348"/>
            <a:ext cx="0" cy="12913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2303055F-4226-46EE-ACDE-5B4DAD9E14F8}"/>
              </a:ext>
            </a:extLst>
          </p:cNvPr>
          <p:cNvSpPr txBox="1"/>
          <p:nvPr/>
        </p:nvSpPr>
        <p:spPr>
          <a:xfrm rot="16200000">
            <a:off x="6134432" y="3789420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origin</a:t>
            </a:r>
          </a:p>
        </p:txBody>
      </p:sp>
      <p:pic>
        <p:nvPicPr>
          <p:cNvPr id="15" name="Picture 4" descr="Resultado de imagen de flecha mail">
            <a:hlinkClick r:id="" action="ppaction://macro?name=envioGitClone"/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99106"/>
            <a:ext cx="537850" cy="53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4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147A56-A4B5-45D2-8BA5-018F0DEA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Ejercicio repositorios Remotos </a:t>
            </a:r>
            <a:r>
              <a:rPr lang="es-ES" dirty="0" smtClean="0"/>
              <a:t>(I</a:t>
            </a:r>
            <a:r>
              <a:rPr lang="es-ES" dirty="0"/>
              <a:t>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307B66E-C3D8-4FF1-9648-04B7CC8CE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7091A88B-AD6E-4888-A9A2-84D3D123A90E}"/>
              </a:ext>
            </a:extLst>
          </p:cNvPr>
          <p:cNvSpPr txBox="1"/>
          <p:nvPr/>
        </p:nvSpPr>
        <p:spPr>
          <a:xfrm>
            <a:off x="635293" y="853126"/>
            <a:ext cx="6673011" cy="379472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lang="es-ES" sz="2000" spc="-18" dirty="0">
                <a:latin typeface="Calibri"/>
                <a:cs typeface="Calibri"/>
              </a:rPr>
              <a:t>Subir un proyecto a un servidor remoto (github</a:t>
            </a:r>
            <a:r>
              <a:rPr lang="es-ES" sz="2000" spc="-18" dirty="0" smtClean="0">
                <a:latin typeface="Calibri"/>
                <a:cs typeface="Calibri"/>
              </a:rPr>
              <a:t>).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 smtClean="0">
                <a:latin typeface="Calibri"/>
                <a:cs typeface="Calibri"/>
              </a:rPr>
              <a:t>Utilizar la cuenta gratuita de </a:t>
            </a:r>
            <a:r>
              <a:rPr lang="es-ES" sz="2000" spc="-18" dirty="0" err="1" smtClean="0">
                <a:latin typeface="Calibri"/>
                <a:cs typeface="Calibri"/>
              </a:rPr>
              <a:t>gitHub</a:t>
            </a:r>
            <a:endParaRPr lang="es-ES" sz="2000" spc="-18" dirty="0">
              <a:latin typeface="Calibri"/>
              <a:cs typeface="Calibri"/>
            </a:endParaRP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Configurar git acorde a la configuración de github (</a:t>
            </a:r>
            <a:r>
              <a:rPr lang="es-ES" sz="2000" spc="-18" dirty="0" err="1">
                <a:latin typeface="Calibri"/>
                <a:cs typeface="Calibri"/>
              </a:rPr>
              <a:t>username</a:t>
            </a:r>
            <a:r>
              <a:rPr lang="es-ES" sz="2000" spc="-18" dirty="0">
                <a:latin typeface="Calibri"/>
                <a:cs typeface="Calibri"/>
              </a:rPr>
              <a:t> &amp; email</a:t>
            </a:r>
            <a:r>
              <a:rPr lang="es-ES" sz="2000" spc="-18" dirty="0" smtClean="0">
                <a:latin typeface="Calibri"/>
                <a:cs typeface="Calibri"/>
              </a:rPr>
              <a:t>)</a:t>
            </a:r>
            <a:endParaRPr lang="es-ES" sz="2000" spc="-18" dirty="0">
              <a:latin typeface="Calibri"/>
              <a:cs typeface="Calibri"/>
            </a:endParaRP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Crear un repositorio remoto con github </a:t>
            </a:r>
            <a:endParaRPr lang="es-ES" sz="2000" spc="-18" dirty="0" smtClean="0">
              <a:latin typeface="Calibri"/>
              <a:cs typeface="Calibri"/>
            </a:endParaRP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 smtClean="0">
                <a:latin typeface="Calibri"/>
                <a:cs typeface="Calibri"/>
              </a:rPr>
              <a:t>Crear </a:t>
            </a:r>
            <a:r>
              <a:rPr lang="es-ES" sz="2000" spc="-18" dirty="0">
                <a:latin typeface="Calibri"/>
                <a:cs typeface="Calibri"/>
              </a:rPr>
              <a:t>e inicializar un repositorio local, con algún archivo.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Vincular nuestro repositorio local  con el repositorio remoto creado en (1)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 smtClean="0">
                <a:latin typeface="Calibri"/>
                <a:cs typeface="Calibri"/>
              </a:rPr>
              <a:t>Confirmar </a:t>
            </a:r>
            <a:r>
              <a:rPr lang="es-ES" sz="2000" spc="-18" dirty="0">
                <a:latin typeface="Calibri"/>
                <a:cs typeface="Calibri"/>
              </a:rPr>
              <a:t>los </a:t>
            </a:r>
            <a:r>
              <a:rPr lang="es-ES" sz="2000" spc="-18" dirty="0" smtClean="0">
                <a:latin typeface="Calibri"/>
                <a:cs typeface="Calibri"/>
              </a:rPr>
              <a:t>cambios </a:t>
            </a:r>
            <a:r>
              <a:rPr lang="es-ES" sz="2000" spc="-18" dirty="0">
                <a:latin typeface="Calibri"/>
                <a:cs typeface="Calibri"/>
              </a:rPr>
              <a:t>y subir los archivos al repositorio remoto.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Comprobar en github que los cambios se han subido correctamente.</a:t>
            </a:r>
          </a:p>
        </p:txBody>
      </p:sp>
    </p:spTree>
    <p:extLst>
      <p:ext uri="{BB962C8B-B14F-4D97-AF65-F5344CB8AC3E}">
        <p14:creationId xmlns:p14="http://schemas.microsoft.com/office/powerpoint/2010/main" val="42944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147A56-A4B5-45D2-8BA5-018F0DEA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Ejercicio repositorios Remotos (</a:t>
            </a:r>
            <a:r>
              <a:rPr lang="es-ES" dirty="0" smtClean="0"/>
              <a:t>II)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307B66E-C3D8-4FF1-9648-04B7CC8CE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7091A88B-AD6E-4888-A9A2-84D3D123A90E}"/>
              </a:ext>
            </a:extLst>
          </p:cNvPr>
          <p:cNvSpPr txBox="1"/>
          <p:nvPr/>
        </p:nvSpPr>
        <p:spPr>
          <a:xfrm>
            <a:off x="635293" y="853126"/>
            <a:ext cx="6673011" cy="22301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lang="es-ES" sz="2000" spc="-18" dirty="0" smtClean="0">
                <a:latin typeface="Calibri"/>
                <a:cs typeface="Calibri"/>
              </a:rPr>
              <a:t>Cambiando origin en proyecto </a:t>
            </a:r>
            <a:r>
              <a:rPr lang="es-ES" sz="2000" spc="-18" dirty="0">
                <a:latin typeface="Calibri"/>
                <a:cs typeface="Calibri"/>
              </a:rPr>
              <a:t>remoto: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Crear un repositorio remoto con github </a:t>
            </a:r>
            <a:r>
              <a:rPr lang="es-ES" sz="2000" spc="-18" dirty="0" smtClean="0">
                <a:latin typeface="Calibri"/>
                <a:cs typeface="Calibri"/>
              </a:rPr>
              <a:t>llamado myWebSample</a:t>
            </a:r>
            <a:endParaRPr lang="es-ES" sz="2000" spc="-18" dirty="0">
              <a:latin typeface="Calibri"/>
              <a:cs typeface="Calibri"/>
            </a:endParaRP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 smtClean="0">
                <a:latin typeface="Calibri"/>
                <a:cs typeface="Calibri"/>
              </a:rPr>
              <a:t>Clonar </a:t>
            </a:r>
            <a:r>
              <a:rPr lang="es-ES" sz="2000" spc="-18" dirty="0">
                <a:latin typeface="Calibri"/>
                <a:cs typeface="Calibri"/>
              </a:rPr>
              <a:t>el repositorio </a:t>
            </a:r>
            <a:r>
              <a:rPr lang="es-ES" sz="2000" spc="-18" dirty="0" smtClean="0">
                <a:latin typeface="Calibri"/>
                <a:cs typeface="Calibri"/>
              </a:rPr>
              <a:t> </a:t>
            </a:r>
            <a:r>
              <a:rPr lang="es-ES" sz="2000" spc="-18" dirty="0" smtClean="0">
                <a:latin typeface="Calibri"/>
                <a:cs typeface="Calibri"/>
                <a:hlinkClick r:id="rId2"/>
              </a:rPr>
              <a:t>https</a:t>
            </a:r>
            <a:r>
              <a:rPr lang="es-ES" sz="2000" spc="-18" dirty="0">
                <a:latin typeface="Calibri"/>
                <a:cs typeface="Calibri"/>
                <a:hlinkClick r:id="rId2"/>
              </a:rPr>
              <a:t>://github.com/comunidad-gitvn/websample.git</a:t>
            </a:r>
            <a:endParaRPr lang="es-ES" sz="2000" spc="-18" dirty="0">
              <a:latin typeface="Calibri"/>
              <a:cs typeface="Calibri"/>
            </a:endParaRP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Realizar algunos cambios en los ficheros (cualquiera)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 smtClean="0">
                <a:latin typeface="Calibri"/>
                <a:cs typeface="Calibri"/>
              </a:rPr>
              <a:t>Subirlo al </a:t>
            </a:r>
            <a:r>
              <a:rPr lang="es-ES" sz="2000" spc="-18" dirty="0">
                <a:latin typeface="Calibri"/>
                <a:cs typeface="Calibri"/>
              </a:rPr>
              <a:t>repositorio myWebSample </a:t>
            </a:r>
            <a:r>
              <a:rPr lang="es-ES" sz="2000" spc="-18" dirty="0" smtClean="0">
                <a:latin typeface="Calibri"/>
                <a:cs typeface="Calibri"/>
              </a:rPr>
              <a:t> creado en (1)</a:t>
            </a:r>
          </a:p>
        </p:txBody>
      </p:sp>
    </p:spTree>
    <p:extLst>
      <p:ext uri="{BB962C8B-B14F-4D97-AF65-F5344CB8AC3E}">
        <p14:creationId xmlns:p14="http://schemas.microsoft.com/office/powerpoint/2010/main" val="1805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97E404-F7CD-44FD-9AFC-19426EE5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9. </a:t>
            </a:r>
            <a:r>
              <a:rPr lang="es-ES" dirty="0"/>
              <a:t>Etiquetas en git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0B3C4B8D-38FD-4F0B-8AC3-998BA96D3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13</a:t>
            </a:fld>
            <a:endParaRPr lang="es-ES" dirty="0"/>
          </a:p>
        </p:txBody>
      </p:sp>
      <p:pic>
        <p:nvPicPr>
          <p:cNvPr id="14338" name="Picture 2" descr="Resultado de imagen de git tags">
            <a:extLst>
              <a:ext uri="{FF2B5EF4-FFF2-40B4-BE49-F238E27FC236}">
                <a16:creationId xmlns:a16="http://schemas.microsoft.com/office/drawing/2014/main" xmlns="" id="{8C82C876-28E8-4BC2-9197-78D4F64FA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74007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7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8910DC-F858-4BF5-8F3F-86A3064F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</a:t>
            </a:r>
            <a:r>
              <a:rPr lang="es-ES" dirty="0" smtClean="0"/>
              <a:t>Git </a:t>
            </a:r>
            <a:r>
              <a:rPr lang="es-ES" dirty="0"/>
              <a:t>tags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DDB56A4C-3E18-4C5C-83C6-0151C092E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97926584-2F1C-4C37-BA9F-FD5537E65066}"/>
              </a:ext>
            </a:extLst>
          </p:cNvPr>
          <p:cNvSpPr txBox="1">
            <a:spLocks/>
          </p:cNvSpPr>
          <p:nvPr/>
        </p:nvSpPr>
        <p:spPr>
          <a:xfrm>
            <a:off x="422679" y="980729"/>
            <a:ext cx="7317673" cy="34563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Puntos específicos en la historia de nuestro proyecto, y normalmente, se usan para marcar alguna versión (release) del mismo.</a:t>
            </a:r>
          </a:p>
          <a:p>
            <a:r>
              <a:rPr lang="es-ES" dirty="0"/>
              <a:t>Se configuran a partir de un commit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3E51AEB7-8808-40E4-9838-9BB768A32A37}"/>
              </a:ext>
            </a:extLst>
          </p:cNvPr>
          <p:cNvSpPr/>
          <p:nvPr/>
        </p:nvSpPr>
        <p:spPr>
          <a:xfrm>
            <a:off x="330863" y="4240154"/>
            <a:ext cx="1383630" cy="521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8704BD7F-42E8-4798-A89C-93CD88EAF397}"/>
              </a:ext>
            </a:extLst>
          </p:cNvPr>
          <p:cNvSpPr/>
          <p:nvPr/>
        </p:nvSpPr>
        <p:spPr>
          <a:xfrm>
            <a:off x="2076471" y="4240154"/>
            <a:ext cx="1383630" cy="521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A4371D2-A2C7-4525-BBB5-C040F086E395}"/>
              </a:ext>
            </a:extLst>
          </p:cNvPr>
          <p:cNvSpPr/>
          <p:nvPr/>
        </p:nvSpPr>
        <p:spPr>
          <a:xfrm>
            <a:off x="3817164" y="4240154"/>
            <a:ext cx="1383630" cy="521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SHA3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6862F59A-139C-4637-92C3-08E15D2267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714493" y="4500839"/>
            <a:ext cx="3619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94652E50-A57E-419A-ADD6-F4A2FE8935A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460101" y="4500839"/>
            <a:ext cx="3570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770BA2A6-4213-4372-93CF-8A1714BA0815}"/>
              </a:ext>
            </a:extLst>
          </p:cNvPr>
          <p:cNvSpPr txBox="1"/>
          <p:nvPr/>
        </p:nvSpPr>
        <p:spPr>
          <a:xfrm>
            <a:off x="322842" y="3744543"/>
            <a:ext cx="138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BEFC5C91-B909-4DEE-B3B4-BE8360C3778F}"/>
              </a:ext>
            </a:extLst>
          </p:cNvPr>
          <p:cNvSpPr txBox="1"/>
          <p:nvPr/>
        </p:nvSpPr>
        <p:spPr>
          <a:xfrm>
            <a:off x="2076471" y="3747170"/>
            <a:ext cx="138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D4E74768-5CFC-4781-8B40-B03563BC5BF8}"/>
              </a:ext>
            </a:extLst>
          </p:cNvPr>
          <p:cNvSpPr txBox="1"/>
          <p:nvPr/>
        </p:nvSpPr>
        <p:spPr>
          <a:xfrm>
            <a:off x="3817164" y="3747170"/>
            <a:ext cx="138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B41D83C5-F9E7-457D-8801-8A526D3CE9F1}"/>
              </a:ext>
            </a:extLst>
          </p:cNvPr>
          <p:cNvSpPr/>
          <p:nvPr/>
        </p:nvSpPr>
        <p:spPr>
          <a:xfrm>
            <a:off x="5683899" y="4253534"/>
            <a:ext cx="1383630" cy="521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SHA4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xmlns="" id="{A531D07A-0D43-4D37-9B63-C2D2761663D2}"/>
              </a:ext>
            </a:extLst>
          </p:cNvPr>
          <p:cNvSpPr/>
          <p:nvPr/>
        </p:nvSpPr>
        <p:spPr>
          <a:xfrm>
            <a:off x="7384949" y="4266914"/>
            <a:ext cx="1383630" cy="521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SHA5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44786B74-D5AE-4572-B8A9-5CF6FECD11DA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067529" y="4514219"/>
            <a:ext cx="317420" cy="13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6A9EFCB7-B69C-439C-AC5F-086B270118D2}"/>
              </a:ext>
            </a:extLst>
          </p:cNvPr>
          <p:cNvSpPr txBox="1"/>
          <p:nvPr/>
        </p:nvSpPr>
        <p:spPr>
          <a:xfrm>
            <a:off x="5683899" y="3760550"/>
            <a:ext cx="138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nº4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088BDBA4-6111-4096-9C9B-E2D40876A414}"/>
              </a:ext>
            </a:extLst>
          </p:cNvPr>
          <p:cNvSpPr txBox="1"/>
          <p:nvPr/>
        </p:nvSpPr>
        <p:spPr>
          <a:xfrm>
            <a:off x="7384949" y="3773930"/>
            <a:ext cx="138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nº5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xmlns="" id="{55B127FF-C390-4E8C-AA94-828A46FD1942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5200794" y="4500839"/>
            <a:ext cx="483105" cy="13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7ACD37F1-E5BE-41B8-B9A2-AE7F39039D28}"/>
              </a:ext>
            </a:extLst>
          </p:cNvPr>
          <p:cNvSpPr/>
          <p:nvPr/>
        </p:nvSpPr>
        <p:spPr>
          <a:xfrm>
            <a:off x="3734945" y="3231114"/>
            <a:ext cx="1572126" cy="26586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77280AD2-07ED-46A3-AFED-B01F968C8E38}"/>
              </a:ext>
            </a:extLst>
          </p:cNvPr>
          <p:cNvSpPr txBox="1"/>
          <p:nvPr/>
        </p:nvSpPr>
        <p:spPr>
          <a:xfrm>
            <a:off x="3679285" y="2851197"/>
            <a:ext cx="163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Tag-Versión 1.0</a:t>
            </a:r>
          </a:p>
        </p:txBody>
      </p:sp>
    </p:spTree>
    <p:extLst>
      <p:ext uri="{BB962C8B-B14F-4D97-AF65-F5344CB8AC3E}">
        <p14:creationId xmlns:p14="http://schemas.microsoft.com/office/powerpoint/2010/main" val="35156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2E6FF2-5F91-4401-89E4-9FAF447E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Crear tags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2923A26-6FD8-4135-8FCE-F4F6DC176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622DDA88-2507-4DDA-AE74-DA9959386502}"/>
              </a:ext>
            </a:extLst>
          </p:cNvPr>
          <p:cNvSpPr txBox="1">
            <a:spLocks/>
          </p:cNvSpPr>
          <p:nvPr/>
        </p:nvSpPr>
        <p:spPr>
          <a:xfrm>
            <a:off x="611560" y="1119659"/>
            <a:ext cx="7488832" cy="43924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Dos tipo de tags</a:t>
            </a:r>
          </a:p>
          <a:p>
            <a:pPr lvl="1"/>
            <a:r>
              <a:rPr lang="es-ES" sz="2000" dirty="0"/>
              <a:t>Tags ligeras: se almacenan como objetos simples en la BBDD de git</a:t>
            </a:r>
          </a:p>
          <a:p>
            <a:pPr marL="914400" lvl="2" indent="0">
              <a:buFont typeface="Arial" charset="0"/>
              <a:buNone/>
            </a:pPr>
            <a:r>
              <a:rPr lang="es-ES" sz="1200" dirty="0"/>
              <a:t>	</a:t>
            </a:r>
            <a:r>
              <a:rPr lang="es-ES" sz="2400" dirty="0"/>
              <a:t>git tag  </a:t>
            </a:r>
            <a:r>
              <a:rPr lang="es-ES" sz="2400" i="1" dirty="0">
                <a:solidFill>
                  <a:schemeClr val="bg2">
                    <a:lumMod val="50000"/>
                  </a:schemeClr>
                </a:solidFill>
              </a:rPr>
              <a:t>nombreTag</a:t>
            </a:r>
            <a:r>
              <a:rPr lang="es-ES" sz="2400" dirty="0"/>
              <a:t> [sha]</a:t>
            </a:r>
            <a:endParaRPr lang="es-ES" sz="2000" dirty="0"/>
          </a:p>
          <a:p>
            <a:pPr lvl="1"/>
            <a:r>
              <a:rPr lang="es-ES" sz="2000" dirty="0"/>
              <a:t>Tags anotadas: se almacenan como objetos completos en la BBDD de git y contienen mas información que las anteriores</a:t>
            </a:r>
          </a:p>
          <a:p>
            <a:pPr marL="914400" lvl="2" indent="0">
              <a:buFont typeface="Arial" charset="0"/>
              <a:buNone/>
            </a:pPr>
            <a:r>
              <a:rPr lang="es-ES" dirty="0"/>
              <a:t>	</a:t>
            </a:r>
            <a:r>
              <a:rPr lang="es-ES" sz="2400" dirty="0"/>
              <a:t>git tag –a </a:t>
            </a:r>
            <a:r>
              <a:rPr lang="es-ES" sz="2400" i="1" dirty="0">
                <a:solidFill>
                  <a:schemeClr val="bg2">
                    <a:lumMod val="50000"/>
                  </a:schemeClr>
                </a:solidFill>
              </a:rPr>
              <a:t>nombreTag</a:t>
            </a:r>
            <a:r>
              <a:rPr lang="es-ES" sz="2400" dirty="0"/>
              <a:t> –m “</a:t>
            </a:r>
            <a:r>
              <a:rPr lang="es-ES" sz="2400" i="1" dirty="0">
                <a:solidFill>
                  <a:schemeClr val="bg2">
                    <a:lumMod val="50000"/>
                  </a:schemeClr>
                </a:solidFill>
              </a:rPr>
              <a:t>mensaje</a:t>
            </a:r>
            <a:r>
              <a:rPr lang="es-ES" sz="2400" dirty="0"/>
              <a:t>” [sha]</a:t>
            </a:r>
          </a:p>
          <a:p>
            <a:r>
              <a:rPr lang="es-ES" sz="3200" dirty="0">
                <a:solidFill>
                  <a:schemeClr val="tx2">
                    <a:lumMod val="75000"/>
                  </a:schemeClr>
                </a:solidFill>
              </a:rPr>
              <a:t>Si no se especifica 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el commit(sha) sobre el que crear el tag se creará sobre el último commit</a:t>
            </a:r>
          </a:p>
          <a:p>
            <a:pPr marL="914400" lvl="2" indent="0">
              <a:buFont typeface="Arial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96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143151-C034-4514-968D-D781591B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Subir tags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2A8AD103-9BC2-4C16-A0A8-BA3ECA631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5A6310A5-BB29-43B3-9AC0-A1C7376753A1}"/>
              </a:ext>
            </a:extLst>
          </p:cNvPr>
          <p:cNvSpPr txBox="1">
            <a:spLocks/>
          </p:cNvSpPr>
          <p:nvPr/>
        </p:nvSpPr>
        <p:spPr>
          <a:xfrm>
            <a:off x="827584" y="1088740"/>
            <a:ext cx="661412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/>
              <a:t>Git push origin </a:t>
            </a:r>
            <a:r>
              <a:rPr lang="es-ES" sz="2400" b="1" i="1" dirty="0">
                <a:solidFill>
                  <a:srgbClr val="00B050"/>
                </a:solidFill>
              </a:rPr>
              <a:t>[rama]</a:t>
            </a:r>
            <a:r>
              <a:rPr lang="es-ES" sz="2400" b="1" i="1" dirty="0"/>
              <a:t> </a:t>
            </a:r>
            <a:r>
              <a:rPr lang="es-ES" sz="2400" b="1" i="1" dirty="0">
                <a:solidFill>
                  <a:schemeClr val="accent2">
                    <a:lumMod val="75000"/>
                  </a:schemeClr>
                </a:solidFill>
              </a:rPr>
              <a:t>nombreTag</a:t>
            </a:r>
            <a:r>
              <a:rPr lang="es-ES" sz="2400" b="1" dirty="0"/>
              <a:t>: </a:t>
            </a:r>
          </a:p>
          <a:p>
            <a:pPr lvl="1"/>
            <a:r>
              <a:rPr lang="es-ES" sz="2000" dirty="0"/>
              <a:t>El tag no se incluye en el git push origin master, para subir un tag, hay que especificarlo</a:t>
            </a:r>
          </a:p>
          <a:p>
            <a:pPr lvl="1"/>
            <a:r>
              <a:rPr lang="es-ES" sz="2000" dirty="0"/>
              <a:t>Podemos subir la rama al mismo tiempo que el tag</a:t>
            </a:r>
          </a:p>
          <a:p>
            <a:pPr marL="914400" lvl="2" indent="0">
              <a:buFont typeface="Arial" charset="0"/>
              <a:buNone/>
            </a:pPr>
            <a:endParaRPr lang="es-ES" dirty="0"/>
          </a:p>
          <a:p>
            <a:pPr marL="914400" lvl="2" indent="0">
              <a:buFont typeface="Arial" charset="0"/>
              <a:buNone/>
            </a:pPr>
            <a:endParaRPr lang="es-ES" dirty="0"/>
          </a:p>
          <a:p>
            <a:r>
              <a:rPr lang="es-ES" sz="2400" b="1" dirty="0"/>
              <a:t>Git push origin </a:t>
            </a:r>
            <a:r>
              <a:rPr lang="es-ES" sz="2400" b="1" i="1" dirty="0">
                <a:solidFill>
                  <a:srgbClr val="00B050"/>
                </a:solidFill>
              </a:rPr>
              <a:t>[rama]</a:t>
            </a:r>
            <a:r>
              <a:rPr lang="es-ES" sz="2400" b="1" i="1" dirty="0"/>
              <a:t> </a:t>
            </a:r>
            <a:r>
              <a:rPr lang="es-ES" sz="2400" b="1" i="1" dirty="0">
                <a:solidFill>
                  <a:schemeClr val="accent2">
                    <a:lumMod val="75000"/>
                  </a:schemeClr>
                </a:solidFill>
              </a:rPr>
              <a:t>--tags</a:t>
            </a:r>
            <a:r>
              <a:rPr lang="es-ES" sz="2400" b="1" dirty="0"/>
              <a:t>: </a:t>
            </a:r>
          </a:p>
          <a:p>
            <a:pPr lvl="1"/>
            <a:r>
              <a:rPr lang="es-ES" sz="2000" dirty="0"/>
              <a:t>Se suben todos los tags que se hayan creado en local</a:t>
            </a:r>
          </a:p>
          <a:p>
            <a:pPr marL="914400" lvl="2" indent="0">
              <a:buFont typeface="Arial" charset="0"/>
              <a:buNone/>
            </a:pPr>
            <a:endParaRPr lang="es-ES" dirty="0"/>
          </a:p>
          <a:p>
            <a:pPr marL="914400" lvl="2" indent="0">
              <a:buFont typeface="Arial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8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694A0CF-7DE6-4ADE-A442-851D2720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Listar tags y obtener su contenido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9D1C1AC5-F12B-4917-851A-70EBC00B1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422FE9D5-BEFA-4DAE-B072-78ED269DD62C}"/>
              </a:ext>
            </a:extLst>
          </p:cNvPr>
          <p:cNvSpPr txBox="1">
            <a:spLocks/>
          </p:cNvSpPr>
          <p:nvPr/>
        </p:nvSpPr>
        <p:spPr>
          <a:xfrm>
            <a:off x="827584" y="1088740"/>
            <a:ext cx="661412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/>
              <a:t>Git tag -l: </a:t>
            </a:r>
          </a:p>
          <a:p>
            <a:pPr lvl="1"/>
            <a:r>
              <a:rPr lang="es-ES" sz="2000" dirty="0"/>
              <a:t>Muestra el listado de tags de nuestro repositorio</a:t>
            </a:r>
          </a:p>
          <a:p>
            <a:pPr marL="914400" lvl="2" indent="0">
              <a:buFont typeface="Arial" charset="0"/>
              <a:buNone/>
            </a:pPr>
            <a:endParaRPr lang="es-ES" dirty="0"/>
          </a:p>
          <a:p>
            <a:r>
              <a:rPr lang="es-ES" sz="2400" b="1" dirty="0"/>
              <a:t>Git checkout </a:t>
            </a:r>
            <a:r>
              <a:rPr lang="es-ES" sz="2400" b="1" i="1" dirty="0">
                <a:solidFill>
                  <a:schemeClr val="accent2">
                    <a:lumMod val="75000"/>
                  </a:schemeClr>
                </a:solidFill>
              </a:rPr>
              <a:t>nombretag</a:t>
            </a:r>
            <a:r>
              <a:rPr lang="es-ES" sz="2400" b="1" dirty="0"/>
              <a:t>: </a:t>
            </a:r>
          </a:p>
          <a:p>
            <a:pPr lvl="1"/>
            <a:r>
              <a:rPr lang="es-ES" sz="2000" dirty="0"/>
              <a:t>Accede al commit que se ha etiquetado con ‘</a:t>
            </a:r>
            <a:r>
              <a:rPr lang="es-ES" sz="2000" i="1" dirty="0"/>
              <a:t>nombretag</a:t>
            </a:r>
            <a:r>
              <a:rPr lang="es-ES" sz="2000" dirty="0"/>
              <a:t>’</a:t>
            </a:r>
          </a:p>
          <a:p>
            <a:pPr marL="914400" lvl="2" indent="0">
              <a:buFont typeface="Arial" charset="0"/>
              <a:buNone/>
            </a:pPr>
            <a:endParaRPr lang="es-ES" dirty="0"/>
          </a:p>
          <a:p>
            <a:pPr marL="914400" lvl="2" indent="0">
              <a:buFont typeface="Arial" charset="0"/>
              <a:buNone/>
            </a:pPr>
            <a:endParaRPr lang="es-E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3E51AEB7-8808-40E4-9838-9BB768A32A37}"/>
              </a:ext>
            </a:extLst>
          </p:cNvPr>
          <p:cNvSpPr/>
          <p:nvPr/>
        </p:nvSpPr>
        <p:spPr>
          <a:xfrm>
            <a:off x="330863" y="4527599"/>
            <a:ext cx="1383630" cy="521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8704BD7F-42E8-4798-A89C-93CD88EAF397}"/>
              </a:ext>
            </a:extLst>
          </p:cNvPr>
          <p:cNvSpPr/>
          <p:nvPr/>
        </p:nvSpPr>
        <p:spPr>
          <a:xfrm>
            <a:off x="2076471" y="4527599"/>
            <a:ext cx="1383630" cy="521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A4371D2-A2C7-4525-BBB5-C040F086E395}"/>
              </a:ext>
            </a:extLst>
          </p:cNvPr>
          <p:cNvSpPr/>
          <p:nvPr/>
        </p:nvSpPr>
        <p:spPr>
          <a:xfrm>
            <a:off x="3817164" y="4527599"/>
            <a:ext cx="1383630" cy="521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SHA3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6862F59A-139C-4637-92C3-08E15D2267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714493" y="4788284"/>
            <a:ext cx="3619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94652E50-A57E-419A-ADD6-F4A2FE8935A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460101" y="4788284"/>
            <a:ext cx="3570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770BA2A6-4213-4372-93CF-8A1714BA0815}"/>
              </a:ext>
            </a:extLst>
          </p:cNvPr>
          <p:cNvSpPr txBox="1"/>
          <p:nvPr/>
        </p:nvSpPr>
        <p:spPr>
          <a:xfrm>
            <a:off x="322842" y="4031988"/>
            <a:ext cx="138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BEFC5C91-B909-4DEE-B3B4-BE8360C3778F}"/>
              </a:ext>
            </a:extLst>
          </p:cNvPr>
          <p:cNvSpPr txBox="1"/>
          <p:nvPr/>
        </p:nvSpPr>
        <p:spPr>
          <a:xfrm>
            <a:off x="2076471" y="4034615"/>
            <a:ext cx="138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D4E74768-5CFC-4781-8B40-B03563BC5BF8}"/>
              </a:ext>
            </a:extLst>
          </p:cNvPr>
          <p:cNvSpPr txBox="1"/>
          <p:nvPr/>
        </p:nvSpPr>
        <p:spPr>
          <a:xfrm>
            <a:off x="3817164" y="4034615"/>
            <a:ext cx="138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B41D83C5-F9E7-457D-8801-8A526D3CE9F1}"/>
              </a:ext>
            </a:extLst>
          </p:cNvPr>
          <p:cNvSpPr/>
          <p:nvPr/>
        </p:nvSpPr>
        <p:spPr>
          <a:xfrm>
            <a:off x="5683899" y="4540979"/>
            <a:ext cx="1383630" cy="521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SHA4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xmlns="" id="{A531D07A-0D43-4D37-9B63-C2D2761663D2}"/>
              </a:ext>
            </a:extLst>
          </p:cNvPr>
          <p:cNvSpPr/>
          <p:nvPr/>
        </p:nvSpPr>
        <p:spPr>
          <a:xfrm>
            <a:off x="7384949" y="4554359"/>
            <a:ext cx="1383630" cy="521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SHA5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44786B74-D5AE-4572-B8A9-5CF6FECD11DA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067529" y="4801664"/>
            <a:ext cx="317420" cy="13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6A9EFCB7-B69C-439C-AC5F-086B270118D2}"/>
              </a:ext>
            </a:extLst>
          </p:cNvPr>
          <p:cNvSpPr txBox="1"/>
          <p:nvPr/>
        </p:nvSpPr>
        <p:spPr>
          <a:xfrm>
            <a:off x="5683899" y="4047995"/>
            <a:ext cx="138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nº4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088BDBA4-6111-4096-9C9B-E2D40876A414}"/>
              </a:ext>
            </a:extLst>
          </p:cNvPr>
          <p:cNvSpPr txBox="1"/>
          <p:nvPr/>
        </p:nvSpPr>
        <p:spPr>
          <a:xfrm>
            <a:off x="7384949" y="4061375"/>
            <a:ext cx="138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Commit nº5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xmlns="" id="{55B127FF-C390-4E8C-AA94-828A46FD1942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5200794" y="4788284"/>
            <a:ext cx="483105" cy="13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9">
            <a:extLst>
              <a:ext uri="{FF2B5EF4-FFF2-40B4-BE49-F238E27FC236}">
                <a16:creationId xmlns:a16="http://schemas.microsoft.com/office/drawing/2014/main" xmlns="" id="{77280AD2-07ED-46A3-AFED-B01F968C8E38}"/>
              </a:ext>
            </a:extLst>
          </p:cNvPr>
          <p:cNvSpPr txBox="1"/>
          <p:nvPr/>
        </p:nvSpPr>
        <p:spPr>
          <a:xfrm>
            <a:off x="3679285" y="3138642"/>
            <a:ext cx="163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Tag-Versión 1.0</a:t>
            </a:r>
          </a:p>
        </p:txBody>
      </p:sp>
      <p:sp>
        <p:nvSpPr>
          <p:cNvPr id="20" name="Elipse 18">
            <a:extLst>
              <a:ext uri="{FF2B5EF4-FFF2-40B4-BE49-F238E27FC236}">
                <a16:creationId xmlns:a16="http://schemas.microsoft.com/office/drawing/2014/main" xmlns="" id="{7ACD37F1-E5BE-41B8-B9A2-AE7F39039D28}"/>
              </a:ext>
            </a:extLst>
          </p:cNvPr>
          <p:cNvSpPr/>
          <p:nvPr/>
        </p:nvSpPr>
        <p:spPr>
          <a:xfrm>
            <a:off x="3734945" y="3231114"/>
            <a:ext cx="1572126" cy="26586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61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41A6BD-7CDF-4673-86E2-61D5122F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Ejercicio tags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E65D3E13-677A-497D-8678-A506D58A8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C5CDBCAA-6312-4681-90E9-4B1DFF215B78}"/>
              </a:ext>
            </a:extLst>
          </p:cNvPr>
          <p:cNvSpPr txBox="1"/>
          <p:nvPr/>
        </p:nvSpPr>
        <p:spPr>
          <a:xfrm>
            <a:off x="635293" y="853126"/>
            <a:ext cx="6673011" cy="411532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lang="es-ES" sz="2000" spc="-18" dirty="0">
                <a:latin typeface="Calibri"/>
                <a:cs typeface="Calibri"/>
              </a:rPr>
              <a:t>Creación de tags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Crear un nuevo repositorio en github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Clonar dicho repositorio 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Crear varios archivos, con varios commits (min 5), y subirlos a github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Crear un tag llamado v0.8 sobre el tercer commit y subirlo a github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Comprobar que en github aparece el tag v0.8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Editar algunos de los archivos, y subirlos a GitHub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Acceder al tag v0.8 y comprobar que en contenido de los archivos en local es el mismo que el que teníamos en el punto 5</a:t>
            </a:r>
            <a:r>
              <a:rPr lang="es-ES" sz="2000" spc="-18" dirty="0" smtClean="0">
                <a:latin typeface="Calibri"/>
                <a:cs typeface="Calibri"/>
              </a:rPr>
              <a:t>.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 smtClean="0">
                <a:latin typeface="Calibri"/>
                <a:cs typeface="Calibri"/>
              </a:rPr>
              <a:t>Crear un tag v0.0 sobre el primer commit y subirlo a github</a:t>
            </a:r>
            <a:endParaRPr lang="es-ES" sz="2000" spc="-18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5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5FDA78-647C-4CB1-A0C3-BB7334F1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10. </a:t>
            </a:r>
            <a:r>
              <a:rPr lang="es-ES" dirty="0"/>
              <a:t>Trabajando en equipo</a:t>
            </a:r>
            <a:r>
              <a:rPr lang="es-ES" baseline="0" dirty="0"/>
              <a:t> con Git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30E55439-2ADF-4627-BF23-B399CE7FE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19</a:t>
            </a:fld>
            <a:endParaRPr lang="es-ES" dirty="0"/>
          </a:p>
        </p:txBody>
      </p:sp>
      <p:pic>
        <p:nvPicPr>
          <p:cNvPr id="15364" name="Picture 4" descr="Resultado de imagen de team working git">
            <a:extLst>
              <a:ext uri="{FF2B5EF4-FFF2-40B4-BE49-F238E27FC236}">
                <a16:creationId xmlns:a16="http://schemas.microsoft.com/office/drawing/2014/main" xmlns="" id="{8C46F57D-459D-4A88-88A5-74DB9EC17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490663"/>
            <a:ext cx="57150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3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351939620"/>
              </p:ext>
            </p:extLst>
          </p:nvPr>
        </p:nvGraphicFramePr>
        <p:xfrm>
          <a:off x="899592" y="1063861"/>
          <a:ext cx="693643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7872719-401E-4B7F-9438-DE52AAAEFFF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30" name="Picture 6" descr="Resultado de imagen de icono o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367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sultado de imagen de icono o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9675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Resultado de imagen de icono o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de icono o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168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sultado de imagen de icono o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7687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 de icono o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sultado de imagen de icono o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253" y="299695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3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2FA32A8-0327-48E9-8EE5-DCA318C7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git branch vs git Branch -a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3C42F345-FBE7-4C2A-82BA-E83F0E639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C87951C3-5D68-4EB2-8F3D-F088372BEBD7}"/>
              </a:ext>
            </a:extLst>
          </p:cNvPr>
          <p:cNvSpPr txBox="1">
            <a:spLocks/>
          </p:cNvSpPr>
          <p:nvPr/>
        </p:nvSpPr>
        <p:spPr>
          <a:xfrm>
            <a:off x="344505" y="1203395"/>
            <a:ext cx="8259943" cy="41956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Conectados a un repositorio remoto..</a:t>
            </a:r>
          </a:p>
          <a:p>
            <a:pPr lvl="1"/>
            <a:r>
              <a:rPr lang="es-ES" b="1" dirty="0"/>
              <a:t>git Branch vs git branch -a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D921D243-3AA0-4673-B6AA-0B068E78F07E}"/>
              </a:ext>
            </a:extLst>
          </p:cNvPr>
          <p:cNvSpPr txBox="1"/>
          <p:nvPr/>
        </p:nvSpPr>
        <p:spPr>
          <a:xfrm>
            <a:off x="928395" y="2792235"/>
            <a:ext cx="312651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 git Branch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master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627B549-1D26-47C8-9666-5FB6C7D37F22}"/>
              </a:ext>
            </a:extLst>
          </p:cNvPr>
          <p:cNvSpPr txBox="1"/>
          <p:nvPr/>
        </p:nvSpPr>
        <p:spPr>
          <a:xfrm>
            <a:off x="4498600" y="2792235"/>
            <a:ext cx="371040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 git Branch -a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master</a:t>
            </a:r>
          </a:p>
          <a:p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 </a:t>
            </a:r>
            <a:r>
              <a:rPr lang="es-ES" dirty="0">
                <a:solidFill>
                  <a:srgbClr val="FF0000"/>
                </a:solidFill>
              </a:rPr>
              <a:t>remotes/origin/master</a:t>
            </a:r>
            <a:endParaRPr lang="es-E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3BB6150-0240-45AF-886C-5F15B1A658B8}"/>
              </a:ext>
            </a:extLst>
          </p:cNvPr>
          <p:cNvSpPr txBox="1"/>
          <p:nvPr/>
        </p:nvSpPr>
        <p:spPr>
          <a:xfrm>
            <a:off x="5882748" y="4468011"/>
            <a:ext cx="125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Rama oculta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DEAD14BD-3DD0-43B9-B742-FC02696CF146}"/>
              </a:ext>
            </a:extLst>
          </p:cNvPr>
          <p:cNvCxnSpPr>
            <a:endCxn id="6" idx="2"/>
          </p:cNvCxnSpPr>
          <p:nvPr/>
        </p:nvCxnSpPr>
        <p:spPr>
          <a:xfrm flipV="1">
            <a:off x="6152943" y="3715565"/>
            <a:ext cx="200858" cy="69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305BD2-A36C-42DE-A6E7-20BB358E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Ramas ocultas (I)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72115760-83B3-4AC8-A72E-B0537089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21</a:t>
            </a:fld>
            <a:endParaRPr lang="es-ES" dirty="0"/>
          </a:p>
        </p:txBody>
      </p:sp>
      <p:pic>
        <p:nvPicPr>
          <p:cNvPr id="4" name="Picture 12" descr="Resultado de imagen de server">
            <a:extLst>
              <a:ext uri="{FF2B5EF4-FFF2-40B4-BE49-F238E27FC236}">
                <a16:creationId xmlns:a16="http://schemas.microsoft.com/office/drawing/2014/main" xmlns="" id="{2DC62AC5-CEE3-490C-BCEF-319599A1F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4" y="2832995"/>
            <a:ext cx="870283" cy="87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Resultado de imagen de git">
            <a:extLst>
              <a:ext uri="{FF2B5EF4-FFF2-40B4-BE49-F238E27FC236}">
                <a16:creationId xmlns:a16="http://schemas.microsoft.com/office/drawing/2014/main" xmlns="" id="{54DEC01D-D92E-4127-A292-47E754A58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2" y="3107243"/>
            <a:ext cx="423782" cy="42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Resultado de imagen de computer pc">
            <a:extLst>
              <a:ext uri="{FF2B5EF4-FFF2-40B4-BE49-F238E27FC236}">
                <a16:creationId xmlns:a16="http://schemas.microsoft.com/office/drawing/2014/main" xmlns="" id="{B0D59363-DD3E-491E-9781-003080CB9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13" y="4617212"/>
            <a:ext cx="1129517" cy="112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de git">
            <a:extLst>
              <a:ext uri="{FF2B5EF4-FFF2-40B4-BE49-F238E27FC236}">
                <a16:creationId xmlns:a16="http://schemas.microsoft.com/office/drawing/2014/main" xmlns="" id="{EDC93EEE-4763-499E-848F-EE144ED5A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08" y="4904716"/>
            <a:ext cx="308611" cy="30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49752047-22A6-4BCE-A454-4F62B1BF2DC1}"/>
              </a:ext>
            </a:extLst>
          </p:cNvPr>
          <p:cNvSpPr txBox="1"/>
          <p:nvPr/>
        </p:nvSpPr>
        <p:spPr>
          <a:xfrm>
            <a:off x="266799" y="2708920"/>
            <a:ext cx="106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Servidor </a:t>
            </a:r>
          </a:p>
          <a:p>
            <a:r>
              <a:rPr lang="es-ES" sz="1200" dirty="0"/>
              <a:t>remoto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F64A93D1-94C8-4E65-A095-402223C1A172}"/>
              </a:ext>
            </a:extLst>
          </p:cNvPr>
          <p:cNvSpPr txBox="1"/>
          <p:nvPr/>
        </p:nvSpPr>
        <p:spPr>
          <a:xfrm>
            <a:off x="351855" y="5398910"/>
            <a:ext cx="890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Equipo </a:t>
            </a:r>
          </a:p>
          <a:p>
            <a:r>
              <a:rPr lang="es-ES" sz="1400" dirty="0"/>
              <a:t>local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6084668E-6C56-49AC-A322-39FC55D963D3}"/>
              </a:ext>
            </a:extLst>
          </p:cNvPr>
          <p:cNvCxnSpPr>
            <a:cxnSpLocks/>
          </p:cNvCxnSpPr>
          <p:nvPr/>
        </p:nvCxnSpPr>
        <p:spPr>
          <a:xfrm flipV="1">
            <a:off x="1127628" y="3689006"/>
            <a:ext cx="0" cy="9282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664A0ED3-DC5A-42B0-8AF8-CBBDD41F5DF5}"/>
              </a:ext>
            </a:extLst>
          </p:cNvPr>
          <p:cNvSpPr/>
          <p:nvPr/>
        </p:nvSpPr>
        <p:spPr>
          <a:xfrm>
            <a:off x="2457416" y="3231650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71FF9FB6-1A38-435A-81C4-12A147FB6F95}"/>
              </a:ext>
            </a:extLst>
          </p:cNvPr>
          <p:cNvSpPr/>
          <p:nvPr/>
        </p:nvSpPr>
        <p:spPr>
          <a:xfrm>
            <a:off x="3782766" y="3229023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D33FB1A7-0C46-4654-BEC3-41DF81403A26}"/>
              </a:ext>
            </a:extLst>
          </p:cNvPr>
          <p:cNvSpPr/>
          <p:nvPr/>
        </p:nvSpPr>
        <p:spPr>
          <a:xfrm>
            <a:off x="5155031" y="3229023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50D79183-CE37-4E4D-924E-A8A54B211D30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451499" y="3468350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32FFF47F-7F44-45F4-B638-299ACB188206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776849" y="3468350"/>
            <a:ext cx="378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13D0F363-CAE9-4C59-B263-03D716A408F3}"/>
              </a:ext>
            </a:extLst>
          </p:cNvPr>
          <p:cNvSpPr txBox="1"/>
          <p:nvPr/>
        </p:nvSpPr>
        <p:spPr>
          <a:xfrm>
            <a:off x="2355280" y="2972024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AC5A8460-F355-49D6-AADE-BF0A20DA06E6}"/>
              </a:ext>
            </a:extLst>
          </p:cNvPr>
          <p:cNvSpPr txBox="1"/>
          <p:nvPr/>
        </p:nvSpPr>
        <p:spPr>
          <a:xfrm>
            <a:off x="3688651" y="2972024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A2BA9CBF-99F9-4BE2-AB68-5C0AE88F66B5}"/>
              </a:ext>
            </a:extLst>
          </p:cNvPr>
          <p:cNvSpPr txBox="1"/>
          <p:nvPr/>
        </p:nvSpPr>
        <p:spPr>
          <a:xfrm>
            <a:off x="5060916" y="2972024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nº3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09F6034C-9965-44B3-B7E8-7CCECF7F3C08}"/>
              </a:ext>
            </a:extLst>
          </p:cNvPr>
          <p:cNvSpPr/>
          <p:nvPr/>
        </p:nvSpPr>
        <p:spPr>
          <a:xfrm>
            <a:off x="6582245" y="3229023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04281267-7DB1-4C2F-98DF-84E475E1989C}"/>
              </a:ext>
            </a:extLst>
          </p:cNvPr>
          <p:cNvSpPr txBox="1"/>
          <p:nvPr/>
        </p:nvSpPr>
        <p:spPr>
          <a:xfrm>
            <a:off x="6488130" y="2972024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nº4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xmlns="" id="{B43C35BB-3DB8-4748-8E06-06887CD72469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>
            <a:off x="6149114" y="3468350"/>
            <a:ext cx="4331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0D353043-CD33-4978-8C2F-A58B609AC733}"/>
              </a:ext>
            </a:extLst>
          </p:cNvPr>
          <p:cNvSpPr/>
          <p:nvPr/>
        </p:nvSpPr>
        <p:spPr>
          <a:xfrm>
            <a:off x="2158700" y="2882500"/>
            <a:ext cx="5587066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205425A0-FF06-422E-90B6-6549E76B382D}"/>
              </a:ext>
            </a:extLst>
          </p:cNvPr>
          <p:cNvSpPr txBox="1"/>
          <p:nvPr/>
        </p:nvSpPr>
        <p:spPr>
          <a:xfrm>
            <a:off x="7748374" y="321246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xmlns="" id="{F581D542-2782-4478-9C8B-057A8F2DC845}"/>
              </a:ext>
            </a:extLst>
          </p:cNvPr>
          <p:cNvCxnSpPr/>
          <p:nvPr/>
        </p:nvCxnSpPr>
        <p:spPr>
          <a:xfrm>
            <a:off x="68281" y="3861048"/>
            <a:ext cx="882419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xmlns="" id="{36568D0B-2595-4463-9ACF-560AB8BD926C}"/>
              </a:ext>
            </a:extLst>
          </p:cNvPr>
          <p:cNvSpPr/>
          <p:nvPr/>
        </p:nvSpPr>
        <p:spPr>
          <a:xfrm>
            <a:off x="2460024" y="4322496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xmlns="" id="{5835F7C7-950B-48EE-AD02-ED7923BD72F3}"/>
              </a:ext>
            </a:extLst>
          </p:cNvPr>
          <p:cNvSpPr/>
          <p:nvPr/>
        </p:nvSpPr>
        <p:spPr>
          <a:xfrm>
            <a:off x="3785374" y="4319869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xmlns="" id="{223FCBFC-43BA-45E2-8537-15A29892B7F3}"/>
              </a:ext>
            </a:extLst>
          </p:cNvPr>
          <p:cNvSpPr/>
          <p:nvPr/>
        </p:nvSpPr>
        <p:spPr>
          <a:xfrm>
            <a:off x="5157639" y="4319869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xmlns="" id="{91AD066E-626E-483D-8BFD-6F8684EF55E4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3454107" y="4559196"/>
            <a:ext cx="331267" cy="262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xmlns="" id="{E3A24A36-A510-4915-83A6-FCE1C2EA6159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4779457" y="4559196"/>
            <a:ext cx="37818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xmlns="" id="{03C023FE-DB07-4CD3-B9DF-E04B88FBDD34}"/>
              </a:ext>
            </a:extLst>
          </p:cNvPr>
          <p:cNvSpPr txBox="1"/>
          <p:nvPr/>
        </p:nvSpPr>
        <p:spPr>
          <a:xfrm>
            <a:off x="2357888" y="406287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1370A10A-A471-45F8-8BF0-29F46F72EC5A}"/>
              </a:ext>
            </a:extLst>
          </p:cNvPr>
          <p:cNvSpPr txBox="1"/>
          <p:nvPr/>
        </p:nvSpPr>
        <p:spPr>
          <a:xfrm>
            <a:off x="3691259" y="406287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nº2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xmlns="" id="{F0BB8B8A-6140-40E7-8277-E2626D42E1B0}"/>
              </a:ext>
            </a:extLst>
          </p:cNvPr>
          <p:cNvSpPr txBox="1"/>
          <p:nvPr/>
        </p:nvSpPr>
        <p:spPr>
          <a:xfrm>
            <a:off x="5063524" y="406287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nº3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xmlns="" id="{4E841271-0365-4E7C-9FB7-512A58634F90}"/>
              </a:ext>
            </a:extLst>
          </p:cNvPr>
          <p:cNvSpPr/>
          <p:nvPr/>
        </p:nvSpPr>
        <p:spPr>
          <a:xfrm>
            <a:off x="6584853" y="4319869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SHA4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B163B526-CC1E-4DBD-942F-F383085CB139}"/>
              </a:ext>
            </a:extLst>
          </p:cNvPr>
          <p:cNvSpPr txBox="1"/>
          <p:nvPr/>
        </p:nvSpPr>
        <p:spPr>
          <a:xfrm>
            <a:off x="6490738" y="406287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nº4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xmlns="" id="{F0D6D36B-624A-4083-95E4-38476EDE48F3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>
            <a:off x="6151722" y="4559196"/>
            <a:ext cx="433131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xmlns="" id="{42A1A9DD-A4F9-4761-AFEC-29509B2CEE84}"/>
              </a:ext>
            </a:extLst>
          </p:cNvPr>
          <p:cNvSpPr/>
          <p:nvPr/>
        </p:nvSpPr>
        <p:spPr>
          <a:xfrm>
            <a:off x="2161308" y="3973346"/>
            <a:ext cx="5587066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xmlns="" id="{94E57D7F-F536-4602-A967-592D87E95BCF}"/>
              </a:ext>
            </a:extLst>
          </p:cNvPr>
          <p:cNvSpPr txBox="1"/>
          <p:nvPr/>
        </p:nvSpPr>
        <p:spPr>
          <a:xfrm>
            <a:off x="7740353" y="4234767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origin/master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xmlns="" id="{F87434AF-AD0D-42D1-9F9E-1C8504821D5E}"/>
              </a:ext>
            </a:extLst>
          </p:cNvPr>
          <p:cNvSpPr/>
          <p:nvPr/>
        </p:nvSpPr>
        <p:spPr>
          <a:xfrm>
            <a:off x="2452003" y="5302626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xmlns="" id="{26002872-7469-4194-AD09-9DE79D913B3E}"/>
              </a:ext>
            </a:extLst>
          </p:cNvPr>
          <p:cNvSpPr/>
          <p:nvPr/>
        </p:nvSpPr>
        <p:spPr>
          <a:xfrm>
            <a:off x="3777353" y="5299999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xmlns="" id="{A87979AB-B27C-4224-9F9B-65BEAB231335}"/>
              </a:ext>
            </a:extLst>
          </p:cNvPr>
          <p:cNvSpPr/>
          <p:nvPr/>
        </p:nvSpPr>
        <p:spPr>
          <a:xfrm>
            <a:off x="5149618" y="5299999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xmlns="" id="{528F9AFD-5940-4CF2-B44B-90961E42DD44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 flipV="1">
            <a:off x="3446086" y="5539326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xmlns="" id="{083A9D7C-51C9-4D4F-8239-941093E19AE3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4771436" y="5539326"/>
            <a:ext cx="378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xmlns="" id="{2C4AD82E-3CB5-4A6D-BDB9-CFFF2F179946}"/>
              </a:ext>
            </a:extLst>
          </p:cNvPr>
          <p:cNvSpPr txBox="1"/>
          <p:nvPr/>
        </p:nvSpPr>
        <p:spPr>
          <a:xfrm>
            <a:off x="2349867" y="504300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xmlns="" id="{3EFFFC31-E320-44B8-B681-1A1570544A96}"/>
              </a:ext>
            </a:extLst>
          </p:cNvPr>
          <p:cNvSpPr txBox="1"/>
          <p:nvPr/>
        </p:nvSpPr>
        <p:spPr>
          <a:xfrm>
            <a:off x="3683238" y="504300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xmlns="" id="{9CB5F0DC-6A27-4C5B-BF02-879F991DAF0B}"/>
              </a:ext>
            </a:extLst>
          </p:cNvPr>
          <p:cNvSpPr txBox="1"/>
          <p:nvPr/>
        </p:nvSpPr>
        <p:spPr>
          <a:xfrm>
            <a:off x="5055503" y="504300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nº3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xmlns="" id="{82AB5A40-D5A2-4AC7-B386-09880904D425}"/>
              </a:ext>
            </a:extLst>
          </p:cNvPr>
          <p:cNvSpPr/>
          <p:nvPr/>
        </p:nvSpPr>
        <p:spPr>
          <a:xfrm>
            <a:off x="6576832" y="5299999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SHA4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xmlns="" id="{78CC4257-3A16-424F-B052-039C9A9A135C}"/>
              </a:ext>
            </a:extLst>
          </p:cNvPr>
          <p:cNvSpPr txBox="1"/>
          <p:nvPr/>
        </p:nvSpPr>
        <p:spPr>
          <a:xfrm>
            <a:off x="6482717" y="504300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nº4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xmlns="" id="{FB659830-9BF5-4386-9711-90CB7B945197}"/>
              </a:ext>
            </a:extLst>
          </p:cNvPr>
          <p:cNvCxnSpPr>
            <a:cxnSpLocks/>
            <a:stCxn id="40" idx="6"/>
            <a:endCxn id="46" idx="2"/>
          </p:cNvCxnSpPr>
          <p:nvPr/>
        </p:nvCxnSpPr>
        <p:spPr>
          <a:xfrm>
            <a:off x="6143701" y="5539326"/>
            <a:ext cx="4331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xmlns="" id="{81904239-42B5-4BC9-A2EC-C8741381F696}"/>
              </a:ext>
            </a:extLst>
          </p:cNvPr>
          <p:cNvSpPr/>
          <p:nvPr/>
        </p:nvSpPr>
        <p:spPr>
          <a:xfrm>
            <a:off x="2153287" y="4953476"/>
            <a:ext cx="5587066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xmlns="" id="{99632B3D-CE45-4E74-A2F5-576AB2E52C57}"/>
              </a:ext>
            </a:extLst>
          </p:cNvPr>
          <p:cNvSpPr txBox="1"/>
          <p:nvPr/>
        </p:nvSpPr>
        <p:spPr>
          <a:xfrm>
            <a:off x="7795221" y="5293914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51" name="Marcador de contenido 2">
            <a:extLst>
              <a:ext uri="{FF2B5EF4-FFF2-40B4-BE49-F238E27FC236}">
                <a16:creationId xmlns:a16="http://schemas.microsoft.com/office/drawing/2014/main" xmlns="" id="{A19FD13F-06DB-497E-8D31-AFE5AB80DEF9}"/>
              </a:ext>
            </a:extLst>
          </p:cNvPr>
          <p:cNvSpPr txBox="1">
            <a:spLocks/>
          </p:cNvSpPr>
          <p:nvPr/>
        </p:nvSpPr>
        <p:spPr>
          <a:xfrm>
            <a:off x="372979" y="1135849"/>
            <a:ext cx="8015445" cy="14266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Cuando estamos conectados a un repositorio remoto, existe una rama oculta (origin/master), y es prácticamente un espejo a lo que existe en la rama master del repositorio remoto</a:t>
            </a:r>
          </a:p>
        </p:txBody>
      </p:sp>
    </p:spTree>
    <p:extLst>
      <p:ext uri="{BB962C8B-B14F-4D97-AF65-F5344CB8AC3E}">
        <p14:creationId xmlns:p14="http://schemas.microsoft.com/office/powerpoint/2010/main" val="31816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FDC1E98-949A-407E-975A-A64D626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Ramas ocultas (II)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0A11B714-4877-44A3-9C3A-EAB5E01FC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22</a:t>
            </a:fld>
            <a:endParaRPr lang="es-ES" dirty="0"/>
          </a:p>
        </p:txBody>
      </p:sp>
      <p:pic>
        <p:nvPicPr>
          <p:cNvPr id="4" name="Picture 12" descr="Resultado de imagen de server">
            <a:extLst>
              <a:ext uri="{FF2B5EF4-FFF2-40B4-BE49-F238E27FC236}">
                <a16:creationId xmlns:a16="http://schemas.microsoft.com/office/drawing/2014/main" xmlns="" id="{981210BB-D4B9-40EF-83A2-07529FF56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74" y="2725793"/>
            <a:ext cx="870283" cy="87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Resultado de imagen de git">
            <a:extLst>
              <a:ext uri="{FF2B5EF4-FFF2-40B4-BE49-F238E27FC236}">
                <a16:creationId xmlns:a16="http://schemas.microsoft.com/office/drawing/2014/main" xmlns="" id="{BDB5A0B1-2CC3-45DB-B1B3-C51848D67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2" y="3000041"/>
            <a:ext cx="423782" cy="42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Resultado de imagen de computer pc">
            <a:extLst>
              <a:ext uri="{FF2B5EF4-FFF2-40B4-BE49-F238E27FC236}">
                <a16:creationId xmlns:a16="http://schemas.microsoft.com/office/drawing/2014/main" xmlns="" id="{34B68276-7607-4FCC-914C-27E380939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63" y="4510010"/>
            <a:ext cx="1129517" cy="112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de git">
            <a:extLst>
              <a:ext uri="{FF2B5EF4-FFF2-40B4-BE49-F238E27FC236}">
                <a16:creationId xmlns:a16="http://schemas.microsoft.com/office/drawing/2014/main" xmlns="" id="{C6893C7B-A7A5-409E-B753-06036C852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94" y="4813311"/>
            <a:ext cx="308611" cy="30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26B3A3C9-5C27-4905-B7D0-855C1264D34C}"/>
              </a:ext>
            </a:extLst>
          </p:cNvPr>
          <p:cNvSpPr txBox="1"/>
          <p:nvPr/>
        </p:nvSpPr>
        <p:spPr>
          <a:xfrm>
            <a:off x="329995" y="2456730"/>
            <a:ext cx="106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Servidor </a:t>
            </a:r>
          </a:p>
          <a:p>
            <a:r>
              <a:rPr lang="es-ES" sz="1200" dirty="0"/>
              <a:t>remoto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14B85DD3-8174-4736-A470-EE02254EDEE6}"/>
              </a:ext>
            </a:extLst>
          </p:cNvPr>
          <p:cNvSpPr txBox="1"/>
          <p:nvPr/>
        </p:nvSpPr>
        <p:spPr>
          <a:xfrm>
            <a:off x="296171" y="5060875"/>
            <a:ext cx="89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Equipo </a:t>
            </a:r>
          </a:p>
          <a:p>
            <a:r>
              <a:rPr lang="es-ES" sz="1200" dirty="0"/>
              <a:t>local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A8F77091-569E-4242-AFAE-7859D6AE8CFC}"/>
              </a:ext>
            </a:extLst>
          </p:cNvPr>
          <p:cNvCxnSpPr>
            <a:cxnSpLocks/>
          </p:cNvCxnSpPr>
          <p:nvPr/>
        </p:nvCxnSpPr>
        <p:spPr>
          <a:xfrm flipV="1">
            <a:off x="1061378" y="3581804"/>
            <a:ext cx="0" cy="9282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E2AB4B4B-B64F-41A2-B1D0-60CCF5C66D59}"/>
              </a:ext>
            </a:extLst>
          </p:cNvPr>
          <p:cNvSpPr/>
          <p:nvPr/>
        </p:nvSpPr>
        <p:spPr>
          <a:xfrm>
            <a:off x="2387460" y="3074943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53199CF0-9E2F-4135-AF32-6F34E8F576B2}"/>
              </a:ext>
            </a:extLst>
          </p:cNvPr>
          <p:cNvSpPr/>
          <p:nvPr/>
        </p:nvSpPr>
        <p:spPr>
          <a:xfrm>
            <a:off x="3712810" y="3072316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BC93668D-858C-4CDD-ABFE-F9017DD26DA6}"/>
              </a:ext>
            </a:extLst>
          </p:cNvPr>
          <p:cNvSpPr/>
          <p:nvPr/>
        </p:nvSpPr>
        <p:spPr>
          <a:xfrm>
            <a:off x="5085075" y="3072316"/>
            <a:ext cx="994083" cy="4786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D66C6453-567B-4F80-925C-E2E5C7907C0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381543" y="3311643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7A9A8B57-A62E-4A2C-83F2-AB014E9A238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706893" y="3311643"/>
            <a:ext cx="378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CAE28D23-D737-4C19-A860-76AB8545DF8D}"/>
              </a:ext>
            </a:extLst>
          </p:cNvPr>
          <p:cNvSpPr txBox="1"/>
          <p:nvPr/>
        </p:nvSpPr>
        <p:spPr>
          <a:xfrm>
            <a:off x="2285324" y="2815317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5ADD55AF-252F-4B51-9FC5-01C0B6B1FBD2}"/>
              </a:ext>
            </a:extLst>
          </p:cNvPr>
          <p:cNvSpPr txBox="1"/>
          <p:nvPr/>
        </p:nvSpPr>
        <p:spPr>
          <a:xfrm>
            <a:off x="3618695" y="2815317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2B4DAE27-C7C6-4F01-A6A3-5ADDCC6DEFD5}"/>
              </a:ext>
            </a:extLst>
          </p:cNvPr>
          <p:cNvSpPr txBox="1"/>
          <p:nvPr/>
        </p:nvSpPr>
        <p:spPr>
          <a:xfrm>
            <a:off x="4990960" y="2815317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Nuevo Commit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92B1063D-8C67-414E-849E-8E7E58D32557}"/>
              </a:ext>
            </a:extLst>
          </p:cNvPr>
          <p:cNvSpPr/>
          <p:nvPr/>
        </p:nvSpPr>
        <p:spPr>
          <a:xfrm>
            <a:off x="2088744" y="2725793"/>
            <a:ext cx="5459536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B1DEB792-4560-429D-A659-2E79E283EF2D}"/>
              </a:ext>
            </a:extLst>
          </p:cNvPr>
          <p:cNvSpPr txBox="1"/>
          <p:nvPr/>
        </p:nvSpPr>
        <p:spPr>
          <a:xfrm>
            <a:off x="7575565" y="3021555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94B65CC7-1397-48FE-91A5-9B879D77FB99}"/>
              </a:ext>
            </a:extLst>
          </p:cNvPr>
          <p:cNvCxnSpPr/>
          <p:nvPr/>
        </p:nvCxnSpPr>
        <p:spPr>
          <a:xfrm>
            <a:off x="155737" y="3708372"/>
            <a:ext cx="897671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2F03384E-168B-4D8D-AE10-2C42BA6F5DC0}"/>
              </a:ext>
            </a:extLst>
          </p:cNvPr>
          <p:cNvSpPr/>
          <p:nvPr/>
        </p:nvSpPr>
        <p:spPr>
          <a:xfrm>
            <a:off x="2390068" y="4165789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D29A3605-7B86-47B0-9BD6-4A03EFE14D62}"/>
              </a:ext>
            </a:extLst>
          </p:cNvPr>
          <p:cNvSpPr/>
          <p:nvPr/>
        </p:nvSpPr>
        <p:spPr>
          <a:xfrm>
            <a:off x="3715418" y="4163162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9F5FDD22-2B53-4813-A210-1F5139147471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3384151" y="4402489"/>
            <a:ext cx="331267" cy="262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9E2A5A92-38B7-40D2-994A-995B1825CAAD}"/>
              </a:ext>
            </a:extLst>
          </p:cNvPr>
          <p:cNvSpPr txBox="1"/>
          <p:nvPr/>
        </p:nvSpPr>
        <p:spPr>
          <a:xfrm>
            <a:off x="2287932" y="3906163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3D899086-EB37-4618-AA75-70161EF3EEA5}"/>
              </a:ext>
            </a:extLst>
          </p:cNvPr>
          <p:cNvSpPr txBox="1"/>
          <p:nvPr/>
        </p:nvSpPr>
        <p:spPr>
          <a:xfrm>
            <a:off x="3621303" y="3906163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nº2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27195A2F-FE82-4176-B7EC-B3ABDB121BBB}"/>
              </a:ext>
            </a:extLst>
          </p:cNvPr>
          <p:cNvSpPr/>
          <p:nvPr/>
        </p:nvSpPr>
        <p:spPr>
          <a:xfrm>
            <a:off x="2091352" y="3816639"/>
            <a:ext cx="5456928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2A3261F5-923C-418E-9274-1EAA35CE0217}"/>
              </a:ext>
            </a:extLst>
          </p:cNvPr>
          <p:cNvSpPr txBox="1"/>
          <p:nvPr/>
        </p:nvSpPr>
        <p:spPr>
          <a:xfrm>
            <a:off x="7563260" y="4138989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origin/master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9358A0CA-C110-44EE-B1BB-2E35FF328085}"/>
              </a:ext>
            </a:extLst>
          </p:cNvPr>
          <p:cNvSpPr/>
          <p:nvPr/>
        </p:nvSpPr>
        <p:spPr>
          <a:xfrm>
            <a:off x="2382047" y="5145919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xmlns="" id="{46C808BB-579C-4AAE-9D1E-B27DCB0B4CE4}"/>
              </a:ext>
            </a:extLst>
          </p:cNvPr>
          <p:cNvSpPr/>
          <p:nvPr/>
        </p:nvSpPr>
        <p:spPr>
          <a:xfrm>
            <a:off x="3707397" y="5143292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xmlns="" id="{D02065DD-EB7B-4771-9E43-843CC7F610F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3376130" y="5382619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0BAC5B91-89EE-45C6-8F74-6C56E3055830}"/>
              </a:ext>
            </a:extLst>
          </p:cNvPr>
          <p:cNvSpPr txBox="1"/>
          <p:nvPr/>
        </p:nvSpPr>
        <p:spPr>
          <a:xfrm>
            <a:off x="2279911" y="4886293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F0A28C38-4975-414C-9BBD-5931D6C21BD8}"/>
              </a:ext>
            </a:extLst>
          </p:cNvPr>
          <p:cNvSpPr txBox="1"/>
          <p:nvPr/>
        </p:nvSpPr>
        <p:spPr>
          <a:xfrm>
            <a:off x="3613282" y="4886293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8C8C33B9-43F2-4310-8910-F3A6E939272D}"/>
              </a:ext>
            </a:extLst>
          </p:cNvPr>
          <p:cNvSpPr/>
          <p:nvPr/>
        </p:nvSpPr>
        <p:spPr>
          <a:xfrm>
            <a:off x="2083331" y="4796769"/>
            <a:ext cx="5464949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07C9DC05-BD0B-4976-B53B-05A1199714AE}"/>
              </a:ext>
            </a:extLst>
          </p:cNvPr>
          <p:cNvSpPr txBox="1"/>
          <p:nvPr/>
        </p:nvSpPr>
        <p:spPr>
          <a:xfrm>
            <a:off x="7650416" y="514329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40" name="Marcador de contenido 2">
            <a:extLst>
              <a:ext uri="{FF2B5EF4-FFF2-40B4-BE49-F238E27FC236}">
                <a16:creationId xmlns:a16="http://schemas.microsoft.com/office/drawing/2014/main" xmlns="" id="{A29EF169-C0D7-47AB-A1EA-3DDB8B8405EA}"/>
              </a:ext>
            </a:extLst>
          </p:cNvPr>
          <p:cNvSpPr txBox="1">
            <a:spLocks/>
          </p:cNvSpPr>
          <p:nvPr/>
        </p:nvSpPr>
        <p:spPr>
          <a:xfrm>
            <a:off x="447138" y="1121461"/>
            <a:ext cx="5822032" cy="68678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Ramas ocultas: ¿para qué?</a:t>
            </a:r>
          </a:p>
        </p:txBody>
      </p:sp>
      <p:sp>
        <p:nvSpPr>
          <p:cNvPr id="41" name="Elipse 30">
            <a:extLst>
              <a:ext uri="{FF2B5EF4-FFF2-40B4-BE49-F238E27FC236}">
                <a16:creationId xmlns:a16="http://schemas.microsoft.com/office/drawing/2014/main" xmlns="" id="{1D8A8B02-1971-4107-B5B2-4198101EB6CF}"/>
              </a:ext>
            </a:extLst>
          </p:cNvPr>
          <p:cNvSpPr/>
          <p:nvPr/>
        </p:nvSpPr>
        <p:spPr>
          <a:xfrm>
            <a:off x="5079662" y="5143292"/>
            <a:ext cx="994083" cy="4786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sp>
        <p:nvSpPr>
          <p:cNvPr id="42" name="CuadroTexto 35">
            <a:extLst>
              <a:ext uri="{FF2B5EF4-FFF2-40B4-BE49-F238E27FC236}">
                <a16:creationId xmlns:a16="http://schemas.microsoft.com/office/drawing/2014/main" xmlns="" id="{06295B4D-ED5B-4408-98E8-717EBC7A08AB}"/>
              </a:ext>
            </a:extLst>
          </p:cNvPr>
          <p:cNvSpPr txBox="1"/>
          <p:nvPr/>
        </p:nvSpPr>
        <p:spPr>
          <a:xfrm>
            <a:off x="4985547" y="4886293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Nuevo Commit </a:t>
            </a:r>
          </a:p>
        </p:txBody>
      </p:sp>
      <p:cxnSp>
        <p:nvCxnSpPr>
          <p:cNvPr id="43" name="Conector recto de flecha 32">
            <a:extLst>
              <a:ext uri="{FF2B5EF4-FFF2-40B4-BE49-F238E27FC236}">
                <a16:creationId xmlns:a16="http://schemas.microsoft.com/office/drawing/2014/main" xmlns="" id="{909E406D-4524-4901-B091-2C3CFD81D7D7}"/>
              </a:ext>
            </a:extLst>
          </p:cNvPr>
          <p:cNvCxnSpPr>
            <a:cxnSpLocks/>
            <a:stCxn id="30" idx="6"/>
            <a:endCxn id="41" idx="2"/>
          </p:cNvCxnSpPr>
          <p:nvPr/>
        </p:nvCxnSpPr>
        <p:spPr>
          <a:xfrm>
            <a:off x="4701480" y="5382619"/>
            <a:ext cx="378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4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FDC1E98-949A-407E-975A-A64D626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Ramas ocultas (III)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0A11B714-4877-44A3-9C3A-EAB5E01FC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23</a:t>
            </a:fld>
            <a:endParaRPr lang="es-ES" dirty="0"/>
          </a:p>
        </p:txBody>
      </p:sp>
      <p:pic>
        <p:nvPicPr>
          <p:cNvPr id="4" name="Picture 12" descr="Resultado de imagen de server">
            <a:extLst>
              <a:ext uri="{FF2B5EF4-FFF2-40B4-BE49-F238E27FC236}">
                <a16:creationId xmlns:a16="http://schemas.microsoft.com/office/drawing/2014/main" xmlns="" id="{981210BB-D4B9-40EF-83A2-07529FF56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0" y="2689951"/>
            <a:ext cx="870283" cy="87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Resultado de imagen de git">
            <a:extLst>
              <a:ext uri="{FF2B5EF4-FFF2-40B4-BE49-F238E27FC236}">
                <a16:creationId xmlns:a16="http://schemas.microsoft.com/office/drawing/2014/main" xmlns="" id="{BDB5A0B1-2CC3-45DB-B1B3-C51848D67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8" y="2964199"/>
            <a:ext cx="423782" cy="42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Resultado de imagen de computer pc">
            <a:extLst>
              <a:ext uri="{FF2B5EF4-FFF2-40B4-BE49-F238E27FC236}">
                <a16:creationId xmlns:a16="http://schemas.microsoft.com/office/drawing/2014/main" xmlns="" id="{34B68276-7607-4FCC-914C-27E380939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19" y="4474168"/>
            <a:ext cx="1129517" cy="112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de git">
            <a:extLst>
              <a:ext uri="{FF2B5EF4-FFF2-40B4-BE49-F238E27FC236}">
                <a16:creationId xmlns:a16="http://schemas.microsoft.com/office/drawing/2014/main" xmlns="" id="{C6893C7B-A7A5-409E-B753-06036C852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50" y="4777469"/>
            <a:ext cx="308611" cy="30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26B3A3C9-5C27-4905-B7D0-855C1264D34C}"/>
              </a:ext>
            </a:extLst>
          </p:cNvPr>
          <p:cNvSpPr txBox="1"/>
          <p:nvPr/>
        </p:nvSpPr>
        <p:spPr>
          <a:xfrm>
            <a:off x="378051" y="2420888"/>
            <a:ext cx="106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Servidor </a:t>
            </a:r>
          </a:p>
          <a:p>
            <a:r>
              <a:rPr lang="es-ES" sz="1200" dirty="0"/>
              <a:t>remoto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14B85DD3-8174-4736-A470-EE02254EDEE6}"/>
              </a:ext>
            </a:extLst>
          </p:cNvPr>
          <p:cNvSpPr txBox="1"/>
          <p:nvPr/>
        </p:nvSpPr>
        <p:spPr>
          <a:xfrm>
            <a:off x="344227" y="5025033"/>
            <a:ext cx="89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Equipo </a:t>
            </a:r>
          </a:p>
          <a:p>
            <a:r>
              <a:rPr lang="es-ES" sz="1200" dirty="0"/>
              <a:t>local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A8F77091-569E-4242-AFAE-7859D6AE8CFC}"/>
              </a:ext>
            </a:extLst>
          </p:cNvPr>
          <p:cNvCxnSpPr>
            <a:cxnSpLocks/>
          </p:cNvCxnSpPr>
          <p:nvPr/>
        </p:nvCxnSpPr>
        <p:spPr>
          <a:xfrm flipV="1">
            <a:off x="1109434" y="3545962"/>
            <a:ext cx="0" cy="9282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E2AB4B4B-B64F-41A2-B1D0-60CCF5C66D59}"/>
              </a:ext>
            </a:extLst>
          </p:cNvPr>
          <p:cNvSpPr/>
          <p:nvPr/>
        </p:nvSpPr>
        <p:spPr>
          <a:xfrm>
            <a:off x="2435516" y="3039101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53199CF0-9E2F-4135-AF32-6F34E8F576B2}"/>
              </a:ext>
            </a:extLst>
          </p:cNvPr>
          <p:cNvSpPr/>
          <p:nvPr/>
        </p:nvSpPr>
        <p:spPr>
          <a:xfrm>
            <a:off x="3760866" y="3036474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BC93668D-858C-4CDD-ABFE-F9017DD26DA6}"/>
              </a:ext>
            </a:extLst>
          </p:cNvPr>
          <p:cNvSpPr/>
          <p:nvPr/>
        </p:nvSpPr>
        <p:spPr>
          <a:xfrm>
            <a:off x="5133131" y="3036474"/>
            <a:ext cx="994083" cy="4786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D66C6453-567B-4F80-925C-E2E5C7907C0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429599" y="3275801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7A9A8B57-A62E-4A2C-83F2-AB014E9A238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754949" y="3275801"/>
            <a:ext cx="378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CAE28D23-D737-4C19-A860-76AB8545DF8D}"/>
              </a:ext>
            </a:extLst>
          </p:cNvPr>
          <p:cNvSpPr txBox="1"/>
          <p:nvPr/>
        </p:nvSpPr>
        <p:spPr>
          <a:xfrm>
            <a:off x="2333380" y="2779475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5ADD55AF-252F-4B51-9FC5-01C0B6B1FBD2}"/>
              </a:ext>
            </a:extLst>
          </p:cNvPr>
          <p:cNvSpPr txBox="1"/>
          <p:nvPr/>
        </p:nvSpPr>
        <p:spPr>
          <a:xfrm>
            <a:off x="3666751" y="2779475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2B4DAE27-C7C6-4F01-A6A3-5ADDCC6DEFD5}"/>
              </a:ext>
            </a:extLst>
          </p:cNvPr>
          <p:cNvSpPr txBox="1"/>
          <p:nvPr/>
        </p:nvSpPr>
        <p:spPr>
          <a:xfrm>
            <a:off x="5039015" y="2779475"/>
            <a:ext cx="1321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Nuevo Commit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92B1063D-8C67-414E-849E-8E7E58D32557}"/>
              </a:ext>
            </a:extLst>
          </p:cNvPr>
          <p:cNvSpPr/>
          <p:nvPr/>
        </p:nvSpPr>
        <p:spPr>
          <a:xfrm>
            <a:off x="2136800" y="2689951"/>
            <a:ext cx="5459536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B1DEB792-4560-429D-A659-2E79E283EF2D}"/>
              </a:ext>
            </a:extLst>
          </p:cNvPr>
          <p:cNvSpPr txBox="1"/>
          <p:nvPr/>
        </p:nvSpPr>
        <p:spPr>
          <a:xfrm>
            <a:off x="7623621" y="2985713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94B65CC7-1397-48FE-91A5-9B879D77FB99}"/>
              </a:ext>
            </a:extLst>
          </p:cNvPr>
          <p:cNvCxnSpPr/>
          <p:nvPr/>
        </p:nvCxnSpPr>
        <p:spPr>
          <a:xfrm>
            <a:off x="203793" y="3672530"/>
            <a:ext cx="897671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2F03384E-168B-4D8D-AE10-2C42BA6F5DC0}"/>
              </a:ext>
            </a:extLst>
          </p:cNvPr>
          <p:cNvSpPr/>
          <p:nvPr/>
        </p:nvSpPr>
        <p:spPr>
          <a:xfrm>
            <a:off x="2438124" y="4129947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D29A3605-7B86-47B0-9BD6-4A03EFE14D62}"/>
              </a:ext>
            </a:extLst>
          </p:cNvPr>
          <p:cNvSpPr/>
          <p:nvPr/>
        </p:nvSpPr>
        <p:spPr>
          <a:xfrm>
            <a:off x="3763474" y="4127320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9F5FDD22-2B53-4813-A210-1F5139147471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3432207" y="4366647"/>
            <a:ext cx="331267" cy="262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9E2A5A92-38B7-40D2-994A-995B1825CAAD}"/>
              </a:ext>
            </a:extLst>
          </p:cNvPr>
          <p:cNvSpPr txBox="1"/>
          <p:nvPr/>
        </p:nvSpPr>
        <p:spPr>
          <a:xfrm>
            <a:off x="2335988" y="387032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3D899086-EB37-4618-AA75-70161EF3EEA5}"/>
              </a:ext>
            </a:extLst>
          </p:cNvPr>
          <p:cNvSpPr txBox="1"/>
          <p:nvPr/>
        </p:nvSpPr>
        <p:spPr>
          <a:xfrm>
            <a:off x="3669359" y="387032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nº2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27195A2F-FE82-4176-B7EC-B3ABDB121BBB}"/>
              </a:ext>
            </a:extLst>
          </p:cNvPr>
          <p:cNvSpPr/>
          <p:nvPr/>
        </p:nvSpPr>
        <p:spPr>
          <a:xfrm>
            <a:off x="2139408" y="3780797"/>
            <a:ext cx="5456928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2A3261F5-923C-418E-9274-1EAA35CE0217}"/>
              </a:ext>
            </a:extLst>
          </p:cNvPr>
          <p:cNvSpPr txBox="1"/>
          <p:nvPr/>
        </p:nvSpPr>
        <p:spPr>
          <a:xfrm>
            <a:off x="7611316" y="4103147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origin/master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9358A0CA-C110-44EE-B1BB-2E35FF328085}"/>
              </a:ext>
            </a:extLst>
          </p:cNvPr>
          <p:cNvSpPr/>
          <p:nvPr/>
        </p:nvSpPr>
        <p:spPr>
          <a:xfrm>
            <a:off x="2430103" y="5110077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xmlns="" id="{46C808BB-579C-4AAE-9D1E-B27DCB0B4CE4}"/>
              </a:ext>
            </a:extLst>
          </p:cNvPr>
          <p:cNvSpPr/>
          <p:nvPr/>
        </p:nvSpPr>
        <p:spPr>
          <a:xfrm>
            <a:off x="3755453" y="5107450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xmlns="" id="{D02065DD-EB7B-4771-9E43-843CC7F610F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3424186" y="5346777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0BAC5B91-89EE-45C6-8F74-6C56E3055830}"/>
              </a:ext>
            </a:extLst>
          </p:cNvPr>
          <p:cNvSpPr txBox="1"/>
          <p:nvPr/>
        </p:nvSpPr>
        <p:spPr>
          <a:xfrm>
            <a:off x="2327967" y="485045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F0A28C38-4975-414C-9BBD-5931D6C21BD8}"/>
              </a:ext>
            </a:extLst>
          </p:cNvPr>
          <p:cNvSpPr txBox="1"/>
          <p:nvPr/>
        </p:nvSpPr>
        <p:spPr>
          <a:xfrm>
            <a:off x="3661338" y="485045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8C8C33B9-43F2-4310-8910-F3A6E939272D}"/>
              </a:ext>
            </a:extLst>
          </p:cNvPr>
          <p:cNvSpPr/>
          <p:nvPr/>
        </p:nvSpPr>
        <p:spPr>
          <a:xfrm>
            <a:off x="2131387" y="4760927"/>
            <a:ext cx="5464949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07C9DC05-BD0B-4976-B53B-05A1199714AE}"/>
              </a:ext>
            </a:extLst>
          </p:cNvPr>
          <p:cNvSpPr txBox="1"/>
          <p:nvPr/>
        </p:nvSpPr>
        <p:spPr>
          <a:xfrm>
            <a:off x="7698472" y="5107450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41" name="Marcador de contenido 2">
            <a:extLst>
              <a:ext uri="{FF2B5EF4-FFF2-40B4-BE49-F238E27FC236}">
                <a16:creationId xmlns:a16="http://schemas.microsoft.com/office/drawing/2014/main" xmlns="" id="{91392448-8E19-4205-BE49-A01B4BB8D1B0}"/>
              </a:ext>
            </a:extLst>
          </p:cNvPr>
          <p:cNvSpPr txBox="1">
            <a:spLocks/>
          </p:cNvSpPr>
          <p:nvPr/>
        </p:nvSpPr>
        <p:spPr>
          <a:xfrm>
            <a:off x="358486" y="1022682"/>
            <a:ext cx="7285327" cy="7086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Ramas ocultas: En local, </a:t>
            </a:r>
            <a:r>
              <a:rPr lang="es-ES" dirty="0" smtClean="0"/>
              <a:t>almacena </a:t>
            </a:r>
            <a:r>
              <a:rPr lang="es-ES" dirty="0"/>
              <a:t>los cambios realizados en el repositorio remoto sin </a:t>
            </a:r>
            <a:r>
              <a:rPr lang="es-ES" dirty="0" smtClean="0"/>
              <a:t>incluirlo en nuestro desarrollo.</a:t>
            </a:r>
            <a:endParaRPr lang="es-ES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xmlns="" id="{A0ECA356-3307-4E4B-81D1-671878F31CE6}"/>
              </a:ext>
            </a:extLst>
          </p:cNvPr>
          <p:cNvSpPr/>
          <p:nvPr/>
        </p:nvSpPr>
        <p:spPr>
          <a:xfrm>
            <a:off x="5093875" y="4124871"/>
            <a:ext cx="994083" cy="478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xmlns="" id="{0C62B609-76F8-490F-A9D8-17FB046EA7C9}"/>
              </a:ext>
            </a:extLst>
          </p:cNvPr>
          <p:cNvSpPr txBox="1"/>
          <p:nvPr/>
        </p:nvSpPr>
        <p:spPr>
          <a:xfrm>
            <a:off x="6029316" y="4081304"/>
            <a:ext cx="126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Nuevo Commit </a:t>
            </a:r>
          </a:p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 Remoto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xmlns="" id="{D34CB99C-5E7D-455A-B400-7AF9C166AE8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579144" y="3511491"/>
            <a:ext cx="11773" cy="6133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xmlns="" id="{D462FF95-FFE6-48DF-9D5F-9591350568B3}"/>
              </a:ext>
            </a:extLst>
          </p:cNvPr>
          <p:cNvCxnSpPr>
            <a:cxnSpLocks/>
          </p:cNvCxnSpPr>
          <p:nvPr/>
        </p:nvCxnSpPr>
        <p:spPr>
          <a:xfrm>
            <a:off x="4764680" y="4376250"/>
            <a:ext cx="387347" cy="11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30">
            <a:extLst>
              <a:ext uri="{FF2B5EF4-FFF2-40B4-BE49-F238E27FC236}">
                <a16:creationId xmlns:a16="http://schemas.microsoft.com/office/drawing/2014/main" xmlns="" id="{1D8A8B02-1971-4107-B5B2-4198101EB6CF}"/>
              </a:ext>
            </a:extLst>
          </p:cNvPr>
          <p:cNvSpPr/>
          <p:nvPr/>
        </p:nvSpPr>
        <p:spPr>
          <a:xfrm>
            <a:off x="5079662" y="5143292"/>
            <a:ext cx="994083" cy="4786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sp>
        <p:nvSpPr>
          <p:cNvPr id="47" name="CuadroTexto 35">
            <a:extLst>
              <a:ext uri="{FF2B5EF4-FFF2-40B4-BE49-F238E27FC236}">
                <a16:creationId xmlns:a16="http://schemas.microsoft.com/office/drawing/2014/main" xmlns="" id="{06295B4D-ED5B-4408-98E8-717EBC7A08AB}"/>
              </a:ext>
            </a:extLst>
          </p:cNvPr>
          <p:cNvSpPr txBox="1"/>
          <p:nvPr/>
        </p:nvSpPr>
        <p:spPr>
          <a:xfrm>
            <a:off x="4985547" y="4886293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Nuevo Commit </a:t>
            </a:r>
          </a:p>
        </p:txBody>
      </p:sp>
      <p:cxnSp>
        <p:nvCxnSpPr>
          <p:cNvPr id="48" name="Conector recto de flecha 32">
            <a:extLst>
              <a:ext uri="{FF2B5EF4-FFF2-40B4-BE49-F238E27FC236}">
                <a16:creationId xmlns:a16="http://schemas.microsoft.com/office/drawing/2014/main" xmlns="" id="{909E406D-4524-4901-B091-2C3CFD81D7D7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4701480" y="5382619"/>
            <a:ext cx="378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8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ADEC1C-D021-4B47-82BB-C94712A7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Descargar cambios del proyecto remoto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95F9F6AE-8A7F-47FC-A8F1-BAC3DC1C8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24</a:t>
            </a:fld>
            <a:endParaRPr lang="es-ES" dirty="0"/>
          </a:p>
        </p:txBody>
      </p:sp>
      <p:pic>
        <p:nvPicPr>
          <p:cNvPr id="4" name="Picture 12" descr="Resultado de imagen de server">
            <a:extLst>
              <a:ext uri="{FF2B5EF4-FFF2-40B4-BE49-F238E27FC236}">
                <a16:creationId xmlns:a16="http://schemas.microsoft.com/office/drawing/2014/main" xmlns="" id="{2B9B971B-C599-4148-AA6F-C2A52E25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0" y="2689951"/>
            <a:ext cx="870283" cy="87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Resultado de imagen de git">
            <a:extLst>
              <a:ext uri="{FF2B5EF4-FFF2-40B4-BE49-F238E27FC236}">
                <a16:creationId xmlns:a16="http://schemas.microsoft.com/office/drawing/2014/main" xmlns="" id="{4803001D-9666-4904-8CB3-8324CAA3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8" y="2964199"/>
            <a:ext cx="423782" cy="42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Resultado de imagen de computer pc">
            <a:extLst>
              <a:ext uri="{FF2B5EF4-FFF2-40B4-BE49-F238E27FC236}">
                <a16:creationId xmlns:a16="http://schemas.microsoft.com/office/drawing/2014/main" xmlns="" id="{2A37CD2E-58F1-4D85-8273-29C2545D9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19" y="4474168"/>
            <a:ext cx="1129517" cy="112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de git">
            <a:extLst>
              <a:ext uri="{FF2B5EF4-FFF2-40B4-BE49-F238E27FC236}">
                <a16:creationId xmlns:a16="http://schemas.microsoft.com/office/drawing/2014/main" xmlns="" id="{36D5B5CF-4D1B-410F-8341-CF0A80198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50" y="4777469"/>
            <a:ext cx="308611" cy="30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2962269-10D8-45DA-9A42-A2F7EC64B10C}"/>
              </a:ext>
            </a:extLst>
          </p:cNvPr>
          <p:cNvSpPr txBox="1"/>
          <p:nvPr/>
        </p:nvSpPr>
        <p:spPr>
          <a:xfrm>
            <a:off x="378051" y="2420888"/>
            <a:ext cx="106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Servidor </a:t>
            </a:r>
          </a:p>
          <a:p>
            <a:r>
              <a:rPr lang="es-ES" sz="1200" dirty="0"/>
              <a:t>remoto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3851ED99-66B5-4787-8800-4DBFAF847E04}"/>
              </a:ext>
            </a:extLst>
          </p:cNvPr>
          <p:cNvSpPr txBox="1"/>
          <p:nvPr/>
        </p:nvSpPr>
        <p:spPr>
          <a:xfrm>
            <a:off x="344227" y="5025033"/>
            <a:ext cx="89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Equipo </a:t>
            </a:r>
          </a:p>
          <a:p>
            <a:r>
              <a:rPr lang="es-ES" sz="1200" dirty="0"/>
              <a:t>local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6B359080-7B4F-4E79-A18F-4C074D3EFF73}"/>
              </a:ext>
            </a:extLst>
          </p:cNvPr>
          <p:cNvCxnSpPr>
            <a:cxnSpLocks/>
          </p:cNvCxnSpPr>
          <p:nvPr/>
        </p:nvCxnSpPr>
        <p:spPr>
          <a:xfrm flipV="1">
            <a:off x="1109434" y="3545962"/>
            <a:ext cx="0" cy="9282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0965A32E-530D-437B-BE71-DD943E6AD14E}"/>
              </a:ext>
            </a:extLst>
          </p:cNvPr>
          <p:cNvSpPr/>
          <p:nvPr/>
        </p:nvSpPr>
        <p:spPr>
          <a:xfrm>
            <a:off x="2435516" y="3039101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00FB60EA-3A19-4278-ADB5-657C0552093B}"/>
              </a:ext>
            </a:extLst>
          </p:cNvPr>
          <p:cNvSpPr/>
          <p:nvPr/>
        </p:nvSpPr>
        <p:spPr>
          <a:xfrm>
            <a:off x="3760866" y="3036474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AEBC1543-1D3D-4EE2-9123-0B49423060AD}"/>
              </a:ext>
            </a:extLst>
          </p:cNvPr>
          <p:cNvSpPr/>
          <p:nvPr/>
        </p:nvSpPr>
        <p:spPr>
          <a:xfrm>
            <a:off x="5133131" y="3036474"/>
            <a:ext cx="994083" cy="4786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B681AEB0-BFF4-4C3B-849B-9B3EA3E1D30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429599" y="3275801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62BC435B-2AA8-4036-9654-A10D43F536C2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754949" y="3275801"/>
            <a:ext cx="378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88657FF3-C357-4FE8-9DE9-C5E694F77188}"/>
              </a:ext>
            </a:extLst>
          </p:cNvPr>
          <p:cNvSpPr txBox="1"/>
          <p:nvPr/>
        </p:nvSpPr>
        <p:spPr>
          <a:xfrm>
            <a:off x="2333380" y="2779475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885635CC-464D-4F99-9BF5-099541F127E5}"/>
              </a:ext>
            </a:extLst>
          </p:cNvPr>
          <p:cNvSpPr txBox="1"/>
          <p:nvPr/>
        </p:nvSpPr>
        <p:spPr>
          <a:xfrm>
            <a:off x="3666751" y="2779475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F1001009-A421-4CC1-8C16-EE1E361319E1}"/>
              </a:ext>
            </a:extLst>
          </p:cNvPr>
          <p:cNvSpPr txBox="1"/>
          <p:nvPr/>
        </p:nvSpPr>
        <p:spPr>
          <a:xfrm>
            <a:off x="5039015" y="2779475"/>
            <a:ext cx="1321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Nuevo Commit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19925BDC-5055-4D2B-8DB7-7DA7E9B8CCDC}"/>
              </a:ext>
            </a:extLst>
          </p:cNvPr>
          <p:cNvSpPr/>
          <p:nvPr/>
        </p:nvSpPr>
        <p:spPr>
          <a:xfrm>
            <a:off x="2136800" y="2689951"/>
            <a:ext cx="5459536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92D323DE-F3C5-4E84-94F2-661A3DDA70EF}"/>
              </a:ext>
            </a:extLst>
          </p:cNvPr>
          <p:cNvSpPr txBox="1"/>
          <p:nvPr/>
        </p:nvSpPr>
        <p:spPr>
          <a:xfrm>
            <a:off x="7623621" y="2985713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6EDBC819-78D2-4E91-9A1A-FB0091645094}"/>
              </a:ext>
            </a:extLst>
          </p:cNvPr>
          <p:cNvCxnSpPr/>
          <p:nvPr/>
        </p:nvCxnSpPr>
        <p:spPr>
          <a:xfrm>
            <a:off x="203793" y="3672530"/>
            <a:ext cx="897671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B7AAEB86-3828-4EDB-8E48-B8D570FEB1BE}"/>
              </a:ext>
            </a:extLst>
          </p:cNvPr>
          <p:cNvSpPr/>
          <p:nvPr/>
        </p:nvSpPr>
        <p:spPr>
          <a:xfrm>
            <a:off x="2438124" y="4129947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07FB4662-6507-45F5-9816-396B96F67187}"/>
              </a:ext>
            </a:extLst>
          </p:cNvPr>
          <p:cNvSpPr/>
          <p:nvPr/>
        </p:nvSpPr>
        <p:spPr>
          <a:xfrm>
            <a:off x="3763474" y="4127320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76F8F20E-3386-43E1-9A93-248A295BE830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3432207" y="4366647"/>
            <a:ext cx="331267" cy="262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AAB59B21-85F2-4137-A94E-317E3FDF0E2C}"/>
              </a:ext>
            </a:extLst>
          </p:cNvPr>
          <p:cNvSpPr txBox="1"/>
          <p:nvPr/>
        </p:nvSpPr>
        <p:spPr>
          <a:xfrm>
            <a:off x="2335988" y="387032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107157A7-A3AD-4C9F-A187-9E12482D8890}"/>
              </a:ext>
            </a:extLst>
          </p:cNvPr>
          <p:cNvSpPr txBox="1"/>
          <p:nvPr/>
        </p:nvSpPr>
        <p:spPr>
          <a:xfrm>
            <a:off x="3669359" y="387032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nº2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82EAD11C-325D-415D-840A-0116C1273383}"/>
              </a:ext>
            </a:extLst>
          </p:cNvPr>
          <p:cNvSpPr/>
          <p:nvPr/>
        </p:nvSpPr>
        <p:spPr>
          <a:xfrm>
            <a:off x="2139408" y="3780797"/>
            <a:ext cx="5456928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22CD6C28-E52C-4B94-8EA1-AFB477547415}"/>
              </a:ext>
            </a:extLst>
          </p:cNvPr>
          <p:cNvSpPr txBox="1"/>
          <p:nvPr/>
        </p:nvSpPr>
        <p:spPr>
          <a:xfrm>
            <a:off x="7611316" y="4103147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origin/master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AE93324E-8B32-4270-977A-15749D1A6B86}"/>
              </a:ext>
            </a:extLst>
          </p:cNvPr>
          <p:cNvSpPr/>
          <p:nvPr/>
        </p:nvSpPr>
        <p:spPr>
          <a:xfrm>
            <a:off x="2430103" y="5110077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xmlns="" id="{0DB61145-A21F-4C80-87B4-9CB146780A8E}"/>
              </a:ext>
            </a:extLst>
          </p:cNvPr>
          <p:cNvSpPr/>
          <p:nvPr/>
        </p:nvSpPr>
        <p:spPr>
          <a:xfrm>
            <a:off x="3755453" y="5107450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xmlns="" id="{D462E041-7589-4C7E-A9C7-A88652FDECB2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3424186" y="5346777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AE5CB19E-F965-4533-9057-6D633814FAB5}"/>
              </a:ext>
            </a:extLst>
          </p:cNvPr>
          <p:cNvSpPr txBox="1"/>
          <p:nvPr/>
        </p:nvSpPr>
        <p:spPr>
          <a:xfrm>
            <a:off x="2327967" y="485045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59F75FEE-2036-4B41-9C2D-1255F8AAB431}"/>
              </a:ext>
            </a:extLst>
          </p:cNvPr>
          <p:cNvSpPr txBox="1"/>
          <p:nvPr/>
        </p:nvSpPr>
        <p:spPr>
          <a:xfrm>
            <a:off x="3661338" y="485045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9934CEFA-7A97-4BB7-AE9B-9FACAD4353BD}"/>
              </a:ext>
            </a:extLst>
          </p:cNvPr>
          <p:cNvSpPr/>
          <p:nvPr/>
        </p:nvSpPr>
        <p:spPr>
          <a:xfrm>
            <a:off x="2131387" y="4760927"/>
            <a:ext cx="5464949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6FB3004F-2B49-41AE-B4CA-260D8BAA8A43}"/>
              </a:ext>
            </a:extLst>
          </p:cNvPr>
          <p:cNvSpPr txBox="1"/>
          <p:nvPr/>
        </p:nvSpPr>
        <p:spPr>
          <a:xfrm>
            <a:off x="7698472" y="5107450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xmlns="" id="{241EE4A1-E268-49AB-B51C-74E146BEC57B}"/>
              </a:ext>
            </a:extLst>
          </p:cNvPr>
          <p:cNvSpPr/>
          <p:nvPr/>
        </p:nvSpPr>
        <p:spPr>
          <a:xfrm>
            <a:off x="5093875" y="4124871"/>
            <a:ext cx="994083" cy="478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xmlns="" id="{F954F5E1-D148-4458-89DF-79A6E9AD2048}"/>
              </a:ext>
            </a:extLst>
          </p:cNvPr>
          <p:cNvSpPr txBox="1"/>
          <p:nvPr/>
        </p:nvSpPr>
        <p:spPr>
          <a:xfrm>
            <a:off x="6029316" y="4081304"/>
            <a:ext cx="126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Nuevo Commit </a:t>
            </a:r>
          </a:p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 Remoto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xmlns="" id="{720C3D18-D9CB-480B-BDD9-D52F712EB42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579144" y="3511491"/>
            <a:ext cx="11773" cy="6133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xmlns="" id="{94631CB6-39C1-4507-A4C5-0163492D91B1}"/>
              </a:ext>
            </a:extLst>
          </p:cNvPr>
          <p:cNvCxnSpPr>
            <a:cxnSpLocks/>
          </p:cNvCxnSpPr>
          <p:nvPr/>
        </p:nvCxnSpPr>
        <p:spPr>
          <a:xfrm>
            <a:off x="4764680" y="4376250"/>
            <a:ext cx="387347" cy="11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xmlns="" id="{BBF5FE34-2D68-49A8-9DAA-16A2ACE7C2ED}"/>
              </a:ext>
            </a:extLst>
          </p:cNvPr>
          <p:cNvSpPr txBox="1"/>
          <p:nvPr/>
        </p:nvSpPr>
        <p:spPr>
          <a:xfrm>
            <a:off x="5672910" y="3549285"/>
            <a:ext cx="292613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fetch origin</a:t>
            </a:r>
          </a:p>
        </p:txBody>
      </p: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xmlns="" id="{DE512465-8110-473E-B942-05ED16991687}"/>
              </a:ext>
            </a:extLst>
          </p:cNvPr>
          <p:cNvSpPr txBox="1">
            <a:spLocks/>
          </p:cNvSpPr>
          <p:nvPr/>
        </p:nvSpPr>
        <p:spPr>
          <a:xfrm>
            <a:off x="415110" y="912240"/>
            <a:ext cx="7283362" cy="11117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El primer paso a la hora de descargar los cambios remotos, es realizar un ‘fetch’</a:t>
            </a:r>
          </a:p>
          <a:p>
            <a:r>
              <a:rPr lang="es-ES" sz="2400" b="1" dirty="0"/>
              <a:t>git fetch origin</a:t>
            </a:r>
            <a:r>
              <a:rPr lang="es-ES" dirty="0"/>
              <a:t>: descarga los cambios del repositorio remoto y los almacena en una rama oculta</a:t>
            </a:r>
          </a:p>
        </p:txBody>
      </p:sp>
    </p:spTree>
    <p:extLst>
      <p:ext uri="{BB962C8B-B14F-4D97-AF65-F5344CB8AC3E}">
        <p14:creationId xmlns:p14="http://schemas.microsoft.com/office/powerpoint/2010/main" val="39132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ADEC1C-D021-4B47-82BB-C94712A7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Incorporar cambios  a nuestro proyecto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95F9F6AE-8A7F-47FC-A8F1-BAC3DC1C8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25</a:t>
            </a:fld>
            <a:endParaRPr lang="es-ES" dirty="0"/>
          </a:p>
        </p:txBody>
      </p:sp>
      <p:pic>
        <p:nvPicPr>
          <p:cNvPr id="4" name="Picture 12" descr="Resultado de imagen de server">
            <a:extLst>
              <a:ext uri="{FF2B5EF4-FFF2-40B4-BE49-F238E27FC236}">
                <a16:creationId xmlns:a16="http://schemas.microsoft.com/office/drawing/2014/main" xmlns="" id="{2B9B971B-C599-4148-AA6F-C2A52E25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0" y="2806080"/>
            <a:ext cx="870283" cy="87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Resultado de imagen de git">
            <a:extLst>
              <a:ext uri="{FF2B5EF4-FFF2-40B4-BE49-F238E27FC236}">
                <a16:creationId xmlns:a16="http://schemas.microsoft.com/office/drawing/2014/main" xmlns="" id="{4803001D-9666-4904-8CB3-8324CAA3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8" y="3080328"/>
            <a:ext cx="423782" cy="42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Resultado de imagen de computer pc">
            <a:extLst>
              <a:ext uri="{FF2B5EF4-FFF2-40B4-BE49-F238E27FC236}">
                <a16:creationId xmlns:a16="http://schemas.microsoft.com/office/drawing/2014/main" xmlns="" id="{2A37CD2E-58F1-4D85-8273-29C2545D9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19" y="4590297"/>
            <a:ext cx="1129517" cy="112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de git">
            <a:extLst>
              <a:ext uri="{FF2B5EF4-FFF2-40B4-BE49-F238E27FC236}">
                <a16:creationId xmlns:a16="http://schemas.microsoft.com/office/drawing/2014/main" xmlns="" id="{36D5B5CF-4D1B-410F-8341-CF0A80198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50" y="4893598"/>
            <a:ext cx="308611" cy="30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2962269-10D8-45DA-9A42-A2F7EC64B10C}"/>
              </a:ext>
            </a:extLst>
          </p:cNvPr>
          <p:cNvSpPr txBox="1"/>
          <p:nvPr/>
        </p:nvSpPr>
        <p:spPr>
          <a:xfrm>
            <a:off x="378051" y="2537017"/>
            <a:ext cx="106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Servidor </a:t>
            </a:r>
          </a:p>
          <a:p>
            <a:r>
              <a:rPr lang="es-ES" sz="1200" dirty="0"/>
              <a:t>remoto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3851ED99-66B5-4787-8800-4DBFAF847E04}"/>
              </a:ext>
            </a:extLst>
          </p:cNvPr>
          <p:cNvSpPr txBox="1"/>
          <p:nvPr/>
        </p:nvSpPr>
        <p:spPr>
          <a:xfrm>
            <a:off x="344227" y="5141162"/>
            <a:ext cx="89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Equipo </a:t>
            </a:r>
          </a:p>
          <a:p>
            <a:r>
              <a:rPr lang="es-ES" sz="1200" dirty="0"/>
              <a:t>local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6B359080-7B4F-4E79-A18F-4C074D3EFF73}"/>
              </a:ext>
            </a:extLst>
          </p:cNvPr>
          <p:cNvCxnSpPr>
            <a:cxnSpLocks/>
          </p:cNvCxnSpPr>
          <p:nvPr/>
        </p:nvCxnSpPr>
        <p:spPr>
          <a:xfrm flipV="1">
            <a:off x="1109434" y="3662091"/>
            <a:ext cx="0" cy="9282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0965A32E-530D-437B-BE71-DD943E6AD14E}"/>
              </a:ext>
            </a:extLst>
          </p:cNvPr>
          <p:cNvSpPr/>
          <p:nvPr/>
        </p:nvSpPr>
        <p:spPr>
          <a:xfrm>
            <a:off x="2435516" y="3155230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00FB60EA-3A19-4278-ADB5-657C0552093B}"/>
              </a:ext>
            </a:extLst>
          </p:cNvPr>
          <p:cNvSpPr/>
          <p:nvPr/>
        </p:nvSpPr>
        <p:spPr>
          <a:xfrm>
            <a:off x="3760866" y="3152603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AEBC1543-1D3D-4EE2-9123-0B49423060AD}"/>
              </a:ext>
            </a:extLst>
          </p:cNvPr>
          <p:cNvSpPr/>
          <p:nvPr/>
        </p:nvSpPr>
        <p:spPr>
          <a:xfrm>
            <a:off x="5133131" y="3152603"/>
            <a:ext cx="994083" cy="4786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B681AEB0-BFF4-4C3B-849B-9B3EA3E1D30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429599" y="3391930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62BC435B-2AA8-4036-9654-A10D43F536C2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754949" y="3391930"/>
            <a:ext cx="378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88657FF3-C357-4FE8-9DE9-C5E694F77188}"/>
              </a:ext>
            </a:extLst>
          </p:cNvPr>
          <p:cNvSpPr txBox="1"/>
          <p:nvPr/>
        </p:nvSpPr>
        <p:spPr>
          <a:xfrm>
            <a:off x="2333380" y="2895604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885635CC-464D-4F99-9BF5-099541F127E5}"/>
              </a:ext>
            </a:extLst>
          </p:cNvPr>
          <p:cNvSpPr txBox="1"/>
          <p:nvPr/>
        </p:nvSpPr>
        <p:spPr>
          <a:xfrm>
            <a:off x="3666751" y="2895604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F1001009-A421-4CC1-8C16-EE1E361319E1}"/>
              </a:ext>
            </a:extLst>
          </p:cNvPr>
          <p:cNvSpPr txBox="1"/>
          <p:nvPr/>
        </p:nvSpPr>
        <p:spPr>
          <a:xfrm>
            <a:off x="5039015" y="2895604"/>
            <a:ext cx="1321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Nuevo Commit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19925BDC-5055-4D2B-8DB7-7DA7E9B8CCDC}"/>
              </a:ext>
            </a:extLst>
          </p:cNvPr>
          <p:cNvSpPr/>
          <p:nvPr/>
        </p:nvSpPr>
        <p:spPr>
          <a:xfrm>
            <a:off x="2136800" y="2806080"/>
            <a:ext cx="5459536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92D323DE-F3C5-4E84-94F2-661A3DDA70EF}"/>
              </a:ext>
            </a:extLst>
          </p:cNvPr>
          <p:cNvSpPr txBox="1"/>
          <p:nvPr/>
        </p:nvSpPr>
        <p:spPr>
          <a:xfrm>
            <a:off x="7623621" y="310184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6EDBC819-78D2-4E91-9A1A-FB0091645094}"/>
              </a:ext>
            </a:extLst>
          </p:cNvPr>
          <p:cNvCxnSpPr/>
          <p:nvPr/>
        </p:nvCxnSpPr>
        <p:spPr>
          <a:xfrm>
            <a:off x="203793" y="3788659"/>
            <a:ext cx="897671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B7AAEB86-3828-4EDB-8E48-B8D570FEB1BE}"/>
              </a:ext>
            </a:extLst>
          </p:cNvPr>
          <p:cNvSpPr/>
          <p:nvPr/>
        </p:nvSpPr>
        <p:spPr>
          <a:xfrm>
            <a:off x="2438124" y="4246076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07FB4662-6507-45F5-9816-396B96F67187}"/>
              </a:ext>
            </a:extLst>
          </p:cNvPr>
          <p:cNvSpPr/>
          <p:nvPr/>
        </p:nvSpPr>
        <p:spPr>
          <a:xfrm>
            <a:off x="3763474" y="4243449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76F8F20E-3386-43E1-9A93-248A295BE830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3432207" y="4482776"/>
            <a:ext cx="331267" cy="262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AAB59B21-85F2-4137-A94E-317E3FDF0E2C}"/>
              </a:ext>
            </a:extLst>
          </p:cNvPr>
          <p:cNvSpPr txBox="1"/>
          <p:nvPr/>
        </p:nvSpPr>
        <p:spPr>
          <a:xfrm>
            <a:off x="2335988" y="398645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107157A7-A3AD-4C9F-A187-9E12482D8890}"/>
              </a:ext>
            </a:extLst>
          </p:cNvPr>
          <p:cNvSpPr txBox="1"/>
          <p:nvPr/>
        </p:nvSpPr>
        <p:spPr>
          <a:xfrm>
            <a:off x="3669359" y="398645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nº2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82EAD11C-325D-415D-840A-0116C1273383}"/>
              </a:ext>
            </a:extLst>
          </p:cNvPr>
          <p:cNvSpPr/>
          <p:nvPr/>
        </p:nvSpPr>
        <p:spPr>
          <a:xfrm>
            <a:off x="2139408" y="3896926"/>
            <a:ext cx="5456928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22CD6C28-E52C-4B94-8EA1-AFB477547415}"/>
              </a:ext>
            </a:extLst>
          </p:cNvPr>
          <p:cNvSpPr txBox="1"/>
          <p:nvPr/>
        </p:nvSpPr>
        <p:spPr>
          <a:xfrm>
            <a:off x="7611316" y="4219276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origin/master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AE93324E-8B32-4270-977A-15749D1A6B86}"/>
              </a:ext>
            </a:extLst>
          </p:cNvPr>
          <p:cNvSpPr/>
          <p:nvPr/>
        </p:nvSpPr>
        <p:spPr>
          <a:xfrm>
            <a:off x="2430103" y="5226206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xmlns="" id="{0DB61145-A21F-4C80-87B4-9CB146780A8E}"/>
              </a:ext>
            </a:extLst>
          </p:cNvPr>
          <p:cNvSpPr/>
          <p:nvPr/>
        </p:nvSpPr>
        <p:spPr>
          <a:xfrm>
            <a:off x="3755453" y="5223579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xmlns="" id="{D462E041-7589-4C7E-A9C7-A88652FDECB2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3424186" y="5462906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xmlns="" id="{909E406D-4524-4901-B091-2C3CFD81D7D7}"/>
              </a:ext>
            </a:extLst>
          </p:cNvPr>
          <p:cNvCxnSpPr>
            <a:cxnSpLocks/>
            <a:stCxn id="30" idx="6"/>
            <a:endCxn id="45" idx="2"/>
          </p:cNvCxnSpPr>
          <p:nvPr/>
        </p:nvCxnSpPr>
        <p:spPr>
          <a:xfrm flipV="1">
            <a:off x="4749536" y="5457458"/>
            <a:ext cx="639933" cy="5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AE5CB19E-F965-4533-9057-6D633814FAB5}"/>
              </a:ext>
            </a:extLst>
          </p:cNvPr>
          <p:cNvSpPr txBox="1"/>
          <p:nvPr/>
        </p:nvSpPr>
        <p:spPr>
          <a:xfrm>
            <a:off x="2327967" y="496658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59F75FEE-2036-4B41-9C2D-1255F8AAB431}"/>
              </a:ext>
            </a:extLst>
          </p:cNvPr>
          <p:cNvSpPr txBox="1"/>
          <p:nvPr/>
        </p:nvSpPr>
        <p:spPr>
          <a:xfrm>
            <a:off x="3661338" y="496658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9934CEFA-7A97-4BB7-AE9B-9FACAD4353BD}"/>
              </a:ext>
            </a:extLst>
          </p:cNvPr>
          <p:cNvSpPr/>
          <p:nvPr/>
        </p:nvSpPr>
        <p:spPr>
          <a:xfrm>
            <a:off x="2131387" y="4877056"/>
            <a:ext cx="5464949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6FB3004F-2B49-41AE-B4CA-260D8BAA8A43}"/>
              </a:ext>
            </a:extLst>
          </p:cNvPr>
          <p:cNvSpPr txBox="1"/>
          <p:nvPr/>
        </p:nvSpPr>
        <p:spPr>
          <a:xfrm>
            <a:off x="7698472" y="5223579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xmlns="" id="{241EE4A1-E268-49AB-B51C-74E146BEC57B}"/>
              </a:ext>
            </a:extLst>
          </p:cNvPr>
          <p:cNvSpPr/>
          <p:nvPr/>
        </p:nvSpPr>
        <p:spPr>
          <a:xfrm>
            <a:off x="5093875" y="4241000"/>
            <a:ext cx="994083" cy="478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xmlns="" id="{F954F5E1-D148-4458-89DF-79A6E9AD2048}"/>
              </a:ext>
            </a:extLst>
          </p:cNvPr>
          <p:cNvSpPr txBox="1"/>
          <p:nvPr/>
        </p:nvSpPr>
        <p:spPr>
          <a:xfrm>
            <a:off x="6029316" y="4197433"/>
            <a:ext cx="126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Nuevo Commit </a:t>
            </a:r>
          </a:p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 Remoto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xmlns="" id="{720C3D18-D9CB-480B-BDD9-D52F712EB42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579144" y="3627620"/>
            <a:ext cx="11773" cy="6133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xmlns="" id="{94631CB6-39C1-4507-A4C5-0163492D91B1}"/>
              </a:ext>
            </a:extLst>
          </p:cNvPr>
          <p:cNvCxnSpPr>
            <a:cxnSpLocks/>
          </p:cNvCxnSpPr>
          <p:nvPr/>
        </p:nvCxnSpPr>
        <p:spPr>
          <a:xfrm>
            <a:off x="4764680" y="4492379"/>
            <a:ext cx="387347" cy="11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xmlns="" id="{BBF5FE34-2D68-49A8-9DAA-16A2ACE7C2ED}"/>
              </a:ext>
            </a:extLst>
          </p:cNvPr>
          <p:cNvSpPr txBox="1"/>
          <p:nvPr/>
        </p:nvSpPr>
        <p:spPr>
          <a:xfrm>
            <a:off x="5672910" y="3665414"/>
            <a:ext cx="24523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fetch origin</a:t>
            </a:r>
          </a:p>
        </p:txBody>
      </p: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xmlns="" id="{DE512465-8110-473E-B942-05ED16991687}"/>
              </a:ext>
            </a:extLst>
          </p:cNvPr>
          <p:cNvSpPr txBox="1">
            <a:spLocks/>
          </p:cNvSpPr>
          <p:nvPr/>
        </p:nvSpPr>
        <p:spPr>
          <a:xfrm>
            <a:off x="415110" y="826964"/>
            <a:ext cx="7283362" cy="21986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/>
              <a:t>Si nos queremos traer los cambios a nuestra rama de trabajo (master), tan solo tenemos que fusionar nuestra rama con la rama oculta</a:t>
            </a:r>
          </a:p>
          <a:p>
            <a:r>
              <a:rPr lang="es-ES" sz="2400" b="1" dirty="0"/>
              <a:t>git merge origin/master</a:t>
            </a:r>
            <a:r>
              <a:rPr lang="es-ES" sz="2400" dirty="0"/>
              <a:t>: </a:t>
            </a:r>
            <a:r>
              <a:rPr lang="es-ES" sz="1800" dirty="0"/>
              <a:t>realiza el merge de nuestro repositorio local con la rama oculta(repositorio remoto). Así conseguimos los cambios del repositorio remoto.</a:t>
            </a:r>
            <a:endParaRPr lang="es-ES" sz="2400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xmlns="" id="{944BFAF0-0D17-4FB0-A7D2-A185523B6B2B}"/>
              </a:ext>
            </a:extLst>
          </p:cNvPr>
          <p:cNvSpPr/>
          <p:nvPr/>
        </p:nvSpPr>
        <p:spPr>
          <a:xfrm>
            <a:off x="5389469" y="5218131"/>
            <a:ext cx="994083" cy="4786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SHA3</a:t>
            </a:r>
            <a:endParaRPr lang="es-ES" sz="1400" dirty="0"/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xmlns="" id="{B1403D10-A86E-45A5-A354-D61ADF6E1AD3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5590917" y="4719653"/>
            <a:ext cx="81993" cy="50655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xmlns="" id="{0C3F3A27-6286-4C19-9CEF-07786F01081D}"/>
              </a:ext>
            </a:extLst>
          </p:cNvPr>
          <p:cNvSpPr txBox="1"/>
          <p:nvPr/>
        </p:nvSpPr>
        <p:spPr>
          <a:xfrm>
            <a:off x="5831380" y="4877056"/>
            <a:ext cx="29261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merge origin/master</a:t>
            </a:r>
          </a:p>
        </p:txBody>
      </p:sp>
    </p:spTree>
    <p:extLst>
      <p:ext uri="{BB962C8B-B14F-4D97-AF65-F5344CB8AC3E}">
        <p14:creationId xmlns:p14="http://schemas.microsoft.com/office/powerpoint/2010/main" val="3946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FDC1E98-949A-407E-975A-A64D626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Ramas </a:t>
            </a:r>
            <a:r>
              <a:rPr lang="es-ES" dirty="0" smtClean="0"/>
              <a:t>ocultas. Conflictos </a:t>
            </a:r>
            <a:r>
              <a:rPr lang="es-ES" dirty="0"/>
              <a:t>(</a:t>
            </a:r>
            <a:r>
              <a:rPr lang="es-ES" dirty="0" smtClean="0"/>
              <a:t>I)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0A11B714-4877-44A3-9C3A-EAB5E01FC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26</a:t>
            </a:fld>
            <a:endParaRPr lang="es-ES" dirty="0"/>
          </a:p>
        </p:txBody>
      </p:sp>
      <p:pic>
        <p:nvPicPr>
          <p:cNvPr id="4" name="Picture 12" descr="Resultado de imagen de server">
            <a:extLst>
              <a:ext uri="{FF2B5EF4-FFF2-40B4-BE49-F238E27FC236}">
                <a16:creationId xmlns:a16="http://schemas.microsoft.com/office/drawing/2014/main" xmlns="" id="{981210BB-D4B9-40EF-83A2-07529FF56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74" y="2725793"/>
            <a:ext cx="870283" cy="87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Resultado de imagen de git">
            <a:extLst>
              <a:ext uri="{FF2B5EF4-FFF2-40B4-BE49-F238E27FC236}">
                <a16:creationId xmlns:a16="http://schemas.microsoft.com/office/drawing/2014/main" xmlns="" id="{BDB5A0B1-2CC3-45DB-B1B3-C51848D67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72" y="3000041"/>
            <a:ext cx="423782" cy="42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Resultado de imagen de computer pc">
            <a:extLst>
              <a:ext uri="{FF2B5EF4-FFF2-40B4-BE49-F238E27FC236}">
                <a16:creationId xmlns:a16="http://schemas.microsoft.com/office/drawing/2014/main" xmlns="" id="{34B68276-7607-4FCC-914C-27E380939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63" y="4510010"/>
            <a:ext cx="1129517" cy="112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de git">
            <a:extLst>
              <a:ext uri="{FF2B5EF4-FFF2-40B4-BE49-F238E27FC236}">
                <a16:creationId xmlns:a16="http://schemas.microsoft.com/office/drawing/2014/main" xmlns="" id="{C6893C7B-A7A5-409E-B753-06036C852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94" y="4813311"/>
            <a:ext cx="308611" cy="30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26B3A3C9-5C27-4905-B7D0-855C1264D34C}"/>
              </a:ext>
            </a:extLst>
          </p:cNvPr>
          <p:cNvSpPr txBox="1"/>
          <p:nvPr/>
        </p:nvSpPr>
        <p:spPr>
          <a:xfrm>
            <a:off x="329995" y="2456730"/>
            <a:ext cx="106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Servidor </a:t>
            </a:r>
          </a:p>
          <a:p>
            <a:r>
              <a:rPr lang="es-ES" sz="1200" dirty="0"/>
              <a:t>remoto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14B85DD3-8174-4736-A470-EE02254EDEE6}"/>
              </a:ext>
            </a:extLst>
          </p:cNvPr>
          <p:cNvSpPr txBox="1"/>
          <p:nvPr/>
        </p:nvSpPr>
        <p:spPr>
          <a:xfrm>
            <a:off x="296171" y="5060875"/>
            <a:ext cx="89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Equipo </a:t>
            </a:r>
          </a:p>
          <a:p>
            <a:r>
              <a:rPr lang="es-ES" sz="1200" dirty="0"/>
              <a:t>local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A8F77091-569E-4242-AFAE-7859D6AE8CFC}"/>
              </a:ext>
            </a:extLst>
          </p:cNvPr>
          <p:cNvCxnSpPr>
            <a:cxnSpLocks/>
          </p:cNvCxnSpPr>
          <p:nvPr/>
        </p:nvCxnSpPr>
        <p:spPr>
          <a:xfrm flipV="1">
            <a:off x="1061378" y="3581804"/>
            <a:ext cx="0" cy="9282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E2AB4B4B-B64F-41A2-B1D0-60CCF5C66D59}"/>
              </a:ext>
            </a:extLst>
          </p:cNvPr>
          <p:cNvSpPr/>
          <p:nvPr/>
        </p:nvSpPr>
        <p:spPr>
          <a:xfrm>
            <a:off x="2387460" y="3074943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53199CF0-9E2F-4135-AF32-6F34E8F576B2}"/>
              </a:ext>
            </a:extLst>
          </p:cNvPr>
          <p:cNvSpPr/>
          <p:nvPr/>
        </p:nvSpPr>
        <p:spPr>
          <a:xfrm>
            <a:off x="3712810" y="3072316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BC93668D-858C-4CDD-ABFE-F9017DD26DA6}"/>
              </a:ext>
            </a:extLst>
          </p:cNvPr>
          <p:cNvSpPr/>
          <p:nvPr/>
        </p:nvSpPr>
        <p:spPr>
          <a:xfrm>
            <a:off x="5085075" y="3072316"/>
            <a:ext cx="994083" cy="4786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D66C6453-567B-4F80-925C-E2E5C7907C0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381543" y="3311643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7A9A8B57-A62E-4A2C-83F2-AB014E9A238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706893" y="3311643"/>
            <a:ext cx="378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CAE28D23-D737-4C19-A860-76AB8545DF8D}"/>
              </a:ext>
            </a:extLst>
          </p:cNvPr>
          <p:cNvSpPr txBox="1"/>
          <p:nvPr/>
        </p:nvSpPr>
        <p:spPr>
          <a:xfrm>
            <a:off x="2285324" y="2815317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5ADD55AF-252F-4B51-9FC5-01C0B6B1FBD2}"/>
              </a:ext>
            </a:extLst>
          </p:cNvPr>
          <p:cNvSpPr txBox="1"/>
          <p:nvPr/>
        </p:nvSpPr>
        <p:spPr>
          <a:xfrm>
            <a:off x="3618695" y="2815317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2B4DAE27-C7C6-4F01-A6A3-5ADDCC6DEFD5}"/>
              </a:ext>
            </a:extLst>
          </p:cNvPr>
          <p:cNvSpPr txBox="1"/>
          <p:nvPr/>
        </p:nvSpPr>
        <p:spPr>
          <a:xfrm>
            <a:off x="4990960" y="2815317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Nuevo Commit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92B1063D-8C67-414E-849E-8E7E58D32557}"/>
              </a:ext>
            </a:extLst>
          </p:cNvPr>
          <p:cNvSpPr/>
          <p:nvPr/>
        </p:nvSpPr>
        <p:spPr>
          <a:xfrm>
            <a:off x="2088744" y="2725793"/>
            <a:ext cx="5459536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B1DEB792-4560-429D-A659-2E79E283EF2D}"/>
              </a:ext>
            </a:extLst>
          </p:cNvPr>
          <p:cNvSpPr txBox="1"/>
          <p:nvPr/>
        </p:nvSpPr>
        <p:spPr>
          <a:xfrm>
            <a:off x="7575565" y="3021555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94B65CC7-1397-48FE-91A5-9B879D77FB99}"/>
              </a:ext>
            </a:extLst>
          </p:cNvPr>
          <p:cNvCxnSpPr/>
          <p:nvPr/>
        </p:nvCxnSpPr>
        <p:spPr>
          <a:xfrm>
            <a:off x="155737" y="3708372"/>
            <a:ext cx="897671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2F03384E-168B-4D8D-AE10-2C42BA6F5DC0}"/>
              </a:ext>
            </a:extLst>
          </p:cNvPr>
          <p:cNvSpPr/>
          <p:nvPr/>
        </p:nvSpPr>
        <p:spPr>
          <a:xfrm>
            <a:off x="2390068" y="4165789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D29A3605-7B86-47B0-9BD6-4A03EFE14D62}"/>
              </a:ext>
            </a:extLst>
          </p:cNvPr>
          <p:cNvSpPr/>
          <p:nvPr/>
        </p:nvSpPr>
        <p:spPr>
          <a:xfrm>
            <a:off x="3715418" y="4163162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9F5FDD22-2B53-4813-A210-1F5139147471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3384151" y="4402489"/>
            <a:ext cx="331267" cy="262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9E2A5A92-38B7-40D2-994A-995B1825CAAD}"/>
              </a:ext>
            </a:extLst>
          </p:cNvPr>
          <p:cNvSpPr txBox="1"/>
          <p:nvPr/>
        </p:nvSpPr>
        <p:spPr>
          <a:xfrm>
            <a:off x="2287932" y="3906163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3D899086-EB37-4618-AA75-70161EF3EEA5}"/>
              </a:ext>
            </a:extLst>
          </p:cNvPr>
          <p:cNvSpPr txBox="1"/>
          <p:nvPr/>
        </p:nvSpPr>
        <p:spPr>
          <a:xfrm>
            <a:off x="3621303" y="3906163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nº2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27195A2F-FE82-4176-B7EC-B3ABDB121BBB}"/>
              </a:ext>
            </a:extLst>
          </p:cNvPr>
          <p:cNvSpPr/>
          <p:nvPr/>
        </p:nvSpPr>
        <p:spPr>
          <a:xfrm>
            <a:off x="2091352" y="3816639"/>
            <a:ext cx="5456928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2A3261F5-923C-418E-9274-1EAA35CE0217}"/>
              </a:ext>
            </a:extLst>
          </p:cNvPr>
          <p:cNvSpPr txBox="1"/>
          <p:nvPr/>
        </p:nvSpPr>
        <p:spPr>
          <a:xfrm>
            <a:off x="7563260" y="4138989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origin/master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9358A0CA-C110-44EE-B1BB-2E35FF328085}"/>
              </a:ext>
            </a:extLst>
          </p:cNvPr>
          <p:cNvSpPr/>
          <p:nvPr/>
        </p:nvSpPr>
        <p:spPr>
          <a:xfrm>
            <a:off x="2382047" y="5145919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xmlns="" id="{46C808BB-579C-4AAE-9D1E-B27DCB0B4CE4}"/>
              </a:ext>
            </a:extLst>
          </p:cNvPr>
          <p:cNvSpPr/>
          <p:nvPr/>
        </p:nvSpPr>
        <p:spPr>
          <a:xfrm>
            <a:off x="3707397" y="5143292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xmlns="" id="{1D8A8B02-1971-4107-B5B2-4198101EB6CF}"/>
              </a:ext>
            </a:extLst>
          </p:cNvPr>
          <p:cNvSpPr/>
          <p:nvPr/>
        </p:nvSpPr>
        <p:spPr>
          <a:xfrm>
            <a:off x="5079662" y="5143292"/>
            <a:ext cx="994083" cy="4786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xmlns="" id="{D02065DD-EB7B-4771-9E43-843CC7F610F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3376130" y="5382619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xmlns="" id="{000FF57C-387E-4314-922B-9D10A855AF84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4701480" y="5382619"/>
            <a:ext cx="378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0BAC5B91-89EE-45C6-8F74-6C56E3055830}"/>
              </a:ext>
            </a:extLst>
          </p:cNvPr>
          <p:cNvSpPr txBox="1"/>
          <p:nvPr/>
        </p:nvSpPr>
        <p:spPr>
          <a:xfrm>
            <a:off x="2279911" y="4886293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F0A28C38-4975-414C-9BBD-5931D6C21BD8}"/>
              </a:ext>
            </a:extLst>
          </p:cNvPr>
          <p:cNvSpPr txBox="1"/>
          <p:nvPr/>
        </p:nvSpPr>
        <p:spPr>
          <a:xfrm>
            <a:off x="3613282" y="4886293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06295B4D-ED5B-4408-98E8-717EBC7A08AB}"/>
              </a:ext>
            </a:extLst>
          </p:cNvPr>
          <p:cNvSpPr txBox="1"/>
          <p:nvPr/>
        </p:nvSpPr>
        <p:spPr>
          <a:xfrm>
            <a:off x="4985547" y="4886293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Nuevo Commit 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8C8C33B9-43F2-4310-8910-F3A6E939272D}"/>
              </a:ext>
            </a:extLst>
          </p:cNvPr>
          <p:cNvSpPr/>
          <p:nvPr/>
        </p:nvSpPr>
        <p:spPr>
          <a:xfrm>
            <a:off x="2083331" y="4796769"/>
            <a:ext cx="5464949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07C9DC05-BD0B-4976-B53B-05A1199714AE}"/>
              </a:ext>
            </a:extLst>
          </p:cNvPr>
          <p:cNvSpPr txBox="1"/>
          <p:nvPr/>
        </p:nvSpPr>
        <p:spPr>
          <a:xfrm>
            <a:off x="7650416" y="514329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40" name="Marcador de contenido 2">
            <a:extLst>
              <a:ext uri="{FF2B5EF4-FFF2-40B4-BE49-F238E27FC236}">
                <a16:creationId xmlns:a16="http://schemas.microsoft.com/office/drawing/2014/main" xmlns="" id="{A29EF169-C0D7-47AB-A1EA-3DDB8B8405EA}"/>
              </a:ext>
            </a:extLst>
          </p:cNvPr>
          <p:cNvSpPr txBox="1">
            <a:spLocks/>
          </p:cNvSpPr>
          <p:nvPr/>
        </p:nvSpPr>
        <p:spPr>
          <a:xfrm>
            <a:off x="447138" y="1121461"/>
            <a:ext cx="5822032" cy="68678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Ramas ocultas</a:t>
            </a:r>
            <a:r>
              <a:rPr lang="es-ES" sz="2400" dirty="0" smtClean="0"/>
              <a:t>: Avanzando en nuestra line a de trabajo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51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FDC1E98-949A-407E-975A-A64D6268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Ramas </a:t>
            </a:r>
            <a:r>
              <a:rPr lang="es-ES" dirty="0" smtClean="0"/>
              <a:t>ocultas . Conflictos (II</a:t>
            </a:r>
            <a:r>
              <a:rPr lang="es-ES" dirty="0"/>
              <a:t>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0A11B714-4877-44A3-9C3A-EAB5E01FC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27</a:t>
            </a:fld>
            <a:endParaRPr lang="es-ES" dirty="0"/>
          </a:p>
        </p:txBody>
      </p:sp>
      <p:pic>
        <p:nvPicPr>
          <p:cNvPr id="4" name="Picture 12" descr="Resultado de imagen de server">
            <a:extLst>
              <a:ext uri="{FF2B5EF4-FFF2-40B4-BE49-F238E27FC236}">
                <a16:creationId xmlns:a16="http://schemas.microsoft.com/office/drawing/2014/main" xmlns="" id="{981210BB-D4B9-40EF-83A2-07529FF56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0" y="2689951"/>
            <a:ext cx="870283" cy="87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Resultado de imagen de git">
            <a:extLst>
              <a:ext uri="{FF2B5EF4-FFF2-40B4-BE49-F238E27FC236}">
                <a16:creationId xmlns:a16="http://schemas.microsoft.com/office/drawing/2014/main" xmlns="" id="{BDB5A0B1-2CC3-45DB-B1B3-C51848D67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8" y="2964199"/>
            <a:ext cx="423782" cy="42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Resultado de imagen de computer pc">
            <a:extLst>
              <a:ext uri="{FF2B5EF4-FFF2-40B4-BE49-F238E27FC236}">
                <a16:creationId xmlns:a16="http://schemas.microsoft.com/office/drawing/2014/main" xmlns="" id="{34B68276-7607-4FCC-914C-27E380939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19" y="4474168"/>
            <a:ext cx="1129517" cy="112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de git">
            <a:extLst>
              <a:ext uri="{FF2B5EF4-FFF2-40B4-BE49-F238E27FC236}">
                <a16:creationId xmlns:a16="http://schemas.microsoft.com/office/drawing/2014/main" xmlns="" id="{C6893C7B-A7A5-409E-B753-06036C852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50" y="4777469"/>
            <a:ext cx="308611" cy="30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26B3A3C9-5C27-4905-B7D0-855C1264D34C}"/>
              </a:ext>
            </a:extLst>
          </p:cNvPr>
          <p:cNvSpPr txBox="1"/>
          <p:nvPr/>
        </p:nvSpPr>
        <p:spPr>
          <a:xfrm>
            <a:off x="378051" y="2420888"/>
            <a:ext cx="106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Servidor </a:t>
            </a:r>
          </a:p>
          <a:p>
            <a:r>
              <a:rPr lang="es-ES" sz="1200" dirty="0"/>
              <a:t>remoto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14B85DD3-8174-4736-A470-EE02254EDEE6}"/>
              </a:ext>
            </a:extLst>
          </p:cNvPr>
          <p:cNvSpPr txBox="1"/>
          <p:nvPr/>
        </p:nvSpPr>
        <p:spPr>
          <a:xfrm>
            <a:off x="344227" y="5025033"/>
            <a:ext cx="89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Equipo </a:t>
            </a:r>
          </a:p>
          <a:p>
            <a:r>
              <a:rPr lang="es-ES" sz="1200" dirty="0"/>
              <a:t>local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A8F77091-569E-4242-AFAE-7859D6AE8CFC}"/>
              </a:ext>
            </a:extLst>
          </p:cNvPr>
          <p:cNvCxnSpPr>
            <a:cxnSpLocks/>
          </p:cNvCxnSpPr>
          <p:nvPr/>
        </p:nvCxnSpPr>
        <p:spPr>
          <a:xfrm flipV="1">
            <a:off x="1109434" y="3545962"/>
            <a:ext cx="0" cy="9282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E2AB4B4B-B64F-41A2-B1D0-60CCF5C66D59}"/>
              </a:ext>
            </a:extLst>
          </p:cNvPr>
          <p:cNvSpPr/>
          <p:nvPr/>
        </p:nvSpPr>
        <p:spPr>
          <a:xfrm>
            <a:off x="2435516" y="3039101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53199CF0-9E2F-4135-AF32-6F34E8F576B2}"/>
              </a:ext>
            </a:extLst>
          </p:cNvPr>
          <p:cNvSpPr/>
          <p:nvPr/>
        </p:nvSpPr>
        <p:spPr>
          <a:xfrm>
            <a:off x="3760866" y="3036474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BC93668D-858C-4CDD-ABFE-F9017DD26DA6}"/>
              </a:ext>
            </a:extLst>
          </p:cNvPr>
          <p:cNvSpPr/>
          <p:nvPr/>
        </p:nvSpPr>
        <p:spPr>
          <a:xfrm>
            <a:off x="5133131" y="3036474"/>
            <a:ext cx="994083" cy="4786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D66C6453-567B-4F80-925C-E2E5C7907C0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429599" y="3275801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7A9A8B57-A62E-4A2C-83F2-AB014E9A238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754949" y="3275801"/>
            <a:ext cx="378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CAE28D23-D737-4C19-A860-76AB8545DF8D}"/>
              </a:ext>
            </a:extLst>
          </p:cNvPr>
          <p:cNvSpPr txBox="1"/>
          <p:nvPr/>
        </p:nvSpPr>
        <p:spPr>
          <a:xfrm>
            <a:off x="2333380" y="2779475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5ADD55AF-252F-4B51-9FC5-01C0B6B1FBD2}"/>
              </a:ext>
            </a:extLst>
          </p:cNvPr>
          <p:cNvSpPr txBox="1"/>
          <p:nvPr/>
        </p:nvSpPr>
        <p:spPr>
          <a:xfrm>
            <a:off x="3666751" y="2779475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2B4DAE27-C7C6-4F01-A6A3-5ADDCC6DEFD5}"/>
              </a:ext>
            </a:extLst>
          </p:cNvPr>
          <p:cNvSpPr txBox="1"/>
          <p:nvPr/>
        </p:nvSpPr>
        <p:spPr>
          <a:xfrm>
            <a:off x="5039015" y="2779475"/>
            <a:ext cx="1321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Nuevo Commit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92B1063D-8C67-414E-849E-8E7E58D32557}"/>
              </a:ext>
            </a:extLst>
          </p:cNvPr>
          <p:cNvSpPr/>
          <p:nvPr/>
        </p:nvSpPr>
        <p:spPr>
          <a:xfrm>
            <a:off x="2136800" y="2689951"/>
            <a:ext cx="5459536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B1DEB792-4560-429D-A659-2E79E283EF2D}"/>
              </a:ext>
            </a:extLst>
          </p:cNvPr>
          <p:cNvSpPr txBox="1"/>
          <p:nvPr/>
        </p:nvSpPr>
        <p:spPr>
          <a:xfrm>
            <a:off x="7623621" y="2985713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94B65CC7-1397-48FE-91A5-9B879D77FB99}"/>
              </a:ext>
            </a:extLst>
          </p:cNvPr>
          <p:cNvCxnSpPr/>
          <p:nvPr/>
        </p:nvCxnSpPr>
        <p:spPr>
          <a:xfrm>
            <a:off x="203793" y="3672530"/>
            <a:ext cx="897671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2F03384E-168B-4D8D-AE10-2C42BA6F5DC0}"/>
              </a:ext>
            </a:extLst>
          </p:cNvPr>
          <p:cNvSpPr/>
          <p:nvPr/>
        </p:nvSpPr>
        <p:spPr>
          <a:xfrm>
            <a:off x="2438124" y="4129947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D29A3605-7B86-47B0-9BD6-4A03EFE14D62}"/>
              </a:ext>
            </a:extLst>
          </p:cNvPr>
          <p:cNvSpPr/>
          <p:nvPr/>
        </p:nvSpPr>
        <p:spPr>
          <a:xfrm>
            <a:off x="3763474" y="4127320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9F5FDD22-2B53-4813-A210-1F5139147471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3432207" y="4366647"/>
            <a:ext cx="331267" cy="262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9E2A5A92-38B7-40D2-994A-995B1825CAAD}"/>
              </a:ext>
            </a:extLst>
          </p:cNvPr>
          <p:cNvSpPr txBox="1"/>
          <p:nvPr/>
        </p:nvSpPr>
        <p:spPr>
          <a:xfrm>
            <a:off x="2335988" y="387032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3D899086-EB37-4618-AA75-70161EF3EEA5}"/>
              </a:ext>
            </a:extLst>
          </p:cNvPr>
          <p:cNvSpPr txBox="1"/>
          <p:nvPr/>
        </p:nvSpPr>
        <p:spPr>
          <a:xfrm>
            <a:off x="3669359" y="387032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nº2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27195A2F-FE82-4176-B7EC-B3ABDB121BBB}"/>
              </a:ext>
            </a:extLst>
          </p:cNvPr>
          <p:cNvSpPr/>
          <p:nvPr/>
        </p:nvSpPr>
        <p:spPr>
          <a:xfrm>
            <a:off x="2139408" y="3780797"/>
            <a:ext cx="5456928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2A3261F5-923C-418E-9274-1EAA35CE0217}"/>
              </a:ext>
            </a:extLst>
          </p:cNvPr>
          <p:cNvSpPr txBox="1"/>
          <p:nvPr/>
        </p:nvSpPr>
        <p:spPr>
          <a:xfrm>
            <a:off x="7611316" y="4103147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origin/master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9358A0CA-C110-44EE-B1BB-2E35FF328085}"/>
              </a:ext>
            </a:extLst>
          </p:cNvPr>
          <p:cNvSpPr/>
          <p:nvPr/>
        </p:nvSpPr>
        <p:spPr>
          <a:xfrm>
            <a:off x="2430103" y="5110077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xmlns="" id="{46C808BB-579C-4AAE-9D1E-B27DCB0B4CE4}"/>
              </a:ext>
            </a:extLst>
          </p:cNvPr>
          <p:cNvSpPr/>
          <p:nvPr/>
        </p:nvSpPr>
        <p:spPr>
          <a:xfrm>
            <a:off x="3755453" y="5107450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xmlns="" id="{1D8A8B02-1971-4107-B5B2-4198101EB6CF}"/>
              </a:ext>
            </a:extLst>
          </p:cNvPr>
          <p:cNvSpPr/>
          <p:nvPr/>
        </p:nvSpPr>
        <p:spPr>
          <a:xfrm>
            <a:off x="5127718" y="5107450"/>
            <a:ext cx="994083" cy="4786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xmlns="" id="{D02065DD-EB7B-4771-9E43-843CC7F610F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3424186" y="5346777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xmlns="" id="{000FF57C-387E-4314-922B-9D10A855AF84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4749536" y="5346777"/>
            <a:ext cx="378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0BAC5B91-89EE-45C6-8F74-6C56E3055830}"/>
              </a:ext>
            </a:extLst>
          </p:cNvPr>
          <p:cNvSpPr txBox="1"/>
          <p:nvPr/>
        </p:nvSpPr>
        <p:spPr>
          <a:xfrm>
            <a:off x="2327967" y="485045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F0A28C38-4975-414C-9BBD-5931D6C21BD8}"/>
              </a:ext>
            </a:extLst>
          </p:cNvPr>
          <p:cNvSpPr txBox="1"/>
          <p:nvPr/>
        </p:nvSpPr>
        <p:spPr>
          <a:xfrm>
            <a:off x="3661338" y="485045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06295B4D-ED5B-4408-98E8-717EBC7A08AB}"/>
              </a:ext>
            </a:extLst>
          </p:cNvPr>
          <p:cNvSpPr txBox="1"/>
          <p:nvPr/>
        </p:nvSpPr>
        <p:spPr>
          <a:xfrm>
            <a:off x="5033603" y="485045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Nuevo Commit 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8C8C33B9-43F2-4310-8910-F3A6E939272D}"/>
              </a:ext>
            </a:extLst>
          </p:cNvPr>
          <p:cNvSpPr/>
          <p:nvPr/>
        </p:nvSpPr>
        <p:spPr>
          <a:xfrm>
            <a:off x="2131387" y="4760927"/>
            <a:ext cx="5464949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07C9DC05-BD0B-4976-B53B-05A1199714AE}"/>
              </a:ext>
            </a:extLst>
          </p:cNvPr>
          <p:cNvSpPr txBox="1"/>
          <p:nvPr/>
        </p:nvSpPr>
        <p:spPr>
          <a:xfrm>
            <a:off x="7698472" y="5107450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41" name="Marcador de contenido 2">
            <a:extLst>
              <a:ext uri="{FF2B5EF4-FFF2-40B4-BE49-F238E27FC236}">
                <a16:creationId xmlns:a16="http://schemas.microsoft.com/office/drawing/2014/main" xmlns="" id="{91392448-8E19-4205-BE49-A01B4BB8D1B0}"/>
              </a:ext>
            </a:extLst>
          </p:cNvPr>
          <p:cNvSpPr txBox="1">
            <a:spLocks/>
          </p:cNvSpPr>
          <p:nvPr/>
        </p:nvSpPr>
        <p:spPr>
          <a:xfrm>
            <a:off x="358486" y="1022682"/>
            <a:ext cx="7285327" cy="7086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Ramas ocultas: En local, puede almacenar los cambios realizados en el repositorio remoto sin que afecte a nuestro desarrollo.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xmlns="" id="{A0ECA356-3307-4E4B-81D1-671878F31CE6}"/>
              </a:ext>
            </a:extLst>
          </p:cNvPr>
          <p:cNvSpPr/>
          <p:nvPr/>
        </p:nvSpPr>
        <p:spPr>
          <a:xfrm>
            <a:off x="5093875" y="4124871"/>
            <a:ext cx="994083" cy="478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xmlns="" id="{0C62B609-76F8-490F-A9D8-17FB046EA7C9}"/>
              </a:ext>
            </a:extLst>
          </p:cNvPr>
          <p:cNvSpPr txBox="1"/>
          <p:nvPr/>
        </p:nvSpPr>
        <p:spPr>
          <a:xfrm>
            <a:off x="6029316" y="4081304"/>
            <a:ext cx="126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Nuevo Commit </a:t>
            </a:r>
          </a:p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 Remoto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xmlns="" id="{D34CB99C-5E7D-455A-B400-7AF9C166AE8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579144" y="3511491"/>
            <a:ext cx="11773" cy="6133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xmlns="" id="{D462FF95-FFE6-48DF-9D5F-9591350568B3}"/>
              </a:ext>
            </a:extLst>
          </p:cNvPr>
          <p:cNvCxnSpPr>
            <a:cxnSpLocks/>
          </p:cNvCxnSpPr>
          <p:nvPr/>
        </p:nvCxnSpPr>
        <p:spPr>
          <a:xfrm>
            <a:off x="4764680" y="4376250"/>
            <a:ext cx="387347" cy="11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6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ADEC1C-D021-4B47-82BB-C94712A7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Descargar cambios del proyecto </a:t>
            </a:r>
            <a:r>
              <a:rPr lang="es-ES" dirty="0" smtClean="0"/>
              <a:t>remoto. conflictos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95F9F6AE-8A7F-47FC-A8F1-BAC3DC1C8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28</a:t>
            </a:fld>
            <a:endParaRPr lang="es-ES" dirty="0"/>
          </a:p>
        </p:txBody>
      </p:sp>
      <p:pic>
        <p:nvPicPr>
          <p:cNvPr id="4" name="Picture 12" descr="Resultado de imagen de server">
            <a:extLst>
              <a:ext uri="{FF2B5EF4-FFF2-40B4-BE49-F238E27FC236}">
                <a16:creationId xmlns:a16="http://schemas.microsoft.com/office/drawing/2014/main" xmlns="" id="{2B9B971B-C599-4148-AA6F-C2A52E25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0" y="2689951"/>
            <a:ext cx="870283" cy="87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Resultado de imagen de git">
            <a:extLst>
              <a:ext uri="{FF2B5EF4-FFF2-40B4-BE49-F238E27FC236}">
                <a16:creationId xmlns:a16="http://schemas.microsoft.com/office/drawing/2014/main" xmlns="" id="{4803001D-9666-4904-8CB3-8324CAA3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8" y="2964199"/>
            <a:ext cx="423782" cy="42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Resultado de imagen de computer pc">
            <a:extLst>
              <a:ext uri="{FF2B5EF4-FFF2-40B4-BE49-F238E27FC236}">
                <a16:creationId xmlns:a16="http://schemas.microsoft.com/office/drawing/2014/main" xmlns="" id="{2A37CD2E-58F1-4D85-8273-29C2545D9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19" y="4474168"/>
            <a:ext cx="1129517" cy="112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de git">
            <a:extLst>
              <a:ext uri="{FF2B5EF4-FFF2-40B4-BE49-F238E27FC236}">
                <a16:creationId xmlns:a16="http://schemas.microsoft.com/office/drawing/2014/main" xmlns="" id="{36D5B5CF-4D1B-410F-8341-CF0A80198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50" y="4777469"/>
            <a:ext cx="308611" cy="30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2962269-10D8-45DA-9A42-A2F7EC64B10C}"/>
              </a:ext>
            </a:extLst>
          </p:cNvPr>
          <p:cNvSpPr txBox="1"/>
          <p:nvPr/>
        </p:nvSpPr>
        <p:spPr>
          <a:xfrm>
            <a:off x="378051" y="2420888"/>
            <a:ext cx="106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Servidor </a:t>
            </a:r>
          </a:p>
          <a:p>
            <a:r>
              <a:rPr lang="es-ES" sz="1200" dirty="0"/>
              <a:t>remoto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3851ED99-66B5-4787-8800-4DBFAF847E04}"/>
              </a:ext>
            </a:extLst>
          </p:cNvPr>
          <p:cNvSpPr txBox="1"/>
          <p:nvPr/>
        </p:nvSpPr>
        <p:spPr>
          <a:xfrm>
            <a:off x="344227" y="5025033"/>
            <a:ext cx="89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Equipo </a:t>
            </a:r>
          </a:p>
          <a:p>
            <a:r>
              <a:rPr lang="es-ES" sz="1200" dirty="0"/>
              <a:t>local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6B359080-7B4F-4E79-A18F-4C074D3EFF73}"/>
              </a:ext>
            </a:extLst>
          </p:cNvPr>
          <p:cNvCxnSpPr>
            <a:cxnSpLocks/>
          </p:cNvCxnSpPr>
          <p:nvPr/>
        </p:nvCxnSpPr>
        <p:spPr>
          <a:xfrm flipV="1">
            <a:off x="1109434" y="3545962"/>
            <a:ext cx="0" cy="9282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0965A32E-530D-437B-BE71-DD943E6AD14E}"/>
              </a:ext>
            </a:extLst>
          </p:cNvPr>
          <p:cNvSpPr/>
          <p:nvPr/>
        </p:nvSpPr>
        <p:spPr>
          <a:xfrm>
            <a:off x="2435516" y="3039101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00FB60EA-3A19-4278-ADB5-657C0552093B}"/>
              </a:ext>
            </a:extLst>
          </p:cNvPr>
          <p:cNvSpPr/>
          <p:nvPr/>
        </p:nvSpPr>
        <p:spPr>
          <a:xfrm>
            <a:off x="3760866" y="3036474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AEBC1543-1D3D-4EE2-9123-0B49423060AD}"/>
              </a:ext>
            </a:extLst>
          </p:cNvPr>
          <p:cNvSpPr/>
          <p:nvPr/>
        </p:nvSpPr>
        <p:spPr>
          <a:xfrm>
            <a:off x="5133131" y="3036474"/>
            <a:ext cx="994083" cy="4786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B681AEB0-BFF4-4C3B-849B-9B3EA3E1D30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429599" y="3275801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62BC435B-2AA8-4036-9654-A10D43F536C2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754949" y="3275801"/>
            <a:ext cx="378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88657FF3-C357-4FE8-9DE9-C5E694F77188}"/>
              </a:ext>
            </a:extLst>
          </p:cNvPr>
          <p:cNvSpPr txBox="1"/>
          <p:nvPr/>
        </p:nvSpPr>
        <p:spPr>
          <a:xfrm>
            <a:off x="2333380" y="2779475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885635CC-464D-4F99-9BF5-099541F127E5}"/>
              </a:ext>
            </a:extLst>
          </p:cNvPr>
          <p:cNvSpPr txBox="1"/>
          <p:nvPr/>
        </p:nvSpPr>
        <p:spPr>
          <a:xfrm>
            <a:off x="3666751" y="2779475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F1001009-A421-4CC1-8C16-EE1E361319E1}"/>
              </a:ext>
            </a:extLst>
          </p:cNvPr>
          <p:cNvSpPr txBox="1"/>
          <p:nvPr/>
        </p:nvSpPr>
        <p:spPr>
          <a:xfrm>
            <a:off x="5039015" y="2779475"/>
            <a:ext cx="1321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Nuevo Commit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19925BDC-5055-4D2B-8DB7-7DA7E9B8CCDC}"/>
              </a:ext>
            </a:extLst>
          </p:cNvPr>
          <p:cNvSpPr/>
          <p:nvPr/>
        </p:nvSpPr>
        <p:spPr>
          <a:xfrm>
            <a:off x="2136800" y="2689951"/>
            <a:ext cx="5459536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92D323DE-F3C5-4E84-94F2-661A3DDA70EF}"/>
              </a:ext>
            </a:extLst>
          </p:cNvPr>
          <p:cNvSpPr txBox="1"/>
          <p:nvPr/>
        </p:nvSpPr>
        <p:spPr>
          <a:xfrm>
            <a:off x="7623621" y="2985713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6EDBC819-78D2-4E91-9A1A-FB0091645094}"/>
              </a:ext>
            </a:extLst>
          </p:cNvPr>
          <p:cNvCxnSpPr/>
          <p:nvPr/>
        </p:nvCxnSpPr>
        <p:spPr>
          <a:xfrm>
            <a:off x="203793" y="3672530"/>
            <a:ext cx="897671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B7AAEB86-3828-4EDB-8E48-B8D570FEB1BE}"/>
              </a:ext>
            </a:extLst>
          </p:cNvPr>
          <p:cNvSpPr/>
          <p:nvPr/>
        </p:nvSpPr>
        <p:spPr>
          <a:xfrm>
            <a:off x="2438124" y="4129947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07FB4662-6507-45F5-9816-396B96F67187}"/>
              </a:ext>
            </a:extLst>
          </p:cNvPr>
          <p:cNvSpPr/>
          <p:nvPr/>
        </p:nvSpPr>
        <p:spPr>
          <a:xfrm>
            <a:off x="3763474" y="4127320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76F8F20E-3386-43E1-9A93-248A295BE830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3432207" y="4366647"/>
            <a:ext cx="331267" cy="262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AAB59B21-85F2-4137-A94E-317E3FDF0E2C}"/>
              </a:ext>
            </a:extLst>
          </p:cNvPr>
          <p:cNvSpPr txBox="1"/>
          <p:nvPr/>
        </p:nvSpPr>
        <p:spPr>
          <a:xfrm>
            <a:off x="2335988" y="387032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107157A7-A3AD-4C9F-A187-9E12482D8890}"/>
              </a:ext>
            </a:extLst>
          </p:cNvPr>
          <p:cNvSpPr txBox="1"/>
          <p:nvPr/>
        </p:nvSpPr>
        <p:spPr>
          <a:xfrm>
            <a:off x="3669359" y="387032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nº2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82EAD11C-325D-415D-840A-0116C1273383}"/>
              </a:ext>
            </a:extLst>
          </p:cNvPr>
          <p:cNvSpPr/>
          <p:nvPr/>
        </p:nvSpPr>
        <p:spPr>
          <a:xfrm>
            <a:off x="2139408" y="3780797"/>
            <a:ext cx="5456928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22CD6C28-E52C-4B94-8EA1-AFB477547415}"/>
              </a:ext>
            </a:extLst>
          </p:cNvPr>
          <p:cNvSpPr txBox="1"/>
          <p:nvPr/>
        </p:nvSpPr>
        <p:spPr>
          <a:xfrm>
            <a:off x="7611316" y="4103147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origin/master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AE93324E-8B32-4270-977A-15749D1A6B86}"/>
              </a:ext>
            </a:extLst>
          </p:cNvPr>
          <p:cNvSpPr/>
          <p:nvPr/>
        </p:nvSpPr>
        <p:spPr>
          <a:xfrm>
            <a:off x="2430103" y="5110077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xmlns="" id="{0DB61145-A21F-4C80-87B4-9CB146780A8E}"/>
              </a:ext>
            </a:extLst>
          </p:cNvPr>
          <p:cNvSpPr/>
          <p:nvPr/>
        </p:nvSpPr>
        <p:spPr>
          <a:xfrm>
            <a:off x="3755453" y="5107450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xmlns="" id="{969646E4-3B64-47A8-80B6-EF75EE21C4C0}"/>
              </a:ext>
            </a:extLst>
          </p:cNvPr>
          <p:cNvSpPr/>
          <p:nvPr/>
        </p:nvSpPr>
        <p:spPr>
          <a:xfrm>
            <a:off x="5127718" y="5107450"/>
            <a:ext cx="994083" cy="4786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xmlns="" id="{D462E041-7589-4C7E-A9C7-A88652FDECB2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3424186" y="5346777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xmlns="" id="{909E406D-4524-4901-B091-2C3CFD81D7D7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4749536" y="5346777"/>
            <a:ext cx="378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AE5CB19E-F965-4533-9057-6D633814FAB5}"/>
              </a:ext>
            </a:extLst>
          </p:cNvPr>
          <p:cNvSpPr txBox="1"/>
          <p:nvPr/>
        </p:nvSpPr>
        <p:spPr>
          <a:xfrm>
            <a:off x="2327967" y="485045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59F75FEE-2036-4B41-9C2D-1255F8AAB431}"/>
              </a:ext>
            </a:extLst>
          </p:cNvPr>
          <p:cNvSpPr txBox="1"/>
          <p:nvPr/>
        </p:nvSpPr>
        <p:spPr>
          <a:xfrm>
            <a:off x="3661338" y="485045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2EF35142-9D35-4D35-A0FA-774ABB11A82A}"/>
              </a:ext>
            </a:extLst>
          </p:cNvPr>
          <p:cNvSpPr txBox="1"/>
          <p:nvPr/>
        </p:nvSpPr>
        <p:spPr>
          <a:xfrm>
            <a:off x="5033603" y="485045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Nuevo Commit 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9934CEFA-7A97-4BB7-AE9B-9FACAD4353BD}"/>
              </a:ext>
            </a:extLst>
          </p:cNvPr>
          <p:cNvSpPr/>
          <p:nvPr/>
        </p:nvSpPr>
        <p:spPr>
          <a:xfrm>
            <a:off x="2131387" y="4760927"/>
            <a:ext cx="5464949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6FB3004F-2B49-41AE-B4CA-260D8BAA8A43}"/>
              </a:ext>
            </a:extLst>
          </p:cNvPr>
          <p:cNvSpPr txBox="1"/>
          <p:nvPr/>
        </p:nvSpPr>
        <p:spPr>
          <a:xfrm>
            <a:off x="7698472" y="5107450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xmlns="" id="{241EE4A1-E268-49AB-B51C-74E146BEC57B}"/>
              </a:ext>
            </a:extLst>
          </p:cNvPr>
          <p:cNvSpPr/>
          <p:nvPr/>
        </p:nvSpPr>
        <p:spPr>
          <a:xfrm>
            <a:off x="5093875" y="4124871"/>
            <a:ext cx="994083" cy="478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xmlns="" id="{F954F5E1-D148-4458-89DF-79A6E9AD2048}"/>
              </a:ext>
            </a:extLst>
          </p:cNvPr>
          <p:cNvSpPr txBox="1"/>
          <p:nvPr/>
        </p:nvSpPr>
        <p:spPr>
          <a:xfrm>
            <a:off x="6029316" y="4081304"/>
            <a:ext cx="126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Nuevo Commit </a:t>
            </a:r>
          </a:p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 Remoto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xmlns="" id="{720C3D18-D9CB-480B-BDD9-D52F712EB42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579144" y="3511491"/>
            <a:ext cx="11773" cy="6133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xmlns="" id="{94631CB6-39C1-4507-A4C5-0163492D91B1}"/>
              </a:ext>
            </a:extLst>
          </p:cNvPr>
          <p:cNvCxnSpPr>
            <a:cxnSpLocks/>
          </p:cNvCxnSpPr>
          <p:nvPr/>
        </p:nvCxnSpPr>
        <p:spPr>
          <a:xfrm>
            <a:off x="4764680" y="4376250"/>
            <a:ext cx="387347" cy="11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xmlns="" id="{BBF5FE34-2D68-49A8-9DAA-16A2ACE7C2ED}"/>
              </a:ext>
            </a:extLst>
          </p:cNvPr>
          <p:cNvSpPr txBox="1"/>
          <p:nvPr/>
        </p:nvSpPr>
        <p:spPr>
          <a:xfrm>
            <a:off x="5672910" y="3549285"/>
            <a:ext cx="292613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fetch origin</a:t>
            </a:r>
          </a:p>
        </p:txBody>
      </p: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xmlns="" id="{DE512465-8110-473E-B942-05ED16991687}"/>
              </a:ext>
            </a:extLst>
          </p:cNvPr>
          <p:cNvSpPr txBox="1">
            <a:spLocks/>
          </p:cNvSpPr>
          <p:nvPr/>
        </p:nvSpPr>
        <p:spPr>
          <a:xfrm>
            <a:off x="415110" y="912240"/>
            <a:ext cx="7283362" cy="111176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El primer paso a la hora de descargar los cambios remotos, es realizar un ‘fetch’</a:t>
            </a:r>
          </a:p>
          <a:p>
            <a:r>
              <a:rPr lang="es-ES" sz="2400" b="1" dirty="0"/>
              <a:t>git fetch origin</a:t>
            </a:r>
            <a:r>
              <a:rPr lang="es-ES" dirty="0"/>
              <a:t>: descarga los cambios del repositorio remoto y los almacena en una rama oculta</a:t>
            </a:r>
          </a:p>
        </p:txBody>
      </p:sp>
    </p:spTree>
    <p:extLst>
      <p:ext uri="{BB962C8B-B14F-4D97-AF65-F5344CB8AC3E}">
        <p14:creationId xmlns:p14="http://schemas.microsoft.com/office/powerpoint/2010/main" val="25648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ADEC1C-D021-4B47-82BB-C94712A7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Incorporar cambios  a nuestro proyecto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95F9F6AE-8A7F-47FC-A8F1-BAC3DC1C8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29</a:t>
            </a:fld>
            <a:endParaRPr lang="es-ES" dirty="0"/>
          </a:p>
        </p:txBody>
      </p:sp>
      <p:pic>
        <p:nvPicPr>
          <p:cNvPr id="4" name="Picture 12" descr="Resultado de imagen de server">
            <a:extLst>
              <a:ext uri="{FF2B5EF4-FFF2-40B4-BE49-F238E27FC236}">
                <a16:creationId xmlns:a16="http://schemas.microsoft.com/office/drawing/2014/main" xmlns="" id="{2B9B971B-C599-4148-AA6F-C2A52E25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0" y="2806080"/>
            <a:ext cx="870283" cy="87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Resultado de imagen de git">
            <a:extLst>
              <a:ext uri="{FF2B5EF4-FFF2-40B4-BE49-F238E27FC236}">
                <a16:creationId xmlns:a16="http://schemas.microsoft.com/office/drawing/2014/main" xmlns="" id="{4803001D-9666-4904-8CB3-8324CAA3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8" y="3080328"/>
            <a:ext cx="423782" cy="42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Resultado de imagen de computer pc">
            <a:extLst>
              <a:ext uri="{FF2B5EF4-FFF2-40B4-BE49-F238E27FC236}">
                <a16:creationId xmlns:a16="http://schemas.microsoft.com/office/drawing/2014/main" xmlns="" id="{2A37CD2E-58F1-4D85-8273-29C2545D9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19" y="4590297"/>
            <a:ext cx="1129517" cy="112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de git">
            <a:extLst>
              <a:ext uri="{FF2B5EF4-FFF2-40B4-BE49-F238E27FC236}">
                <a16:creationId xmlns:a16="http://schemas.microsoft.com/office/drawing/2014/main" xmlns="" id="{36D5B5CF-4D1B-410F-8341-CF0A80198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50" y="4893598"/>
            <a:ext cx="308611" cy="30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2962269-10D8-45DA-9A42-A2F7EC64B10C}"/>
              </a:ext>
            </a:extLst>
          </p:cNvPr>
          <p:cNvSpPr txBox="1"/>
          <p:nvPr/>
        </p:nvSpPr>
        <p:spPr>
          <a:xfrm>
            <a:off x="378051" y="2537017"/>
            <a:ext cx="106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Servidor </a:t>
            </a:r>
          </a:p>
          <a:p>
            <a:r>
              <a:rPr lang="es-ES" sz="1200" dirty="0"/>
              <a:t>remoto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3851ED99-66B5-4787-8800-4DBFAF847E04}"/>
              </a:ext>
            </a:extLst>
          </p:cNvPr>
          <p:cNvSpPr txBox="1"/>
          <p:nvPr/>
        </p:nvSpPr>
        <p:spPr>
          <a:xfrm>
            <a:off x="344227" y="5141162"/>
            <a:ext cx="89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Equipo </a:t>
            </a:r>
          </a:p>
          <a:p>
            <a:r>
              <a:rPr lang="es-ES" sz="1200" dirty="0"/>
              <a:t>local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6B359080-7B4F-4E79-A18F-4C074D3EFF73}"/>
              </a:ext>
            </a:extLst>
          </p:cNvPr>
          <p:cNvCxnSpPr>
            <a:cxnSpLocks/>
          </p:cNvCxnSpPr>
          <p:nvPr/>
        </p:nvCxnSpPr>
        <p:spPr>
          <a:xfrm flipV="1">
            <a:off x="1109434" y="3662091"/>
            <a:ext cx="0" cy="9282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0965A32E-530D-437B-BE71-DD943E6AD14E}"/>
              </a:ext>
            </a:extLst>
          </p:cNvPr>
          <p:cNvSpPr/>
          <p:nvPr/>
        </p:nvSpPr>
        <p:spPr>
          <a:xfrm>
            <a:off x="2435516" y="3155230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00FB60EA-3A19-4278-ADB5-657C0552093B}"/>
              </a:ext>
            </a:extLst>
          </p:cNvPr>
          <p:cNvSpPr/>
          <p:nvPr/>
        </p:nvSpPr>
        <p:spPr>
          <a:xfrm>
            <a:off x="3760866" y="3152603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AEBC1543-1D3D-4EE2-9123-0B49423060AD}"/>
              </a:ext>
            </a:extLst>
          </p:cNvPr>
          <p:cNvSpPr/>
          <p:nvPr/>
        </p:nvSpPr>
        <p:spPr>
          <a:xfrm>
            <a:off x="5133131" y="3152603"/>
            <a:ext cx="994083" cy="4786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B681AEB0-BFF4-4C3B-849B-9B3EA3E1D30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429599" y="3391930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62BC435B-2AA8-4036-9654-A10D43F536C2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754949" y="3391930"/>
            <a:ext cx="378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88657FF3-C357-4FE8-9DE9-C5E694F77188}"/>
              </a:ext>
            </a:extLst>
          </p:cNvPr>
          <p:cNvSpPr txBox="1"/>
          <p:nvPr/>
        </p:nvSpPr>
        <p:spPr>
          <a:xfrm>
            <a:off x="2333380" y="2895604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885635CC-464D-4F99-9BF5-099541F127E5}"/>
              </a:ext>
            </a:extLst>
          </p:cNvPr>
          <p:cNvSpPr txBox="1"/>
          <p:nvPr/>
        </p:nvSpPr>
        <p:spPr>
          <a:xfrm>
            <a:off x="3666751" y="2895604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F1001009-A421-4CC1-8C16-EE1E361319E1}"/>
              </a:ext>
            </a:extLst>
          </p:cNvPr>
          <p:cNvSpPr txBox="1"/>
          <p:nvPr/>
        </p:nvSpPr>
        <p:spPr>
          <a:xfrm>
            <a:off x="5039015" y="2895604"/>
            <a:ext cx="1321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Nuevo Commit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19925BDC-5055-4D2B-8DB7-7DA7E9B8CCDC}"/>
              </a:ext>
            </a:extLst>
          </p:cNvPr>
          <p:cNvSpPr/>
          <p:nvPr/>
        </p:nvSpPr>
        <p:spPr>
          <a:xfrm>
            <a:off x="2136800" y="2806080"/>
            <a:ext cx="5459536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92D323DE-F3C5-4E84-94F2-661A3DDA70EF}"/>
              </a:ext>
            </a:extLst>
          </p:cNvPr>
          <p:cNvSpPr txBox="1"/>
          <p:nvPr/>
        </p:nvSpPr>
        <p:spPr>
          <a:xfrm>
            <a:off x="7623621" y="310184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6EDBC819-78D2-4E91-9A1A-FB0091645094}"/>
              </a:ext>
            </a:extLst>
          </p:cNvPr>
          <p:cNvCxnSpPr/>
          <p:nvPr/>
        </p:nvCxnSpPr>
        <p:spPr>
          <a:xfrm>
            <a:off x="203793" y="3788659"/>
            <a:ext cx="897671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B7AAEB86-3828-4EDB-8E48-B8D570FEB1BE}"/>
              </a:ext>
            </a:extLst>
          </p:cNvPr>
          <p:cNvSpPr/>
          <p:nvPr/>
        </p:nvSpPr>
        <p:spPr>
          <a:xfrm>
            <a:off x="2438124" y="4246076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07FB4662-6507-45F5-9816-396B96F67187}"/>
              </a:ext>
            </a:extLst>
          </p:cNvPr>
          <p:cNvSpPr/>
          <p:nvPr/>
        </p:nvSpPr>
        <p:spPr>
          <a:xfrm>
            <a:off x="3763474" y="4243449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76F8F20E-3386-43E1-9A93-248A295BE830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3432207" y="4482776"/>
            <a:ext cx="331267" cy="262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AAB59B21-85F2-4137-A94E-317E3FDF0E2C}"/>
              </a:ext>
            </a:extLst>
          </p:cNvPr>
          <p:cNvSpPr txBox="1"/>
          <p:nvPr/>
        </p:nvSpPr>
        <p:spPr>
          <a:xfrm>
            <a:off x="2335988" y="398645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107157A7-A3AD-4C9F-A187-9E12482D8890}"/>
              </a:ext>
            </a:extLst>
          </p:cNvPr>
          <p:cNvSpPr txBox="1"/>
          <p:nvPr/>
        </p:nvSpPr>
        <p:spPr>
          <a:xfrm>
            <a:off x="3669359" y="398645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nº2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82EAD11C-325D-415D-840A-0116C1273383}"/>
              </a:ext>
            </a:extLst>
          </p:cNvPr>
          <p:cNvSpPr/>
          <p:nvPr/>
        </p:nvSpPr>
        <p:spPr>
          <a:xfrm>
            <a:off x="2139408" y="3896926"/>
            <a:ext cx="5456928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22CD6C28-E52C-4B94-8EA1-AFB477547415}"/>
              </a:ext>
            </a:extLst>
          </p:cNvPr>
          <p:cNvSpPr txBox="1"/>
          <p:nvPr/>
        </p:nvSpPr>
        <p:spPr>
          <a:xfrm>
            <a:off x="7611316" y="4219276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origin/master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AE93324E-8B32-4270-977A-15749D1A6B86}"/>
              </a:ext>
            </a:extLst>
          </p:cNvPr>
          <p:cNvSpPr/>
          <p:nvPr/>
        </p:nvSpPr>
        <p:spPr>
          <a:xfrm>
            <a:off x="2430103" y="5226206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xmlns="" id="{0DB61145-A21F-4C80-87B4-9CB146780A8E}"/>
              </a:ext>
            </a:extLst>
          </p:cNvPr>
          <p:cNvSpPr/>
          <p:nvPr/>
        </p:nvSpPr>
        <p:spPr>
          <a:xfrm>
            <a:off x="3755453" y="5223579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xmlns="" id="{D462E041-7589-4C7E-A9C7-A88652FDECB2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3424186" y="5462906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AE5CB19E-F965-4533-9057-6D633814FAB5}"/>
              </a:ext>
            </a:extLst>
          </p:cNvPr>
          <p:cNvSpPr txBox="1"/>
          <p:nvPr/>
        </p:nvSpPr>
        <p:spPr>
          <a:xfrm>
            <a:off x="2327967" y="496658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59F75FEE-2036-4B41-9C2D-1255F8AAB431}"/>
              </a:ext>
            </a:extLst>
          </p:cNvPr>
          <p:cNvSpPr txBox="1"/>
          <p:nvPr/>
        </p:nvSpPr>
        <p:spPr>
          <a:xfrm>
            <a:off x="3661338" y="496658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9934CEFA-7A97-4BB7-AE9B-9FACAD4353BD}"/>
              </a:ext>
            </a:extLst>
          </p:cNvPr>
          <p:cNvSpPr/>
          <p:nvPr/>
        </p:nvSpPr>
        <p:spPr>
          <a:xfrm>
            <a:off x="2131387" y="4877056"/>
            <a:ext cx="5464949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6FB3004F-2B49-41AE-B4CA-260D8BAA8A43}"/>
              </a:ext>
            </a:extLst>
          </p:cNvPr>
          <p:cNvSpPr txBox="1"/>
          <p:nvPr/>
        </p:nvSpPr>
        <p:spPr>
          <a:xfrm>
            <a:off x="7698472" y="5223579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xmlns="" id="{241EE4A1-E268-49AB-B51C-74E146BEC57B}"/>
              </a:ext>
            </a:extLst>
          </p:cNvPr>
          <p:cNvSpPr/>
          <p:nvPr/>
        </p:nvSpPr>
        <p:spPr>
          <a:xfrm>
            <a:off x="5093875" y="4241000"/>
            <a:ext cx="994083" cy="478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xmlns="" id="{F954F5E1-D148-4458-89DF-79A6E9AD2048}"/>
              </a:ext>
            </a:extLst>
          </p:cNvPr>
          <p:cNvSpPr txBox="1"/>
          <p:nvPr/>
        </p:nvSpPr>
        <p:spPr>
          <a:xfrm>
            <a:off x="6029316" y="4197433"/>
            <a:ext cx="126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Nuevo Commit </a:t>
            </a:r>
          </a:p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 Remoto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xmlns="" id="{720C3D18-D9CB-480B-BDD9-D52F712EB42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579144" y="3627620"/>
            <a:ext cx="11773" cy="6133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xmlns="" id="{94631CB6-39C1-4507-A4C5-0163492D91B1}"/>
              </a:ext>
            </a:extLst>
          </p:cNvPr>
          <p:cNvCxnSpPr>
            <a:cxnSpLocks/>
          </p:cNvCxnSpPr>
          <p:nvPr/>
        </p:nvCxnSpPr>
        <p:spPr>
          <a:xfrm>
            <a:off x="4764680" y="4492379"/>
            <a:ext cx="387347" cy="11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xmlns="" id="{BBF5FE34-2D68-49A8-9DAA-16A2ACE7C2ED}"/>
              </a:ext>
            </a:extLst>
          </p:cNvPr>
          <p:cNvSpPr txBox="1"/>
          <p:nvPr/>
        </p:nvSpPr>
        <p:spPr>
          <a:xfrm>
            <a:off x="5672910" y="3665414"/>
            <a:ext cx="24523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fetch origin</a:t>
            </a:r>
          </a:p>
        </p:txBody>
      </p: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xmlns="" id="{DE512465-8110-473E-B942-05ED16991687}"/>
              </a:ext>
            </a:extLst>
          </p:cNvPr>
          <p:cNvSpPr txBox="1">
            <a:spLocks/>
          </p:cNvSpPr>
          <p:nvPr/>
        </p:nvSpPr>
        <p:spPr>
          <a:xfrm>
            <a:off x="415110" y="826964"/>
            <a:ext cx="7283362" cy="21986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/>
              <a:t>Si nos queremos traer los cambios a nuestra rama de trabajo (master), tan solo tenemos que fusionar nuestra rama con la rama oculta</a:t>
            </a:r>
          </a:p>
          <a:p>
            <a:r>
              <a:rPr lang="es-ES" sz="2400" b="1" dirty="0"/>
              <a:t>git merge origin/master</a:t>
            </a:r>
            <a:r>
              <a:rPr lang="es-ES" sz="2400" dirty="0"/>
              <a:t>: </a:t>
            </a:r>
            <a:r>
              <a:rPr lang="es-ES" sz="1800" dirty="0"/>
              <a:t>realiza el merge de nuestro repositorio local con la rama oculta(repositorio remoto). Así conseguimos los cambios del repositorio remoto.</a:t>
            </a:r>
            <a:endParaRPr lang="es-ES" sz="2400" dirty="0"/>
          </a:p>
        </p:txBody>
      </p:sp>
      <p:sp>
        <p:nvSpPr>
          <p:cNvPr id="47" name="Elipse 30">
            <a:extLst>
              <a:ext uri="{FF2B5EF4-FFF2-40B4-BE49-F238E27FC236}">
                <a16:creationId xmlns:a16="http://schemas.microsoft.com/office/drawing/2014/main" xmlns="" id="{969646E4-3B64-47A8-80B6-EF75EE21C4C0}"/>
              </a:ext>
            </a:extLst>
          </p:cNvPr>
          <p:cNvSpPr/>
          <p:nvPr/>
        </p:nvSpPr>
        <p:spPr>
          <a:xfrm>
            <a:off x="5127718" y="5223579"/>
            <a:ext cx="994083" cy="4786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sp>
        <p:nvSpPr>
          <p:cNvPr id="49" name="CuadroTexto 35">
            <a:extLst>
              <a:ext uri="{FF2B5EF4-FFF2-40B4-BE49-F238E27FC236}">
                <a16:creationId xmlns:a16="http://schemas.microsoft.com/office/drawing/2014/main" xmlns="" id="{2EF35142-9D35-4D35-A0FA-774ABB11A82A}"/>
              </a:ext>
            </a:extLst>
          </p:cNvPr>
          <p:cNvSpPr txBox="1"/>
          <p:nvPr/>
        </p:nvSpPr>
        <p:spPr>
          <a:xfrm>
            <a:off x="5033603" y="496658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Nuevo Commit </a:t>
            </a:r>
          </a:p>
        </p:txBody>
      </p:sp>
      <p:sp>
        <p:nvSpPr>
          <p:cNvPr id="50" name="Elipse 44">
            <a:extLst>
              <a:ext uri="{FF2B5EF4-FFF2-40B4-BE49-F238E27FC236}">
                <a16:creationId xmlns:a16="http://schemas.microsoft.com/office/drawing/2014/main" xmlns="" id="{944BFAF0-0D17-4FB0-A7D2-A185523B6B2B}"/>
              </a:ext>
            </a:extLst>
          </p:cNvPr>
          <p:cNvSpPr/>
          <p:nvPr/>
        </p:nvSpPr>
        <p:spPr>
          <a:xfrm>
            <a:off x="6463167" y="5185924"/>
            <a:ext cx="994083" cy="4786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SHA4</a:t>
            </a:r>
          </a:p>
        </p:txBody>
      </p:sp>
      <p:cxnSp>
        <p:nvCxnSpPr>
          <p:cNvPr id="51" name="Conector recto de flecha 46">
            <a:extLst>
              <a:ext uri="{FF2B5EF4-FFF2-40B4-BE49-F238E27FC236}">
                <a16:creationId xmlns:a16="http://schemas.microsoft.com/office/drawing/2014/main" xmlns="" id="{5901692C-C55F-4424-A0D3-599604B7B4C0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6042909" y="5425251"/>
            <a:ext cx="420258" cy="983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47">
            <a:extLst>
              <a:ext uri="{FF2B5EF4-FFF2-40B4-BE49-F238E27FC236}">
                <a16:creationId xmlns:a16="http://schemas.microsoft.com/office/drawing/2014/main" xmlns="" id="{B1403D10-A86E-45A5-A354-D61ADF6E1AD3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914515" y="4625370"/>
            <a:ext cx="694232" cy="63065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31">
            <a:extLst>
              <a:ext uri="{FF2B5EF4-FFF2-40B4-BE49-F238E27FC236}">
                <a16:creationId xmlns:a16="http://schemas.microsoft.com/office/drawing/2014/main" xmlns="" id="{D462E041-7589-4C7E-A9C7-A88652FDECB2}"/>
              </a:ext>
            </a:extLst>
          </p:cNvPr>
          <p:cNvCxnSpPr>
            <a:cxnSpLocks/>
          </p:cNvCxnSpPr>
          <p:nvPr/>
        </p:nvCxnSpPr>
        <p:spPr>
          <a:xfrm flipV="1">
            <a:off x="4795848" y="5467438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xmlns="" id="{0C3F3A27-6286-4C19-9CEF-07786F01081D}"/>
              </a:ext>
            </a:extLst>
          </p:cNvPr>
          <p:cNvSpPr txBox="1"/>
          <p:nvPr/>
        </p:nvSpPr>
        <p:spPr>
          <a:xfrm>
            <a:off x="5831380" y="4877056"/>
            <a:ext cx="29261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merge origin/master</a:t>
            </a:r>
          </a:p>
        </p:txBody>
      </p:sp>
    </p:spTree>
    <p:extLst>
      <p:ext uri="{BB962C8B-B14F-4D97-AF65-F5344CB8AC3E}">
        <p14:creationId xmlns:p14="http://schemas.microsoft.com/office/powerpoint/2010/main" val="34292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E5F77A-4950-4851-9B23-EC2CE448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</a:t>
            </a:r>
            <a:r>
              <a:rPr lang="es-ES" dirty="0"/>
              <a:t>Trabajando con repositorios remotos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0CC10018-7F24-4E0B-879B-939AED874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</a:t>
            </a:fld>
            <a:endParaRPr lang="es-ES" dirty="0"/>
          </a:p>
        </p:txBody>
      </p:sp>
      <p:pic>
        <p:nvPicPr>
          <p:cNvPr id="10244" name="Picture 4" descr="Imagen relacionada">
            <a:extLst>
              <a:ext uri="{FF2B5EF4-FFF2-40B4-BE49-F238E27FC236}">
                <a16:creationId xmlns:a16="http://schemas.microsoft.com/office/drawing/2014/main" xmlns="" id="{1E6DF5F4-AEC7-474C-8CAA-EC04E6B26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48907"/>
            <a:ext cx="6984255" cy="501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8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ADEC1C-D021-4B47-82BB-C94712A7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Subir cambios</a:t>
            </a:r>
            <a:r>
              <a:rPr lang="es-ES" baseline="0" dirty="0"/>
              <a:t> locales al repo remoto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95F9F6AE-8A7F-47FC-A8F1-BAC3DC1C8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30</a:t>
            </a:fld>
            <a:endParaRPr lang="es-ES" dirty="0"/>
          </a:p>
        </p:txBody>
      </p:sp>
      <p:pic>
        <p:nvPicPr>
          <p:cNvPr id="4" name="Picture 12" descr="Resultado de imagen de server">
            <a:extLst>
              <a:ext uri="{FF2B5EF4-FFF2-40B4-BE49-F238E27FC236}">
                <a16:creationId xmlns:a16="http://schemas.microsoft.com/office/drawing/2014/main" xmlns="" id="{2B9B971B-C599-4148-AA6F-C2A52E25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0" y="2806080"/>
            <a:ext cx="870283" cy="87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Resultado de imagen de git">
            <a:extLst>
              <a:ext uri="{FF2B5EF4-FFF2-40B4-BE49-F238E27FC236}">
                <a16:creationId xmlns:a16="http://schemas.microsoft.com/office/drawing/2014/main" xmlns="" id="{4803001D-9666-4904-8CB3-8324CAA3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8" y="3080328"/>
            <a:ext cx="423782" cy="42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Resultado de imagen de computer pc">
            <a:extLst>
              <a:ext uri="{FF2B5EF4-FFF2-40B4-BE49-F238E27FC236}">
                <a16:creationId xmlns:a16="http://schemas.microsoft.com/office/drawing/2014/main" xmlns="" id="{2A37CD2E-58F1-4D85-8273-29C2545D9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19" y="4590297"/>
            <a:ext cx="1129517" cy="112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de git">
            <a:extLst>
              <a:ext uri="{FF2B5EF4-FFF2-40B4-BE49-F238E27FC236}">
                <a16:creationId xmlns:a16="http://schemas.microsoft.com/office/drawing/2014/main" xmlns="" id="{36D5B5CF-4D1B-410F-8341-CF0A80198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50" y="4893598"/>
            <a:ext cx="308611" cy="30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2962269-10D8-45DA-9A42-A2F7EC64B10C}"/>
              </a:ext>
            </a:extLst>
          </p:cNvPr>
          <p:cNvSpPr txBox="1"/>
          <p:nvPr/>
        </p:nvSpPr>
        <p:spPr>
          <a:xfrm>
            <a:off x="378051" y="2537017"/>
            <a:ext cx="106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Servidor </a:t>
            </a:r>
          </a:p>
          <a:p>
            <a:r>
              <a:rPr lang="es-ES" sz="1200" dirty="0"/>
              <a:t>remoto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3851ED99-66B5-4787-8800-4DBFAF847E04}"/>
              </a:ext>
            </a:extLst>
          </p:cNvPr>
          <p:cNvSpPr txBox="1"/>
          <p:nvPr/>
        </p:nvSpPr>
        <p:spPr>
          <a:xfrm>
            <a:off x="344227" y="5141162"/>
            <a:ext cx="89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Equipo </a:t>
            </a:r>
          </a:p>
          <a:p>
            <a:r>
              <a:rPr lang="es-ES" sz="1200" dirty="0"/>
              <a:t>local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6B359080-7B4F-4E79-A18F-4C074D3EFF73}"/>
              </a:ext>
            </a:extLst>
          </p:cNvPr>
          <p:cNvCxnSpPr>
            <a:cxnSpLocks/>
          </p:cNvCxnSpPr>
          <p:nvPr/>
        </p:nvCxnSpPr>
        <p:spPr>
          <a:xfrm flipV="1">
            <a:off x="1109434" y="3662091"/>
            <a:ext cx="0" cy="9282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0965A32E-530D-437B-BE71-DD943E6AD14E}"/>
              </a:ext>
            </a:extLst>
          </p:cNvPr>
          <p:cNvSpPr/>
          <p:nvPr/>
        </p:nvSpPr>
        <p:spPr>
          <a:xfrm>
            <a:off x="2435516" y="3155230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00FB60EA-3A19-4278-ADB5-657C0552093B}"/>
              </a:ext>
            </a:extLst>
          </p:cNvPr>
          <p:cNvSpPr/>
          <p:nvPr/>
        </p:nvSpPr>
        <p:spPr>
          <a:xfrm>
            <a:off x="3760866" y="3152603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AEBC1543-1D3D-4EE2-9123-0B49423060AD}"/>
              </a:ext>
            </a:extLst>
          </p:cNvPr>
          <p:cNvSpPr/>
          <p:nvPr/>
        </p:nvSpPr>
        <p:spPr>
          <a:xfrm>
            <a:off x="5133131" y="3152603"/>
            <a:ext cx="994083" cy="4786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B681AEB0-BFF4-4C3B-849B-9B3EA3E1D30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429599" y="3391930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62BC435B-2AA8-4036-9654-A10D43F536C2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754949" y="3391930"/>
            <a:ext cx="378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88657FF3-C357-4FE8-9DE9-C5E694F77188}"/>
              </a:ext>
            </a:extLst>
          </p:cNvPr>
          <p:cNvSpPr txBox="1"/>
          <p:nvPr/>
        </p:nvSpPr>
        <p:spPr>
          <a:xfrm>
            <a:off x="2333380" y="2895604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885635CC-464D-4F99-9BF5-099541F127E5}"/>
              </a:ext>
            </a:extLst>
          </p:cNvPr>
          <p:cNvSpPr txBox="1"/>
          <p:nvPr/>
        </p:nvSpPr>
        <p:spPr>
          <a:xfrm>
            <a:off x="3666751" y="2895604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F1001009-A421-4CC1-8C16-EE1E361319E1}"/>
              </a:ext>
            </a:extLst>
          </p:cNvPr>
          <p:cNvSpPr txBox="1"/>
          <p:nvPr/>
        </p:nvSpPr>
        <p:spPr>
          <a:xfrm>
            <a:off x="5039015" y="2895604"/>
            <a:ext cx="1321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Nuevo Commit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19925BDC-5055-4D2B-8DB7-7DA7E9B8CCDC}"/>
              </a:ext>
            </a:extLst>
          </p:cNvPr>
          <p:cNvSpPr/>
          <p:nvPr/>
        </p:nvSpPr>
        <p:spPr>
          <a:xfrm>
            <a:off x="2136800" y="2806080"/>
            <a:ext cx="5459536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92D323DE-F3C5-4E84-94F2-661A3DDA70EF}"/>
              </a:ext>
            </a:extLst>
          </p:cNvPr>
          <p:cNvSpPr txBox="1"/>
          <p:nvPr/>
        </p:nvSpPr>
        <p:spPr>
          <a:xfrm>
            <a:off x="7623621" y="310184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6EDBC819-78D2-4E91-9A1A-FB0091645094}"/>
              </a:ext>
            </a:extLst>
          </p:cNvPr>
          <p:cNvCxnSpPr/>
          <p:nvPr/>
        </p:nvCxnSpPr>
        <p:spPr>
          <a:xfrm>
            <a:off x="203793" y="3788659"/>
            <a:ext cx="897671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B7AAEB86-3828-4EDB-8E48-B8D570FEB1BE}"/>
              </a:ext>
            </a:extLst>
          </p:cNvPr>
          <p:cNvSpPr/>
          <p:nvPr/>
        </p:nvSpPr>
        <p:spPr>
          <a:xfrm>
            <a:off x="2438124" y="4246076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07FB4662-6507-45F5-9816-396B96F67187}"/>
              </a:ext>
            </a:extLst>
          </p:cNvPr>
          <p:cNvSpPr/>
          <p:nvPr/>
        </p:nvSpPr>
        <p:spPr>
          <a:xfrm>
            <a:off x="3763474" y="4243449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76F8F20E-3386-43E1-9A93-248A295BE830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3432207" y="4482776"/>
            <a:ext cx="331267" cy="262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AAB59B21-85F2-4137-A94E-317E3FDF0E2C}"/>
              </a:ext>
            </a:extLst>
          </p:cNvPr>
          <p:cNvSpPr txBox="1"/>
          <p:nvPr/>
        </p:nvSpPr>
        <p:spPr>
          <a:xfrm>
            <a:off x="2335988" y="398645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107157A7-A3AD-4C9F-A187-9E12482D8890}"/>
              </a:ext>
            </a:extLst>
          </p:cNvPr>
          <p:cNvSpPr txBox="1"/>
          <p:nvPr/>
        </p:nvSpPr>
        <p:spPr>
          <a:xfrm>
            <a:off x="3669359" y="398645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nº2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82EAD11C-325D-415D-840A-0116C1273383}"/>
              </a:ext>
            </a:extLst>
          </p:cNvPr>
          <p:cNvSpPr/>
          <p:nvPr/>
        </p:nvSpPr>
        <p:spPr>
          <a:xfrm>
            <a:off x="2139408" y="3896926"/>
            <a:ext cx="5456928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22CD6C28-E52C-4B94-8EA1-AFB477547415}"/>
              </a:ext>
            </a:extLst>
          </p:cNvPr>
          <p:cNvSpPr txBox="1"/>
          <p:nvPr/>
        </p:nvSpPr>
        <p:spPr>
          <a:xfrm>
            <a:off x="7611316" y="4219276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origin/master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AE93324E-8B32-4270-977A-15749D1A6B86}"/>
              </a:ext>
            </a:extLst>
          </p:cNvPr>
          <p:cNvSpPr/>
          <p:nvPr/>
        </p:nvSpPr>
        <p:spPr>
          <a:xfrm>
            <a:off x="2430103" y="5226206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xmlns="" id="{0DB61145-A21F-4C80-87B4-9CB146780A8E}"/>
              </a:ext>
            </a:extLst>
          </p:cNvPr>
          <p:cNvSpPr/>
          <p:nvPr/>
        </p:nvSpPr>
        <p:spPr>
          <a:xfrm>
            <a:off x="3755453" y="5223579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xmlns="" id="{969646E4-3B64-47A8-80B6-EF75EE21C4C0}"/>
              </a:ext>
            </a:extLst>
          </p:cNvPr>
          <p:cNvSpPr/>
          <p:nvPr/>
        </p:nvSpPr>
        <p:spPr>
          <a:xfrm>
            <a:off x="5127718" y="5223579"/>
            <a:ext cx="994083" cy="4786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xmlns="" id="{D462E041-7589-4C7E-A9C7-A88652FDECB2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3424186" y="5462906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xmlns="" id="{909E406D-4524-4901-B091-2C3CFD81D7D7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4749536" y="5462906"/>
            <a:ext cx="378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AE5CB19E-F965-4533-9057-6D633814FAB5}"/>
              </a:ext>
            </a:extLst>
          </p:cNvPr>
          <p:cNvSpPr txBox="1"/>
          <p:nvPr/>
        </p:nvSpPr>
        <p:spPr>
          <a:xfrm>
            <a:off x="2327967" y="496658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59F75FEE-2036-4B41-9C2D-1255F8AAB431}"/>
              </a:ext>
            </a:extLst>
          </p:cNvPr>
          <p:cNvSpPr txBox="1"/>
          <p:nvPr/>
        </p:nvSpPr>
        <p:spPr>
          <a:xfrm>
            <a:off x="3661338" y="496658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2EF35142-9D35-4D35-A0FA-774ABB11A82A}"/>
              </a:ext>
            </a:extLst>
          </p:cNvPr>
          <p:cNvSpPr txBox="1"/>
          <p:nvPr/>
        </p:nvSpPr>
        <p:spPr>
          <a:xfrm>
            <a:off x="5033603" y="4966580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Nuevo Commit 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9934CEFA-7A97-4BB7-AE9B-9FACAD4353BD}"/>
              </a:ext>
            </a:extLst>
          </p:cNvPr>
          <p:cNvSpPr/>
          <p:nvPr/>
        </p:nvSpPr>
        <p:spPr>
          <a:xfrm>
            <a:off x="2131387" y="4877056"/>
            <a:ext cx="5464949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6FB3004F-2B49-41AE-B4CA-260D8BAA8A43}"/>
              </a:ext>
            </a:extLst>
          </p:cNvPr>
          <p:cNvSpPr txBox="1"/>
          <p:nvPr/>
        </p:nvSpPr>
        <p:spPr>
          <a:xfrm>
            <a:off x="7698472" y="5223579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xmlns="" id="{241EE4A1-E268-49AB-B51C-74E146BEC57B}"/>
              </a:ext>
            </a:extLst>
          </p:cNvPr>
          <p:cNvSpPr/>
          <p:nvPr/>
        </p:nvSpPr>
        <p:spPr>
          <a:xfrm>
            <a:off x="5093875" y="4241000"/>
            <a:ext cx="994083" cy="478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xmlns="" id="{720C3D18-D9CB-480B-BDD9-D52F712EB42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579144" y="3627620"/>
            <a:ext cx="11773" cy="6133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xmlns="" id="{94631CB6-39C1-4507-A4C5-0163492D91B1}"/>
              </a:ext>
            </a:extLst>
          </p:cNvPr>
          <p:cNvCxnSpPr>
            <a:cxnSpLocks/>
          </p:cNvCxnSpPr>
          <p:nvPr/>
        </p:nvCxnSpPr>
        <p:spPr>
          <a:xfrm>
            <a:off x="4764680" y="4492379"/>
            <a:ext cx="387347" cy="11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xmlns="" id="{DE512465-8110-473E-B942-05ED16991687}"/>
              </a:ext>
            </a:extLst>
          </p:cNvPr>
          <p:cNvSpPr txBox="1">
            <a:spLocks/>
          </p:cNvSpPr>
          <p:nvPr/>
        </p:nvSpPr>
        <p:spPr>
          <a:xfrm>
            <a:off x="415110" y="826965"/>
            <a:ext cx="7283362" cy="165568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/>
              <a:t>Ya podemos subir nuestros cambios locales junto con los cambios remotos</a:t>
            </a:r>
          </a:p>
          <a:p>
            <a:r>
              <a:rPr lang="es-ES" sz="2400" b="1" dirty="0"/>
              <a:t>git push origin master</a:t>
            </a:r>
            <a:r>
              <a:rPr lang="es-ES" sz="2400" dirty="0"/>
              <a:t>: </a:t>
            </a:r>
            <a:r>
              <a:rPr lang="es-ES" dirty="0"/>
              <a:t>sube los cambios al repositorio remoto (y también a nuestra rama oculta)</a:t>
            </a:r>
            <a:endParaRPr lang="es-ES" sz="2400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xmlns="" id="{944BFAF0-0D17-4FB0-A7D2-A185523B6B2B}"/>
              </a:ext>
            </a:extLst>
          </p:cNvPr>
          <p:cNvSpPr/>
          <p:nvPr/>
        </p:nvSpPr>
        <p:spPr>
          <a:xfrm>
            <a:off x="6463167" y="5185924"/>
            <a:ext cx="994083" cy="4786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SHA4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xmlns="" id="{5901692C-C55F-4424-A0D3-599604B7B4C0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6042909" y="5425251"/>
            <a:ext cx="420258" cy="983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xmlns="" id="{B1403D10-A86E-45A5-A354-D61ADF6E1AD3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5914515" y="4625370"/>
            <a:ext cx="694232" cy="63065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xmlns="" id="{978577FB-0869-46FB-A879-BAC9AB481273}"/>
              </a:ext>
            </a:extLst>
          </p:cNvPr>
          <p:cNvSpPr txBox="1"/>
          <p:nvPr/>
        </p:nvSpPr>
        <p:spPr>
          <a:xfrm>
            <a:off x="3330859" y="4738296"/>
            <a:ext cx="331728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git push origin master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xmlns="" id="{317E955B-2D37-4FD2-93F4-C0C424166304}"/>
              </a:ext>
            </a:extLst>
          </p:cNvPr>
          <p:cNvSpPr/>
          <p:nvPr/>
        </p:nvSpPr>
        <p:spPr>
          <a:xfrm>
            <a:off x="6469921" y="4208035"/>
            <a:ext cx="994083" cy="478653"/>
          </a:xfrm>
          <a:prstGeom prst="ellipse">
            <a:avLst/>
          </a:prstGeom>
          <a:solidFill>
            <a:srgbClr val="FFE9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SHA4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xmlns="" id="{93C859CC-30A2-4BD2-A5AE-42FC6CE0921F}"/>
              </a:ext>
            </a:extLst>
          </p:cNvPr>
          <p:cNvSpPr/>
          <p:nvPr/>
        </p:nvSpPr>
        <p:spPr>
          <a:xfrm>
            <a:off x="6463167" y="3106662"/>
            <a:ext cx="994083" cy="47865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SHA4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xmlns="" id="{559070F2-93B9-4E78-86EC-074171E5375A}"/>
              </a:ext>
            </a:extLst>
          </p:cNvPr>
          <p:cNvCxnSpPr>
            <a:cxnSpLocks/>
            <a:endCxn id="50" idx="4"/>
          </p:cNvCxnSpPr>
          <p:nvPr/>
        </p:nvCxnSpPr>
        <p:spPr>
          <a:xfrm flipH="1" flipV="1">
            <a:off x="6966963" y="4686688"/>
            <a:ext cx="7046" cy="497303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xmlns="" id="{045900B8-3A73-4835-86F4-F418A240DF26}"/>
              </a:ext>
            </a:extLst>
          </p:cNvPr>
          <p:cNvCxnSpPr>
            <a:cxnSpLocks/>
            <a:stCxn id="50" idx="0"/>
            <a:endCxn id="51" idx="4"/>
          </p:cNvCxnSpPr>
          <p:nvPr/>
        </p:nvCxnSpPr>
        <p:spPr>
          <a:xfrm flipH="1" flipV="1">
            <a:off x="6960209" y="3585315"/>
            <a:ext cx="6754" cy="62272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xmlns="" id="{A17AA569-BE62-4337-8042-482C844A1FB4}"/>
              </a:ext>
            </a:extLst>
          </p:cNvPr>
          <p:cNvCxnSpPr/>
          <p:nvPr/>
        </p:nvCxnSpPr>
        <p:spPr>
          <a:xfrm flipV="1">
            <a:off x="6463167" y="4643327"/>
            <a:ext cx="332940" cy="2039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xmlns="" id="{6A87DF2B-858B-4A6A-86D1-AA38634E232D}"/>
              </a:ext>
            </a:extLst>
          </p:cNvPr>
          <p:cNvCxnSpPr>
            <a:cxnSpLocks/>
          </p:cNvCxnSpPr>
          <p:nvPr/>
        </p:nvCxnSpPr>
        <p:spPr>
          <a:xfrm flipV="1">
            <a:off x="6481542" y="3623141"/>
            <a:ext cx="321986" cy="11697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xmlns="" id="{94C784ED-9375-4C20-B14A-B17C662C8E84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6073895" y="4447362"/>
            <a:ext cx="396026" cy="684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5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ADEC1C-D021-4B47-82BB-C94712A7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Descargar &amp; incorporar a nuestro proyecto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95F9F6AE-8A7F-47FC-A8F1-BAC3DC1C8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31</a:t>
            </a:fld>
            <a:endParaRPr lang="es-ES" dirty="0"/>
          </a:p>
        </p:txBody>
      </p:sp>
      <p:pic>
        <p:nvPicPr>
          <p:cNvPr id="4" name="Picture 12" descr="Resultado de imagen de server">
            <a:extLst>
              <a:ext uri="{FF2B5EF4-FFF2-40B4-BE49-F238E27FC236}">
                <a16:creationId xmlns:a16="http://schemas.microsoft.com/office/drawing/2014/main" xmlns="" id="{2B9B971B-C599-4148-AA6F-C2A52E25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0" y="2689951"/>
            <a:ext cx="870283" cy="87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Resultado de imagen de git">
            <a:extLst>
              <a:ext uri="{FF2B5EF4-FFF2-40B4-BE49-F238E27FC236}">
                <a16:creationId xmlns:a16="http://schemas.microsoft.com/office/drawing/2014/main" xmlns="" id="{4803001D-9666-4904-8CB3-8324CAA3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8" y="2964199"/>
            <a:ext cx="423782" cy="42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Resultado de imagen de computer pc">
            <a:extLst>
              <a:ext uri="{FF2B5EF4-FFF2-40B4-BE49-F238E27FC236}">
                <a16:creationId xmlns:a16="http://schemas.microsoft.com/office/drawing/2014/main" xmlns="" id="{2A37CD2E-58F1-4D85-8273-29C2545D9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19" y="4474168"/>
            <a:ext cx="1129517" cy="112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de git">
            <a:extLst>
              <a:ext uri="{FF2B5EF4-FFF2-40B4-BE49-F238E27FC236}">
                <a16:creationId xmlns:a16="http://schemas.microsoft.com/office/drawing/2014/main" xmlns="" id="{36D5B5CF-4D1B-410F-8341-CF0A80198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50" y="4777469"/>
            <a:ext cx="308611" cy="30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2962269-10D8-45DA-9A42-A2F7EC64B10C}"/>
              </a:ext>
            </a:extLst>
          </p:cNvPr>
          <p:cNvSpPr txBox="1"/>
          <p:nvPr/>
        </p:nvSpPr>
        <p:spPr>
          <a:xfrm>
            <a:off x="190755" y="2574809"/>
            <a:ext cx="1061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Servidor </a:t>
            </a:r>
          </a:p>
          <a:p>
            <a:r>
              <a:rPr lang="es-ES" sz="1200" dirty="0"/>
              <a:t>remoto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3851ED99-66B5-4787-8800-4DBFAF847E04}"/>
              </a:ext>
            </a:extLst>
          </p:cNvPr>
          <p:cNvSpPr txBox="1"/>
          <p:nvPr/>
        </p:nvSpPr>
        <p:spPr>
          <a:xfrm>
            <a:off x="344227" y="5025033"/>
            <a:ext cx="89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Equipo </a:t>
            </a:r>
          </a:p>
          <a:p>
            <a:r>
              <a:rPr lang="es-ES" sz="1200" dirty="0"/>
              <a:t>local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6B359080-7B4F-4E79-A18F-4C074D3EFF73}"/>
              </a:ext>
            </a:extLst>
          </p:cNvPr>
          <p:cNvCxnSpPr>
            <a:cxnSpLocks/>
          </p:cNvCxnSpPr>
          <p:nvPr/>
        </p:nvCxnSpPr>
        <p:spPr>
          <a:xfrm flipV="1">
            <a:off x="1109434" y="3545962"/>
            <a:ext cx="0" cy="9282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0965A32E-530D-437B-BE71-DD943E6AD14E}"/>
              </a:ext>
            </a:extLst>
          </p:cNvPr>
          <p:cNvSpPr/>
          <p:nvPr/>
        </p:nvSpPr>
        <p:spPr>
          <a:xfrm>
            <a:off x="2435516" y="3039101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00FB60EA-3A19-4278-ADB5-657C0552093B}"/>
              </a:ext>
            </a:extLst>
          </p:cNvPr>
          <p:cNvSpPr/>
          <p:nvPr/>
        </p:nvSpPr>
        <p:spPr>
          <a:xfrm>
            <a:off x="3760866" y="3036474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xmlns="" id="{AEBC1543-1D3D-4EE2-9123-0B49423060AD}"/>
              </a:ext>
            </a:extLst>
          </p:cNvPr>
          <p:cNvSpPr/>
          <p:nvPr/>
        </p:nvSpPr>
        <p:spPr>
          <a:xfrm>
            <a:off x="5133131" y="3036474"/>
            <a:ext cx="994083" cy="4786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B681AEB0-BFF4-4C3B-849B-9B3EA3E1D30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429599" y="3275801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62BC435B-2AA8-4036-9654-A10D43F536C2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754949" y="3275801"/>
            <a:ext cx="378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88657FF3-C357-4FE8-9DE9-C5E694F77188}"/>
              </a:ext>
            </a:extLst>
          </p:cNvPr>
          <p:cNvSpPr txBox="1"/>
          <p:nvPr/>
        </p:nvSpPr>
        <p:spPr>
          <a:xfrm>
            <a:off x="2333380" y="2779475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885635CC-464D-4F99-9BF5-099541F127E5}"/>
              </a:ext>
            </a:extLst>
          </p:cNvPr>
          <p:cNvSpPr txBox="1"/>
          <p:nvPr/>
        </p:nvSpPr>
        <p:spPr>
          <a:xfrm>
            <a:off x="3666751" y="2779475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F1001009-A421-4CC1-8C16-EE1E361319E1}"/>
              </a:ext>
            </a:extLst>
          </p:cNvPr>
          <p:cNvSpPr txBox="1"/>
          <p:nvPr/>
        </p:nvSpPr>
        <p:spPr>
          <a:xfrm>
            <a:off x="5039015" y="2779475"/>
            <a:ext cx="1321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Nuevo Commit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19925BDC-5055-4D2B-8DB7-7DA7E9B8CCDC}"/>
              </a:ext>
            </a:extLst>
          </p:cNvPr>
          <p:cNvSpPr/>
          <p:nvPr/>
        </p:nvSpPr>
        <p:spPr>
          <a:xfrm>
            <a:off x="2136800" y="2689951"/>
            <a:ext cx="5459536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92D323DE-F3C5-4E84-94F2-661A3DDA70EF}"/>
              </a:ext>
            </a:extLst>
          </p:cNvPr>
          <p:cNvSpPr txBox="1"/>
          <p:nvPr/>
        </p:nvSpPr>
        <p:spPr>
          <a:xfrm>
            <a:off x="7623621" y="2985713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6EDBC819-78D2-4E91-9A1A-FB0091645094}"/>
              </a:ext>
            </a:extLst>
          </p:cNvPr>
          <p:cNvCxnSpPr/>
          <p:nvPr/>
        </p:nvCxnSpPr>
        <p:spPr>
          <a:xfrm>
            <a:off x="203793" y="3672530"/>
            <a:ext cx="897671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B7AAEB86-3828-4EDB-8E48-B8D570FEB1BE}"/>
              </a:ext>
            </a:extLst>
          </p:cNvPr>
          <p:cNvSpPr/>
          <p:nvPr/>
        </p:nvSpPr>
        <p:spPr>
          <a:xfrm>
            <a:off x="2438124" y="4129947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07FB4662-6507-45F5-9816-396B96F67187}"/>
              </a:ext>
            </a:extLst>
          </p:cNvPr>
          <p:cNvSpPr/>
          <p:nvPr/>
        </p:nvSpPr>
        <p:spPr>
          <a:xfrm>
            <a:off x="3763474" y="4127320"/>
            <a:ext cx="994083" cy="47865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76F8F20E-3386-43E1-9A93-248A295BE830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3432207" y="4366647"/>
            <a:ext cx="331267" cy="262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AAB59B21-85F2-4137-A94E-317E3FDF0E2C}"/>
              </a:ext>
            </a:extLst>
          </p:cNvPr>
          <p:cNvSpPr txBox="1"/>
          <p:nvPr/>
        </p:nvSpPr>
        <p:spPr>
          <a:xfrm>
            <a:off x="2335988" y="387032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107157A7-A3AD-4C9F-A187-9E12482D8890}"/>
              </a:ext>
            </a:extLst>
          </p:cNvPr>
          <p:cNvSpPr txBox="1"/>
          <p:nvPr/>
        </p:nvSpPr>
        <p:spPr>
          <a:xfrm>
            <a:off x="3669359" y="387032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Commit nº2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82EAD11C-325D-415D-840A-0116C1273383}"/>
              </a:ext>
            </a:extLst>
          </p:cNvPr>
          <p:cNvSpPr/>
          <p:nvPr/>
        </p:nvSpPr>
        <p:spPr>
          <a:xfrm>
            <a:off x="2139408" y="3780797"/>
            <a:ext cx="5456928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22CD6C28-E52C-4B94-8EA1-AFB477547415}"/>
              </a:ext>
            </a:extLst>
          </p:cNvPr>
          <p:cNvSpPr txBox="1"/>
          <p:nvPr/>
        </p:nvSpPr>
        <p:spPr>
          <a:xfrm>
            <a:off x="7611316" y="4103147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origin/master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AE93324E-8B32-4270-977A-15749D1A6B86}"/>
              </a:ext>
            </a:extLst>
          </p:cNvPr>
          <p:cNvSpPr/>
          <p:nvPr/>
        </p:nvSpPr>
        <p:spPr>
          <a:xfrm>
            <a:off x="2430103" y="5110077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SHA1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xmlns="" id="{0DB61145-A21F-4C80-87B4-9CB146780A8E}"/>
              </a:ext>
            </a:extLst>
          </p:cNvPr>
          <p:cNvSpPr/>
          <p:nvPr/>
        </p:nvSpPr>
        <p:spPr>
          <a:xfrm>
            <a:off x="3755453" y="5107450"/>
            <a:ext cx="994083" cy="478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SHA2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xmlns="" id="{969646E4-3B64-47A8-80B6-EF75EE21C4C0}"/>
              </a:ext>
            </a:extLst>
          </p:cNvPr>
          <p:cNvSpPr/>
          <p:nvPr/>
        </p:nvSpPr>
        <p:spPr>
          <a:xfrm>
            <a:off x="5127718" y="5107450"/>
            <a:ext cx="994083" cy="4786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xmlns="" id="{D462E041-7589-4C7E-A9C7-A88652FDECB2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3424186" y="5346777"/>
            <a:ext cx="331267" cy="2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xmlns="" id="{909E406D-4524-4901-B091-2C3CFD81D7D7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4749536" y="5346777"/>
            <a:ext cx="378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xmlns="" id="{AE5CB19E-F965-4533-9057-6D633814FAB5}"/>
              </a:ext>
            </a:extLst>
          </p:cNvPr>
          <p:cNvSpPr txBox="1"/>
          <p:nvPr/>
        </p:nvSpPr>
        <p:spPr>
          <a:xfrm>
            <a:off x="2327967" y="485045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59F75FEE-2036-4B41-9C2D-1255F8AAB431}"/>
              </a:ext>
            </a:extLst>
          </p:cNvPr>
          <p:cNvSpPr txBox="1"/>
          <p:nvPr/>
        </p:nvSpPr>
        <p:spPr>
          <a:xfrm>
            <a:off x="3661338" y="485045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Commit nº2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2EF35142-9D35-4D35-A0FA-774ABB11A82A}"/>
              </a:ext>
            </a:extLst>
          </p:cNvPr>
          <p:cNvSpPr txBox="1"/>
          <p:nvPr/>
        </p:nvSpPr>
        <p:spPr>
          <a:xfrm>
            <a:off x="5033603" y="4850451"/>
            <a:ext cx="1134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Nuevo Commit 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9934CEFA-7A97-4BB7-AE9B-9FACAD4353BD}"/>
              </a:ext>
            </a:extLst>
          </p:cNvPr>
          <p:cNvSpPr/>
          <p:nvPr/>
        </p:nvSpPr>
        <p:spPr>
          <a:xfrm>
            <a:off x="2131387" y="4760927"/>
            <a:ext cx="5464949" cy="928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6FB3004F-2B49-41AE-B4CA-260D8BAA8A43}"/>
              </a:ext>
            </a:extLst>
          </p:cNvPr>
          <p:cNvSpPr txBox="1"/>
          <p:nvPr/>
        </p:nvSpPr>
        <p:spPr>
          <a:xfrm>
            <a:off x="7698472" y="5107450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xmlns="" id="{241EE4A1-E268-49AB-B51C-74E146BEC57B}"/>
              </a:ext>
            </a:extLst>
          </p:cNvPr>
          <p:cNvSpPr/>
          <p:nvPr/>
        </p:nvSpPr>
        <p:spPr>
          <a:xfrm>
            <a:off x="5093875" y="4124871"/>
            <a:ext cx="994083" cy="4786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xmlns="" id="{F954F5E1-D148-4458-89DF-79A6E9AD2048}"/>
              </a:ext>
            </a:extLst>
          </p:cNvPr>
          <p:cNvSpPr txBox="1"/>
          <p:nvPr/>
        </p:nvSpPr>
        <p:spPr>
          <a:xfrm>
            <a:off x="6029316" y="4081304"/>
            <a:ext cx="126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Nuevo Commit </a:t>
            </a:r>
          </a:p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 Remoto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xmlns="" id="{720C3D18-D9CB-480B-BDD9-D52F712EB42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579144" y="3511491"/>
            <a:ext cx="11773" cy="6133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xmlns="" id="{94631CB6-39C1-4507-A4C5-0163492D91B1}"/>
              </a:ext>
            </a:extLst>
          </p:cNvPr>
          <p:cNvCxnSpPr>
            <a:cxnSpLocks/>
          </p:cNvCxnSpPr>
          <p:nvPr/>
        </p:nvCxnSpPr>
        <p:spPr>
          <a:xfrm>
            <a:off x="4764680" y="4376250"/>
            <a:ext cx="387347" cy="11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xmlns="" id="{DE512465-8110-473E-B942-05ED16991687}"/>
              </a:ext>
            </a:extLst>
          </p:cNvPr>
          <p:cNvSpPr txBox="1">
            <a:spLocks/>
          </p:cNvSpPr>
          <p:nvPr/>
        </p:nvSpPr>
        <p:spPr>
          <a:xfrm>
            <a:off x="412731" y="811743"/>
            <a:ext cx="7283362" cy="168116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Para agilizar el proceso, podemos usar git pull</a:t>
            </a:r>
          </a:p>
          <a:p>
            <a:r>
              <a:rPr lang="es-ES" sz="2400" b="1" dirty="0"/>
              <a:t>git pull origin master</a:t>
            </a:r>
            <a:r>
              <a:rPr lang="es-ES" sz="2400" dirty="0"/>
              <a:t>: </a:t>
            </a:r>
            <a:r>
              <a:rPr lang="es-ES" sz="1800" dirty="0"/>
              <a:t>fetch&amp;merge: realiza el fetch y el merge en un solo paso.</a:t>
            </a:r>
            <a:endParaRPr lang="es-ES" dirty="0"/>
          </a:p>
          <a:p>
            <a:pPr marL="457200" lvl="1" indent="0">
              <a:buNone/>
            </a:pPr>
            <a:r>
              <a:rPr lang="es-ES" sz="1800" dirty="0"/>
              <a:t>No funcionará si hay conflictos que no se resuelvan automáticamente en el merge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xmlns="" id="{FC6D288C-68A5-447E-8D7A-04510E7C920E}"/>
              </a:ext>
            </a:extLst>
          </p:cNvPr>
          <p:cNvSpPr txBox="1"/>
          <p:nvPr/>
        </p:nvSpPr>
        <p:spPr>
          <a:xfrm>
            <a:off x="2297445" y="3560234"/>
            <a:ext cx="292613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fetch origin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xmlns="" id="{78B452CE-8414-443F-B6EC-BF0C84D7831C}"/>
              </a:ext>
            </a:extLst>
          </p:cNvPr>
          <p:cNvSpPr txBox="1"/>
          <p:nvPr/>
        </p:nvSpPr>
        <p:spPr>
          <a:xfrm>
            <a:off x="2111792" y="4606293"/>
            <a:ext cx="331728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merge origin/master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xmlns="" id="{2E0AE389-74CC-418E-8DB9-46F845F3513E}"/>
              </a:ext>
            </a:extLst>
          </p:cNvPr>
          <p:cNvCxnSpPr>
            <a:cxnSpLocks/>
          </p:cNvCxnSpPr>
          <p:nvPr/>
        </p:nvCxnSpPr>
        <p:spPr>
          <a:xfrm>
            <a:off x="5570612" y="3518849"/>
            <a:ext cx="11773" cy="6133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xmlns="" id="{CA55329F-AB4C-47FB-9BE8-23FE6A4FE651}"/>
              </a:ext>
            </a:extLst>
          </p:cNvPr>
          <p:cNvSpPr/>
          <p:nvPr/>
        </p:nvSpPr>
        <p:spPr>
          <a:xfrm>
            <a:off x="6482498" y="5101339"/>
            <a:ext cx="994083" cy="4786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SHA4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xmlns="" id="{5CC9D250-7849-4E79-83FD-1B691B65EBFD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933846" y="4540785"/>
            <a:ext cx="694232" cy="63065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xmlns="" id="{7E9EFBE1-76D6-4509-A427-91E8AE4A28E0}"/>
              </a:ext>
            </a:extLst>
          </p:cNvPr>
          <p:cNvSpPr txBox="1"/>
          <p:nvPr/>
        </p:nvSpPr>
        <p:spPr>
          <a:xfrm>
            <a:off x="5831569" y="3585536"/>
            <a:ext cx="31086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pull </a:t>
            </a:r>
            <a:r>
              <a:rPr lang="es-ES" sz="1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[origin master]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xmlns="" id="{6781A539-A7CD-4449-B552-EDBC6CE6B272}"/>
              </a:ext>
            </a:extLst>
          </p:cNvPr>
          <p:cNvCxnSpPr>
            <a:cxnSpLocks/>
          </p:cNvCxnSpPr>
          <p:nvPr/>
        </p:nvCxnSpPr>
        <p:spPr>
          <a:xfrm flipV="1">
            <a:off x="6100700" y="5348090"/>
            <a:ext cx="420258" cy="983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48724A-457C-49AE-A8AC-13FAB150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Ejercicio Trabajo en Equipo(I)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0E3F6F0F-7C8C-42B8-BF98-7C3722A3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32</a:t>
            </a:fld>
            <a:endParaRPr lang="es-E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E33F8693-74F2-446E-AD67-AE9E5D20D7C7}"/>
              </a:ext>
            </a:extLst>
          </p:cNvPr>
          <p:cNvSpPr txBox="1"/>
          <p:nvPr/>
        </p:nvSpPr>
        <p:spPr>
          <a:xfrm>
            <a:off x="635293" y="853126"/>
            <a:ext cx="6673011" cy="515150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lang="es-ES" spc="-18" dirty="0">
                <a:latin typeface="Calibri"/>
                <a:cs typeface="Calibri"/>
              </a:rPr>
              <a:t>Descarga  de cambios remotos e incorporación a nuestro working area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Crear un nuevo repositorio en github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Clonar dicho repositorio 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Crear un fichero, con contenido ‘</a:t>
            </a:r>
            <a:r>
              <a:rPr lang="es-ES" i="1" spc="-18" dirty="0">
                <a:latin typeface="Calibri"/>
                <a:cs typeface="Calibri"/>
              </a:rPr>
              <a:t>Hola Esto es un fichero</a:t>
            </a:r>
            <a:r>
              <a:rPr lang="es-ES" spc="-18" dirty="0">
                <a:latin typeface="Calibri"/>
                <a:cs typeface="Calibri"/>
              </a:rPr>
              <a:t>’ y subirlo a github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Editar el fichero en github añadiendo ‘</a:t>
            </a:r>
            <a:r>
              <a:rPr lang="es-ES" i="1" spc="-18" dirty="0">
                <a:latin typeface="Calibri"/>
                <a:cs typeface="Calibri"/>
              </a:rPr>
              <a:t>Que mola mucho</a:t>
            </a:r>
            <a:r>
              <a:rPr lang="es-ES" spc="-18" dirty="0">
                <a:latin typeface="Calibri"/>
                <a:cs typeface="Calibri"/>
              </a:rPr>
              <a:t>’ y realizar el commit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Descargar los cambios en git local con </a:t>
            </a:r>
            <a:r>
              <a:rPr lang="es-ES" spc="-18" dirty="0" smtClean="0">
                <a:latin typeface="Calibri"/>
                <a:cs typeface="Calibri"/>
              </a:rPr>
              <a:t>fetch</a:t>
            </a:r>
            <a:r>
              <a:rPr lang="es-ES" spc="-18" dirty="0">
                <a:latin typeface="Calibri"/>
                <a:cs typeface="Calibri"/>
              </a:rPr>
              <a:t>.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Visualizar las ramas ocultas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Realizar el merge de nuestra rama master con nuestra rama oculta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Visualizar el fichero local, y comprobar que tiene los cambios realizados en github (</a:t>
            </a:r>
            <a:r>
              <a:rPr lang="es-ES" i="1" spc="-18" dirty="0">
                <a:latin typeface="Calibri"/>
                <a:cs typeface="Calibri"/>
              </a:rPr>
              <a:t>Que mola mucho</a:t>
            </a:r>
            <a:r>
              <a:rPr lang="es-ES" spc="-18" dirty="0">
                <a:latin typeface="Calibri"/>
                <a:cs typeface="Calibri"/>
              </a:rPr>
              <a:t>)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Editar de nuevo el fichero en github añadiendo la línea ‘</a:t>
            </a:r>
            <a:r>
              <a:rPr lang="es-ES" i="1" spc="-18" dirty="0">
                <a:latin typeface="Calibri"/>
                <a:cs typeface="Calibri"/>
              </a:rPr>
              <a:t>¿A que si?</a:t>
            </a:r>
            <a:r>
              <a:rPr lang="es-ES" spc="-18" dirty="0">
                <a:latin typeface="Calibri"/>
                <a:cs typeface="Calibri"/>
              </a:rPr>
              <a:t>’ y realizar el commit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Descargar los cambios en git local con pull</a:t>
            </a:r>
          </a:p>
          <a:p>
            <a:pPr marL="468727" marR="4611" indent="-457200">
              <a:spcBef>
                <a:spcPts val="91"/>
              </a:spcBef>
              <a:buFontTx/>
              <a:buAutoNum type="arabicPeriod"/>
            </a:pPr>
            <a:r>
              <a:rPr lang="es-ES" spc="-18" dirty="0">
                <a:latin typeface="Calibri"/>
                <a:cs typeface="Calibri"/>
              </a:rPr>
              <a:t>Visualizar el fichero local, y comprobar que tiene los cambios realizados en github (‘</a:t>
            </a:r>
            <a:r>
              <a:rPr lang="es-ES" i="1" spc="-18" dirty="0">
                <a:latin typeface="Calibri"/>
                <a:cs typeface="Calibri"/>
              </a:rPr>
              <a:t>¿A que si?</a:t>
            </a:r>
            <a:r>
              <a:rPr lang="es-ES" spc="-18" dirty="0">
                <a:latin typeface="Calibri"/>
                <a:cs typeface="Calibri"/>
              </a:rPr>
              <a:t>’ )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endParaRPr lang="es-ES" spc="-18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96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4AB476-9339-4AE9-BBE9-321A5794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Ejercicio Trabajo en Equipo(II)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9D011F08-F7E0-4051-9FC0-2B24A2F54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33</a:t>
            </a:fld>
            <a:endParaRPr lang="es-E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62E16FCE-7976-457E-9765-D872405EEC97}"/>
              </a:ext>
            </a:extLst>
          </p:cNvPr>
          <p:cNvSpPr txBox="1"/>
          <p:nvPr/>
        </p:nvSpPr>
        <p:spPr>
          <a:xfrm>
            <a:off x="635293" y="853126"/>
            <a:ext cx="6673011" cy="437180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lang="es-ES" sz="2000" spc="-18" dirty="0">
                <a:latin typeface="Calibri"/>
                <a:cs typeface="Calibri"/>
              </a:rPr>
              <a:t>Descarga  de cambios remotos e incorporación a nuestro working área. Sobre nuestro proyecto creado en el ejercicio anterior: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Editar el fichero en github añadiendo </a:t>
            </a:r>
            <a:r>
              <a:rPr lang="es-ES" sz="2000" i="1" spc="-18" dirty="0">
                <a:latin typeface="Calibri"/>
                <a:cs typeface="Calibri"/>
              </a:rPr>
              <a:t>‘¿Me has escuchado?’ </a:t>
            </a:r>
            <a:r>
              <a:rPr lang="es-ES" sz="2000" spc="-18" dirty="0">
                <a:latin typeface="Calibri"/>
                <a:cs typeface="Calibri"/>
              </a:rPr>
              <a:t>y realizar el commit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Editar el mismo fichero en git local añadiendo al final ‘</a:t>
            </a:r>
            <a:r>
              <a:rPr lang="es-ES" sz="2000" i="1" spc="-18" dirty="0">
                <a:latin typeface="Calibri"/>
                <a:cs typeface="Calibri"/>
              </a:rPr>
              <a:t>Pues si, la verdad es que si</a:t>
            </a:r>
            <a:r>
              <a:rPr lang="es-ES" sz="2000" spc="-18" dirty="0">
                <a:latin typeface="Calibri"/>
                <a:cs typeface="Calibri"/>
              </a:rPr>
              <a:t>’, realizar commit, e intentar subirlo a github.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Si no deja realizarlo, descargar los cambios del repositorio remoto (</a:t>
            </a:r>
            <a:r>
              <a:rPr lang="es-ES" sz="2000" spc="-18" dirty="0" smtClean="0">
                <a:latin typeface="Calibri"/>
                <a:cs typeface="Calibri"/>
              </a:rPr>
              <a:t>fetch</a:t>
            </a:r>
            <a:r>
              <a:rPr lang="es-ES" sz="2000" spc="-18" dirty="0">
                <a:latin typeface="Calibri"/>
                <a:cs typeface="Calibri"/>
              </a:rPr>
              <a:t>), mergearlos (merge) con los nuestros, conservando todas las frases escritas y añadiendo al final ‘si, te he escuchado’. Commitearlos, y subirlos a repositorio de github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z="2000" spc="-18" dirty="0">
                <a:latin typeface="Calibri"/>
                <a:cs typeface="Calibri"/>
              </a:rPr>
              <a:t>Comprobar que en github está el fichero correcto sin marcas de HEAD ni origin/master</a:t>
            </a:r>
          </a:p>
        </p:txBody>
      </p:sp>
    </p:spTree>
    <p:extLst>
      <p:ext uri="{BB962C8B-B14F-4D97-AF65-F5344CB8AC3E}">
        <p14:creationId xmlns:p14="http://schemas.microsoft.com/office/powerpoint/2010/main" val="17595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49A9F25-CEDA-49CB-8A2F-6ECFA0C4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11.</a:t>
            </a:r>
            <a:r>
              <a:rPr lang="es-ES" baseline="0" dirty="0" smtClean="0"/>
              <a:t> </a:t>
            </a:r>
            <a:r>
              <a:rPr lang="es-ES" baseline="0" dirty="0"/>
              <a:t>Git &amp; Eclipse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1D798322-6142-4703-A683-D444B0634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34</a:t>
            </a:fld>
            <a:endParaRPr lang="es-ES" dirty="0"/>
          </a:p>
        </p:txBody>
      </p:sp>
      <p:pic>
        <p:nvPicPr>
          <p:cNvPr id="16388" name="Picture 4" descr="http://www.eclipse.org/egit/images/backgroundMain.png">
            <a:extLst>
              <a:ext uri="{FF2B5EF4-FFF2-40B4-BE49-F238E27FC236}">
                <a16:creationId xmlns:a16="http://schemas.microsoft.com/office/drawing/2014/main" xmlns="" id="{8DB035B7-A927-452F-9E9E-C3D50006B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48" y="1800260"/>
            <a:ext cx="693101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Imagen relacionada">
            <a:extLst>
              <a:ext uri="{FF2B5EF4-FFF2-40B4-BE49-F238E27FC236}">
                <a16:creationId xmlns:a16="http://schemas.microsoft.com/office/drawing/2014/main" xmlns="" id="{AB186AF3-FF49-4248-BA26-C1B6176C5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82" y="3284984"/>
            <a:ext cx="4104456" cy="230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5D25745E-C213-4C83-9AEB-A8354AFA2670}"/>
              </a:ext>
            </a:extLst>
          </p:cNvPr>
          <p:cNvSpPr txBox="1"/>
          <p:nvPr/>
        </p:nvSpPr>
        <p:spPr>
          <a:xfrm>
            <a:off x="4592271" y="3923039"/>
            <a:ext cx="3466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este curso, utilizaremos el eclipse oxygen, que ya contiene el plugin de git, y no es necesario  instalarlo aparte.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2F05EB19-2CC9-4699-80F9-0A06ED0BCAD0}"/>
              </a:ext>
            </a:extLst>
          </p:cNvPr>
          <p:cNvSpPr txBox="1"/>
          <p:nvPr/>
        </p:nvSpPr>
        <p:spPr>
          <a:xfrm>
            <a:off x="435184" y="1089328"/>
            <a:ext cx="75549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plugin con el que trabajaremos es el </a:t>
            </a:r>
            <a:r>
              <a:rPr lang="es-ES" sz="2000" b="1" dirty="0"/>
              <a:t>eGit </a:t>
            </a:r>
            <a:r>
              <a:rPr lang="es-ES" dirty="0"/>
              <a:t>(</a:t>
            </a:r>
            <a:r>
              <a:rPr lang="es-ES" dirty="0">
                <a:hlinkClick r:id="rId4"/>
              </a:rPr>
              <a:t>http://www.eclipse.org/egit/</a:t>
            </a:r>
            <a:r>
              <a:rPr lang="es-ES" dirty="0"/>
              <a:t>). Puede descargarse e instalarle en eclipse</a:t>
            </a:r>
          </a:p>
        </p:txBody>
      </p:sp>
    </p:spTree>
    <p:extLst>
      <p:ext uri="{BB962C8B-B14F-4D97-AF65-F5344CB8AC3E}">
        <p14:creationId xmlns:p14="http://schemas.microsoft.com/office/powerpoint/2010/main" val="339626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FD4F0FB2-EDEC-44B0-A702-60E8991DE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92083"/>
            <a:ext cx="7005837" cy="42340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EE8C7A-9BC3-40F3-97CD-DE2FCEA4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Configurar Git en eclipse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259C245-1827-4919-87D5-5D719B4A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35</a:t>
            </a:fld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4717E5F-72A0-4325-836C-F06CF0DE0246}"/>
              </a:ext>
            </a:extLst>
          </p:cNvPr>
          <p:cNvSpPr txBox="1"/>
          <p:nvPr/>
        </p:nvSpPr>
        <p:spPr>
          <a:xfrm>
            <a:off x="467544" y="779119"/>
            <a:ext cx="690014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configurarlo, nos vamos a </a:t>
            </a:r>
          </a:p>
          <a:p>
            <a:r>
              <a:rPr lang="es-ES" sz="1600" dirty="0"/>
              <a:t>Window</a:t>
            </a:r>
            <a:r>
              <a:rPr lang="es-ES" sz="1600" dirty="0">
                <a:sym typeface="Wingdings" panose="05000000000000000000" pitchFamily="2" charset="2"/>
              </a:rPr>
              <a:t>PreferencesGitConfiguration.</a:t>
            </a:r>
          </a:p>
          <a:p>
            <a:endParaRPr lang="es-ES" sz="1600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También tres niveles de configuración:</a:t>
            </a:r>
          </a:p>
          <a:p>
            <a:pPr marL="285750" indent="-285750"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Global (user)</a:t>
            </a:r>
          </a:p>
          <a:p>
            <a:pPr marL="285750" indent="-285750"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Sistema</a:t>
            </a:r>
          </a:p>
          <a:p>
            <a:pPr marL="285750" indent="-285750"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repositorio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04B3AA47-3F5D-40D4-A6CA-7EA3C2FAAC06}"/>
              </a:ext>
            </a:extLst>
          </p:cNvPr>
          <p:cNvSpPr/>
          <p:nvPr/>
        </p:nvSpPr>
        <p:spPr>
          <a:xfrm>
            <a:off x="4860032" y="3651794"/>
            <a:ext cx="3312368" cy="1073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713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6C51E8-6708-4D3C-964E-D8589350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Herramientas para utilizar git en Eclipse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812ED35-002A-4649-BA39-EFF603CBB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36</a:t>
            </a:fld>
            <a:endParaRPr lang="es-ES" dirty="0"/>
          </a:p>
        </p:txBody>
      </p:sp>
      <p:graphicFrame>
        <p:nvGraphicFramePr>
          <p:cNvPr id="5" name="4 Diagrama">
            <a:extLst>
              <a:ext uri="{FF2B5EF4-FFF2-40B4-BE49-F238E27FC236}">
                <a16:creationId xmlns:a16="http://schemas.microsoft.com/office/drawing/2014/main" xmlns="" id="{67AD490A-4614-4E44-ABC8-1CE3071C9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827005"/>
              </p:ext>
            </p:extLst>
          </p:nvPr>
        </p:nvGraphicFramePr>
        <p:xfrm>
          <a:off x="539552" y="1124744"/>
          <a:ext cx="5309809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A1378D7B-5C85-4F32-8565-C8EF741A8D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945420"/>
            <a:ext cx="4448175" cy="12477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F04D50-E786-451A-9038-55F496B10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834220"/>
            <a:ext cx="5603139" cy="71795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4C82A952-E0D9-498F-8217-66489591BA22}"/>
              </a:ext>
            </a:extLst>
          </p:cNvPr>
          <p:cNvSpPr txBox="1"/>
          <p:nvPr/>
        </p:nvSpPr>
        <p:spPr>
          <a:xfrm>
            <a:off x="5004048" y="55485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Pull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407A9F32-DCCB-425B-B53A-F99B5FEC6FA9}"/>
              </a:ext>
            </a:extLst>
          </p:cNvPr>
          <p:cNvSpPr txBox="1"/>
          <p:nvPr/>
        </p:nvSpPr>
        <p:spPr>
          <a:xfrm>
            <a:off x="5619368" y="554859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Push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3AAEC008-1A17-4929-B5E2-D11585956CCB}"/>
              </a:ext>
            </a:extLst>
          </p:cNvPr>
          <p:cNvCxnSpPr>
            <a:stCxn id="9" idx="0"/>
          </p:cNvCxnSpPr>
          <p:nvPr/>
        </p:nvCxnSpPr>
        <p:spPr>
          <a:xfrm flipV="1">
            <a:off x="5288742" y="5301208"/>
            <a:ext cx="75346" cy="2473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4EF51113-A8C6-4971-B693-C658C4A92265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5724128" y="5301208"/>
            <a:ext cx="250466" cy="2473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o 3">
            <a:extLst>
              <a:ext uri="{FF2B5EF4-FFF2-40B4-BE49-F238E27FC236}">
                <a16:creationId xmlns:a16="http://schemas.microsoft.com/office/drawing/2014/main" xmlns="" id="{8B606F13-AEF5-431D-A814-E73E2FB330E2}"/>
              </a:ext>
            </a:extLst>
          </p:cNvPr>
          <p:cNvGrpSpPr/>
          <p:nvPr/>
        </p:nvGrpSpPr>
        <p:grpSpPr>
          <a:xfrm>
            <a:off x="5974595" y="1340768"/>
            <a:ext cx="2466542" cy="2618655"/>
            <a:chOff x="2523445" y="1980919"/>
            <a:chExt cx="4313047" cy="4231942"/>
          </a:xfrm>
        </p:grpSpPr>
        <p:sp>
          <p:nvSpPr>
            <p:cNvPr id="14" name="object 171">
              <a:extLst>
                <a:ext uri="{FF2B5EF4-FFF2-40B4-BE49-F238E27FC236}">
                  <a16:creationId xmlns:a16="http://schemas.microsoft.com/office/drawing/2014/main" xmlns="" id="{CF1B0341-78D2-4350-B07E-2208C664064C}"/>
                </a:ext>
              </a:extLst>
            </p:cNvPr>
            <p:cNvSpPr/>
            <p:nvPr/>
          </p:nvSpPr>
          <p:spPr>
            <a:xfrm>
              <a:off x="2523445" y="1980919"/>
              <a:ext cx="4313047" cy="3815123"/>
            </a:xfrm>
            <a:prstGeom prst="rect">
              <a:avLst/>
            </a:prstGeom>
            <a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5" name="object 173">
              <a:extLst>
                <a:ext uri="{FF2B5EF4-FFF2-40B4-BE49-F238E27FC236}">
                  <a16:creationId xmlns:a16="http://schemas.microsoft.com/office/drawing/2014/main" xmlns="" id="{59F9E008-39A6-46ED-85DC-641B6FB49240}"/>
                </a:ext>
              </a:extLst>
            </p:cNvPr>
            <p:cNvSpPr/>
            <p:nvPr/>
          </p:nvSpPr>
          <p:spPr>
            <a:xfrm>
              <a:off x="2523445" y="5774143"/>
              <a:ext cx="1176810" cy="395343"/>
            </a:xfrm>
            <a:custGeom>
              <a:avLst/>
              <a:gdLst/>
              <a:ahLst/>
              <a:cxnLst/>
              <a:rect l="l" t="t" r="r" b="b"/>
              <a:pathLst>
                <a:path w="1296670" h="435609">
                  <a:moveTo>
                    <a:pt x="1223009" y="0"/>
                  </a:moveTo>
                  <a:lnTo>
                    <a:pt x="72390" y="0"/>
                  </a:lnTo>
                  <a:lnTo>
                    <a:pt x="45541" y="6131"/>
                  </a:lnTo>
                  <a:lnTo>
                    <a:pt x="22383" y="22383"/>
                  </a:lnTo>
                  <a:lnTo>
                    <a:pt x="6131" y="45541"/>
                  </a:lnTo>
                  <a:lnTo>
                    <a:pt x="0" y="72390"/>
                  </a:lnTo>
                  <a:lnTo>
                    <a:pt x="0" y="363219"/>
                  </a:lnTo>
                  <a:lnTo>
                    <a:pt x="6131" y="390068"/>
                  </a:lnTo>
                  <a:lnTo>
                    <a:pt x="22383" y="413226"/>
                  </a:lnTo>
                  <a:lnTo>
                    <a:pt x="45541" y="429478"/>
                  </a:lnTo>
                  <a:lnTo>
                    <a:pt x="72390" y="435609"/>
                  </a:lnTo>
                  <a:lnTo>
                    <a:pt x="1223009" y="435609"/>
                  </a:lnTo>
                  <a:lnTo>
                    <a:pt x="1250057" y="429478"/>
                  </a:lnTo>
                  <a:lnTo>
                    <a:pt x="1273651" y="413226"/>
                  </a:lnTo>
                  <a:lnTo>
                    <a:pt x="1290339" y="390068"/>
                  </a:lnTo>
                  <a:lnTo>
                    <a:pt x="1296670" y="363219"/>
                  </a:lnTo>
                  <a:lnTo>
                    <a:pt x="1296670" y="72390"/>
                  </a:lnTo>
                  <a:lnTo>
                    <a:pt x="1290339" y="45541"/>
                  </a:lnTo>
                  <a:lnTo>
                    <a:pt x="1273651" y="22383"/>
                  </a:lnTo>
                  <a:lnTo>
                    <a:pt x="1250057" y="6131"/>
                  </a:lnTo>
                  <a:lnTo>
                    <a:pt x="1223009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6" name="object 174">
              <a:extLst>
                <a:ext uri="{FF2B5EF4-FFF2-40B4-BE49-F238E27FC236}">
                  <a16:creationId xmlns:a16="http://schemas.microsoft.com/office/drawing/2014/main" xmlns="" id="{39BE6337-642F-43CB-BE83-43DBD91493FE}"/>
                </a:ext>
              </a:extLst>
            </p:cNvPr>
            <p:cNvSpPr/>
            <p:nvPr/>
          </p:nvSpPr>
          <p:spPr>
            <a:xfrm>
              <a:off x="2523445" y="5774143"/>
              <a:ext cx="1176810" cy="395343"/>
            </a:xfrm>
            <a:custGeom>
              <a:avLst/>
              <a:gdLst/>
              <a:ahLst/>
              <a:cxnLst/>
              <a:rect l="l" t="t" r="r" b="b"/>
              <a:pathLst>
                <a:path w="1296670" h="435609">
                  <a:moveTo>
                    <a:pt x="72390" y="0"/>
                  </a:moveTo>
                  <a:lnTo>
                    <a:pt x="45541" y="6131"/>
                  </a:lnTo>
                  <a:lnTo>
                    <a:pt x="22383" y="22383"/>
                  </a:lnTo>
                  <a:lnTo>
                    <a:pt x="6131" y="45541"/>
                  </a:lnTo>
                  <a:lnTo>
                    <a:pt x="0" y="72390"/>
                  </a:lnTo>
                  <a:lnTo>
                    <a:pt x="0" y="363219"/>
                  </a:lnTo>
                  <a:lnTo>
                    <a:pt x="6131" y="390068"/>
                  </a:lnTo>
                  <a:lnTo>
                    <a:pt x="22383" y="413226"/>
                  </a:lnTo>
                  <a:lnTo>
                    <a:pt x="45541" y="429478"/>
                  </a:lnTo>
                  <a:lnTo>
                    <a:pt x="72390" y="435609"/>
                  </a:lnTo>
                  <a:lnTo>
                    <a:pt x="1223009" y="435609"/>
                  </a:lnTo>
                  <a:lnTo>
                    <a:pt x="1250057" y="429478"/>
                  </a:lnTo>
                  <a:lnTo>
                    <a:pt x="1273651" y="413226"/>
                  </a:lnTo>
                  <a:lnTo>
                    <a:pt x="1290339" y="390068"/>
                  </a:lnTo>
                  <a:lnTo>
                    <a:pt x="1296670" y="363219"/>
                  </a:lnTo>
                  <a:lnTo>
                    <a:pt x="1296670" y="72390"/>
                  </a:lnTo>
                  <a:lnTo>
                    <a:pt x="1290339" y="45541"/>
                  </a:lnTo>
                  <a:lnTo>
                    <a:pt x="1273651" y="22383"/>
                  </a:lnTo>
                  <a:lnTo>
                    <a:pt x="1250057" y="6131"/>
                  </a:lnTo>
                  <a:lnTo>
                    <a:pt x="1223009" y="0"/>
                  </a:lnTo>
                  <a:lnTo>
                    <a:pt x="72390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7" name="object 175">
              <a:extLst>
                <a:ext uri="{FF2B5EF4-FFF2-40B4-BE49-F238E27FC236}">
                  <a16:creationId xmlns:a16="http://schemas.microsoft.com/office/drawing/2014/main" xmlns="" id="{8EAD26CB-A475-4B84-AF7C-7BD002F7204A}"/>
                </a:ext>
              </a:extLst>
            </p:cNvPr>
            <p:cNvSpPr/>
            <p:nvPr/>
          </p:nvSpPr>
          <p:spPr>
            <a:xfrm>
              <a:off x="2523445" y="57741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8" name="object 176">
              <a:extLst>
                <a:ext uri="{FF2B5EF4-FFF2-40B4-BE49-F238E27FC236}">
                  <a16:creationId xmlns:a16="http://schemas.microsoft.com/office/drawing/2014/main" xmlns="" id="{82008194-9573-481B-BC19-3EB1B1E13BD7}"/>
                </a:ext>
              </a:extLst>
            </p:cNvPr>
            <p:cNvSpPr/>
            <p:nvPr/>
          </p:nvSpPr>
          <p:spPr>
            <a:xfrm>
              <a:off x="3700255" y="616948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19" name="object 177">
              <a:extLst>
                <a:ext uri="{FF2B5EF4-FFF2-40B4-BE49-F238E27FC236}">
                  <a16:creationId xmlns:a16="http://schemas.microsoft.com/office/drawing/2014/main" xmlns="" id="{5510C575-14DA-4FB6-BD18-C787EA4F293F}"/>
                </a:ext>
              </a:extLst>
            </p:cNvPr>
            <p:cNvSpPr txBox="1"/>
            <p:nvPr/>
          </p:nvSpPr>
          <p:spPr>
            <a:xfrm>
              <a:off x="2699792" y="5805264"/>
              <a:ext cx="824113" cy="379936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sz="1452" b="1" spc="-9" dirty="0" smtClean="0">
                  <a:latin typeface="Calibri"/>
                  <a:cs typeface="Calibri"/>
                </a:rPr>
                <a:t>Mo</a:t>
              </a:r>
              <a:r>
                <a:rPr lang="es-ES" sz="1452" b="1" spc="-9" dirty="0" smtClean="0">
                  <a:latin typeface="Calibri"/>
                  <a:cs typeface="Calibri"/>
                </a:rPr>
                <a:t>d</a:t>
              </a:r>
              <a:endParaRPr sz="1634" dirty="0">
                <a:latin typeface="Calibri"/>
                <a:cs typeface="Calibri"/>
              </a:endParaRPr>
            </a:p>
          </p:txBody>
        </p:sp>
        <p:sp>
          <p:nvSpPr>
            <p:cNvPr id="20" name="object 178">
              <a:extLst>
                <a:ext uri="{FF2B5EF4-FFF2-40B4-BE49-F238E27FC236}">
                  <a16:creationId xmlns:a16="http://schemas.microsoft.com/office/drawing/2014/main" xmlns="" id="{C0803CB7-EBA5-4948-9275-DA4899180535}"/>
                </a:ext>
              </a:extLst>
            </p:cNvPr>
            <p:cNvSpPr/>
            <p:nvPr/>
          </p:nvSpPr>
          <p:spPr>
            <a:xfrm>
              <a:off x="3996473" y="5774143"/>
              <a:ext cx="1239050" cy="416090"/>
            </a:xfrm>
            <a:custGeom>
              <a:avLst/>
              <a:gdLst/>
              <a:ahLst/>
              <a:cxnLst/>
              <a:rect l="l" t="t" r="r" b="b"/>
              <a:pathLst>
                <a:path w="1365250" h="458470">
                  <a:moveTo>
                    <a:pt x="1287780" y="0"/>
                  </a:moveTo>
                  <a:lnTo>
                    <a:pt x="76200" y="0"/>
                  </a:lnTo>
                  <a:lnTo>
                    <a:pt x="48220" y="6548"/>
                  </a:lnTo>
                  <a:lnTo>
                    <a:pt x="23812" y="23812"/>
                  </a:lnTo>
                  <a:lnTo>
                    <a:pt x="6548" y="48220"/>
                  </a:lnTo>
                  <a:lnTo>
                    <a:pt x="0" y="76200"/>
                  </a:lnTo>
                  <a:lnTo>
                    <a:pt x="0" y="382269"/>
                  </a:lnTo>
                  <a:lnTo>
                    <a:pt x="6548" y="410249"/>
                  </a:lnTo>
                  <a:lnTo>
                    <a:pt x="23812" y="434657"/>
                  </a:lnTo>
                  <a:lnTo>
                    <a:pt x="48220" y="451921"/>
                  </a:lnTo>
                  <a:lnTo>
                    <a:pt x="76200" y="458470"/>
                  </a:lnTo>
                  <a:lnTo>
                    <a:pt x="1287780" y="458470"/>
                  </a:lnTo>
                  <a:lnTo>
                    <a:pt x="1315958" y="451921"/>
                  </a:lnTo>
                  <a:lnTo>
                    <a:pt x="1340802" y="434657"/>
                  </a:lnTo>
                  <a:lnTo>
                    <a:pt x="1358503" y="410249"/>
                  </a:lnTo>
                  <a:lnTo>
                    <a:pt x="1365250" y="382269"/>
                  </a:lnTo>
                  <a:lnTo>
                    <a:pt x="1365250" y="76200"/>
                  </a:lnTo>
                  <a:lnTo>
                    <a:pt x="1358503" y="48220"/>
                  </a:lnTo>
                  <a:lnTo>
                    <a:pt x="1340802" y="23812"/>
                  </a:lnTo>
                  <a:lnTo>
                    <a:pt x="1315958" y="6548"/>
                  </a:lnTo>
                  <a:lnTo>
                    <a:pt x="128778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1" name="object 179">
              <a:extLst>
                <a:ext uri="{FF2B5EF4-FFF2-40B4-BE49-F238E27FC236}">
                  <a16:creationId xmlns:a16="http://schemas.microsoft.com/office/drawing/2014/main" xmlns="" id="{6AADDA6D-E1EE-4B02-9C6A-4E557FC32400}"/>
                </a:ext>
              </a:extLst>
            </p:cNvPr>
            <p:cNvSpPr/>
            <p:nvPr/>
          </p:nvSpPr>
          <p:spPr>
            <a:xfrm>
              <a:off x="3996473" y="5774143"/>
              <a:ext cx="1239050" cy="416090"/>
            </a:xfrm>
            <a:custGeom>
              <a:avLst/>
              <a:gdLst/>
              <a:ahLst/>
              <a:cxnLst/>
              <a:rect l="l" t="t" r="r" b="b"/>
              <a:pathLst>
                <a:path w="1365250" h="458470">
                  <a:moveTo>
                    <a:pt x="76200" y="0"/>
                  </a:moveTo>
                  <a:lnTo>
                    <a:pt x="48220" y="6548"/>
                  </a:lnTo>
                  <a:lnTo>
                    <a:pt x="23812" y="23812"/>
                  </a:lnTo>
                  <a:lnTo>
                    <a:pt x="6548" y="48220"/>
                  </a:lnTo>
                  <a:lnTo>
                    <a:pt x="0" y="76200"/>
                  </a:lnTo>
                  <a:lnTo>
                    <a:pt x="0" y="382269"/>
                  </a:lnTo>
                  <a:lnTo>
                    <a:pt x="6548" y="410249"/>
                  </a:lnTo>
                  <a:lnTo>
                    <a:pt x="23812" y="434657"/>
                  </a:lnTo>
                  <a:lnTo>
                    <a:pt x="48220" y="451921"/>
                  </a:lnTo>
                  <a:lnTo>
                    <a:pt x="76200" y="458470"/>
                  </a:lnTo>
                  <a:lnTo>
                    <a:pt x="1287780" y="458470"/>
                  </a:lnTo>
                  <a:lnTo>
                    <a:pt x="1315958" y="451921"/>
                  </a:lnTo>
                  <a:lnTo>
                    <a:pt x="1340802" y="434657"/>
                  </a:lnTo>
                  <a:lnTo>
                    <a:pt x="1358503" y="410249"/>
                  </a:lnTo>
                  <a:lnTo>
                    <a:pt x="1365250" y="382269"/>
                  </a:lnTo>
                  <a:lnTo>
                    <a:pt x="1365250" y="76200"/>
                  </a:lnTo>
                  <a:lnTo>
                    <a:pt x="1358503" y="48220"/>
                  </a:lnTo>
                  <a:lnTo>
                    <a:pt x="1340802" y="23812"/>
                  </a:lnTo>
                  <a:lnTo>
                    <a:pt x="1315958" y="6548"/>
                  </a:lnTo>
                  <a:lnTo>
                    <a:pt x="1287780" y="0"/>
                  </a:lnTo>
                  <a:lnTo>
                    <a:pt x="76200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2" name="object 180">
              <a:extLst>
                <a:ext uri="{FF2B5EF4-FFF2-40B4-BE49-F238E27FC236}">
                  <a16:creationId xmlns:a16="http://schemas.microsoft.com/office/drawing/2014/main" xmlns="" id="{9910EE42-1B8D-4D40-961E-2BEF3472373E}"/>
                </a:ext>
              </a:extLst>
            </p:cNvPr>
            <p:cNvSpPr/>
            <p:nvPr/>
          </p:nvSpPr>
          <p:spPr>
            <a:xfrm>
              <a:off x="3996473" y="57741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3" name="object 181">
              <a:extLst>
                <a:ext uri="{FF2B5EF4-FFF2-40B4-BE49-F238E27FC236}">
                  <a16:creationId xmlns:a16="http://schemas.microsoft.com/office/drawing/2014/main" xmlns="" id="{FD427DA3-8D89-49DC-9A06-8F948457C90B}"/>
                </a:ext>
              </a:extLst>
            </p:cNvPr>
            <p:cNvSpPr/>
            <p:nvPr/>
          </p:nvSpPr>
          <p:spPr>
            <a:xfrm>
              <a:off x="5235524" y="619023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4" name="object 182">
              <a:extLst>
                <a:ext uri="{FF2B5EF4-FFF2-40B4-BE49-F238E27FC236}">
                  <a16:creationId xmlns:a16="http://schemas.microsoft.com/office/drawing/2014/main" xmlns="" id="{BBC8353C-A7CB-429A-B152-C4ECCCFD5508}"/>
                </a:ext>
              </a:extLst>
            </p:cNvPr>
            <p:cNvSpPr txBox="1"/>
            <p:nvPr/>
          </p:nvSpPr>
          <p:spPr>
            <a:xfrm>
              <a:off x="4346867" y="5832925"/>
              <a:ext cx="537690" cy="379936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sz="1452" b="1" dirty="0" smtClean="0">
                  <a:latin typeface="Calibri"/>
                  <a:cs typeface="Calibri"/>
                </a:rPr>
                <a:t>S</a:t>
              </a:r>
              <a:r>
                <a:rPr sz="1452" b="1" spc="-27" dirty="0" smtClean="0">
                  <a:latin typeface="Calibri"/>
                  <a:cs typeface="Calibri"/>
                </a:rPr>
                <a:t>t</a:t>
              </a:r>
              <a:r>
                <a:rPr sz="1452" b="1" spc="-5" dirty="0" smtClean="0">
                  <a:latin typeface="Calibri"/>
                  <a:cs typeface="Calibri"/>
                </a:rPr>
                <a:t>a</a:t>
              </a:r>
              <a:endParaRPr sz="1452" dirty="0">
                <a:latin typeface="Calibri"/>
                <a:cs typeface="Calibri"/>
              </a:endParaRPr>
            </a:p>
          </p:txBody>
        </p:sp>
        <p:sp>
          <p:nvSpPr>
            <p:cNvPr id="25" name="object 183">
              <a:extLst>
                <a:ext uri="{FF2B5EF4-FFF2-40B4-BE49-F238E27FC236}">
                  <a16:creationId xmlns:a16="http://schemas.microsoft.com/office/drawing/2014/main" xmlns="" id="{B1BD6267-0370-4CE2-B9A9-2F18E18C5042}"/>
                </a:ext>
              </a:extLst>
            </p:cNvPr>
            <p:cNvSpPr/>
            <p:nvPr/>
          </p:nvSpPr>
          <p:spPr>
            <a:xfrm>
              <a:off x="5561712" y="5774143"/>
              <a:ext cx="1209083" cy="406869"/>
            </a:xfrm>
            <a:custGeom>
              <a:avLst/>
              <a:gdLst/>
              <a:ahLst/>
              <a:cxnLst/>
              <a:rect l="l" t="t" r="r" b="b"/>
              <a:pathLst>
                <a:path w="1332229" h="448309">
                  <a:moveTo>
                    <a:pt x="1257300" y="0"/>
                  </a:moveTo>
                  <a:lnTo>
                    <a:pt x="74930" y="0"/>
                  </a:lnTo>
                  <a:lnTo>
                    <a:pt x="47148" y="6350"/>
                  </a:lnTo>
                  <a:lnTo>
                    <a:pt x="23177" y="23177"/>
                  </a:lnTo>
                  <a:lnTo>
                    <a:pt x="6350" y="47148"/>
                  </a:lnTo>
                  <a:lnTo>
                    <a:pt x="0" y="74930"/>
                  </a:lnTo>
                  <a:lnTo>
                    <a:pt x="0" y="373380"/>
                  </a:lnTo>
                  <a:lnTo>
                    <a:pt x="6350" y="400625"/>
                  </a:lnTo>
                  <a:lnTo>
                    <a:pt x="23177" y="424656"/>
                  </a:lnTo>
                  <a:lnTo>
                    <a:pt x="47148" y="441781"/>
                  </a:lnTo>
                  <a:lnTo>
                    <a:pt x="74930" y="448309"/>
                  </a:lnTo>
                  <a:lnTo>
                    <a:pt x="1257300" y="448309"/>
                  </a:lnTo>
                  <a:lnTo>
                    <a:pt x="1285081" y="441781"/>
                  </a:lnTo>
                  <a:lnTo>
                    <a:pt x="1309052" y="424656"/>
                  </a:lnTo>
                  <a:lnTo>
                    <a:pt x="1325880" y="400625"/>
                  </a:lnTo>
                  <a:lnTo>
                    <a:pt x="1332230" y="373380"/>
                  </a:lnTo>
                  <a:lnTo>
                    <a:pt x="1332230" y="74930"/>
                  </a:lnTo>
                  <a:lnTo>
                    <a:pt x="1325880" y="47148"/>
                  </a:lnTo>
                  <a:lnTo>
                    <a:pt x="1309052" y="23177"/>
                  </a:lnTo>
                  <a:lnTo>
                    <a:pt x="1285081" y="6350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6" name="object 184">
              <a:extLst>
                <a:ext uri="{FF2B5EF4-FFF2-40B4-BE49-F238E27FC236}">
                  <a16:creationId xmlns:a16="http://schemas.microsoft.com/office/drawing/2014/main" xmlns="" id="{A9B2B9C5-F306-4569-9B20-20F1D629CB15}"/>
                </a:ext>
              </a:extLst>
            </p:cNvPr>
            <p:cNvSpPr/>
            <p:nvPr/>
          </p:nvSpPr>
          <p:spPr>
            <a:xfrm>
              <a:off x="5561712" y="5774143"/>
              <a:ext cx="1209083" cy="406869"/>
            </a:xfrm>
            <a:custGeom>
              <a:avLst/>
              <a:gdLst/>
              <a:ahLst/>
              <a:cxnLst/>
              <a:rect l="l" t="t" r="r" b="b"/>
              <a:pathLst>
                <a:path w="1332229" h="448309">
                  <a:moveTo>
                    <a:pt x="74930" y="0"/>
                  </a:moveTo>
                  <a:lnTo>
                    <a:pt x="47148" y="6350"/>
                  </a:lnTo>
                  <a:lnTo>
                    <a:pt x="23177" y="23177"/>
                  </a:lnTo>
                  <a:lnTo>
                    <a:pt x="6350" y="47148"/>
                  </a:lnTo>
                  <a:lnTo>
                    <a:pt x="0" y="74930"/>
                  </a:lnTo>
                  <a:lnTo>
                    <a:pt x="0" y="373380"/>
                  </a:lnTo>
                  <a:lnTo>
                    <a:pt x="6350" y="400625"/>
                  </a:lnTo>
                  <a:lnTo>
                    <a:pt x="23177" y="424656"/>
                  </a:lnTo>
                  <a:lnTo>
                    <a:pt x="47148" y="441781"/>
                  </a:lnTo>
                  <a:lnTo>
                    <a:pt x="74930" y="448309"/>
                  </a:lnTo>
                  <a:lnTo>
                    <a:pt x="1257300" y="448309"/>
                  </a:lnTo>
                  <a:lnTo>
                    <a:pt x="1285081" y="441781"/>
                  </a:lnTo>
                  <a:lnTo>
                    <a:pt x="1309052" y="424656"/>
                  </a:lnTo>
                  <a:lnTo>
                    <a:pt x="1325880" y="400625"/>
                  </a:lnTo>
                  <a:lnTo>
                    <a:pt x="1332230" y="373380"/>
                  </a:lnTo>
                  <a:lnTo>
                    <a:pt x="1332230" y="74930"/>
                  </a:lnTo>
                  <a:lnTo>
                    <a:pt x="1325880" y="47148"/>
                  </a:lnTo>
                  <a:lnTo>
                    <a:pt x="1309052" y="23177"/>
                  </a:lnTo>
                  <a:lnTo>
                    <a:pt x="1285081" y="6350"/>
                  </a:lnTo>
                  <a:lnTo>
                    <a:pt x="1257300" y="0"/>
                  </a:lnTo>
                  <a:lnTo>
                    <a:pt x="74930" y="0"/>
                  </a:lnTo>
                  <a:close/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7" name="object 185">
              <a:extLst>
                <a:ext uri="{FF2B5EF4-FFF2-40B4-BE49-F238E27FC236}">
                  <a16:creationId xmlns:a16="http://schemas.microsoft.com/office/drawing/2014/main" xmlns="" id="{E316C046-EF9B-4952-AED0-69795A674E15}"/>
                </a:ext>
              </a:extLst>
            </p:cNvPr>
            <p:cNvSpPr/>
            <p:nvPr/>
          </p:nvSpPr>
          <p:spPr>
            <a:xfrm>
              <a:off x="5561712" y="577414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8" name="object 186">
              <a:extLst>
                <a:ext uri="{FF2B5EF4-FFF2-40B4-BE49-F238E27FC236}">
                  <a16:creationId xmlns:a16="http://schemas.microsoft.com/office/drawing/2014/main" xmlns="" id="{342552DA-4ABC-4C9A-8130-63F1E67000AC}"/>
                </a:ext>
              </a:extLst>
            </p:cNvPr>
            <p:cNvSpPr/>
            <p:nvPr/>
          </p:nvSpPr>
          <p:spPr>
            <a:xfrm>
              <a:off x="6770794" y="618101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594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34" dirty="0"/>
            </a:p>
          </p:txBody>
        </p:sp>
        <p:sp>
          <p:nvSpPr>
            <p:cNvPr id="29" name="object 187">
              <a:extLst>
                <a:ext uri="{FF2B5EF4-FFF2-40B4-BE49-F238E27FC236}">
                  <a16:creationId xmlns:a16="http://schemas.microsoft.com/office/drawing/2014/main" xmlns="" id="{CB648E0D-7651-4068-A2D4-D7611636DE1A}"/>
                </a:ext>
              </a:extLst>
            </p:cNvPr>
            <p:cNvSpPr txBox="1"/>
            <p:nvPr/>
          </p:nvSpPr>
          <p:spPr>
            <a:xfrm>
              <a:off x="5729991" y="5828316"/>
              <a:ext cx="873676" cy="379936"/>
            </a:xfrm>
            <a:prstGeom prst="rect">
              <a:avLst/>
            </a:prstGeom>
          </p:spPr>
          <p:txBody>
            <a:bodyPr vert="horz" wrap="square" lIns="0" tIns="11526" rIns="0" bIns="0" rtlCol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sz="1452" b="1" spc="-9" dirty="0" smtClean="0">
                  <a:latin typeface="Calibri"/>
                  <a:cs typeface="Calibri"/>
                </a:rPr>
                <a:t>C</a:t>
              </a:r>
              <a:r>
                <a:rPr sz="1452" b="1" dirty="0" smtClean="0">
                  <a:latin typeface="Calibri"/>
                  <a:cs typeface="Calibri"/>
                </a:rPr>
                <a:t>o</a:t>
              </a:r>
              <a:r>
                <a:rPr sz="1452" b="1" spc="-14" dirty="0" smtClean="0">
                  <a:latin typeface="Calibri"/>
                  <a:cs typeface="Calibri"/>
                </a:rPr>
                <a:t>m</a:t>
              </a:r>
              <a:endParaRPr sz="1452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FF9E6E-7F77-4E0E-B99F-FA4009C5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Bajar un proyecto remoto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258310FC-2DC3-450D-A347-0F4EDF61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37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8A3BACB1-D8E6-4FCE-B758-1203AAB13D43}"/>
              </a:ext>
            </a:extLst>
          </p:cNvPr>
          <p:cNvSpPr txBox="1">
            <a:spLocks/>
          </p:cNvSpPr>
          <p:nvPr/>
        </p:nvSpPr>
        <p:spPr>
          <a:xfrm>
            <a:off x="467544" y="1124744"/>
            <a:ext cx="7406208" cy="40516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s-ES" dirty="0"/>
              <a:t>Realizar el git clone dentro de nuestro workspace</a:t>
            </a:r>
          </a:p>
          <a:p>
            <a:pPr marL="457200" indent="-457200">
              <a:buAutoNum type="arabicPeriod"/>
            </a:pPr>
            <a:r>
              <a:rPr lang="es-ES" dirty="0"/>
              <a:t>Importar proyecto (</a:t>
            </a:r>
            <a:r>
              <a:rPr lang="es-ES" dirty="0">
                <a:solidFill>
                  <a:srgbClr val="00B050"/>
                </a:solidFill>
              </a:rPr>
              <a:t>Projects from git</a:t>
            </a:r>
            <a:r>
              <a:rPr lang="es-ES" dirty="0"/>
              <a:t>)</a:t>
            </a:r>
          </a:p>
          <a:p>
            <a:pPr marL="457200" indent="-457200">
              <a:buAutoNum type="arabicPeriod"/>
            </a:pPr>
            <a:r>
              <a:rPr lang="es-ES" dirty="0"/>
              <a:t>Seleccionar la opción </a:t>
            </a:r>
            <a:r>
              <a:rPr lang="es-ES" dirty="0">
                <a:solidFill>
                  <a:srgbClr val="00B050"/>
                </a:solidFill>
              </a:rPr>
              <a:t>Existing local repository</a:t>
            </a:r>
          </a:p>
          <a:p>
            <a:pPr marL="457200" indent="-457200">
              <a:buAutoNum type="arabicPeriod"/>
            </a:pPr>
            <a:r>
              <a:rPr lang="es-ES" dirty="0"/>
              <a:t>Pinchar en el botón </a:t>
            </a:r>
            <a:r>
              <a:rPr lang="es-ES" dirty="0">
                <a:solidFill>
                  <a:srgbClr val="00B050"/>
                </a:solidFill>
              </a:rPr>
              <a:t>Add</a:t>
            </a:r>
            <a:r>
              <a:rPr lang="es-ES" dirty="0"/>
              <a:t> (add git repository) y seleccionar la ruta de nuestro workspace</a:t>
            </a:r>
          </a:p>
          <a:p>
            <a:pPr marL="457200" indent="-457200">
              <a:buAutoNum type="arabicPeriod"/>
            </a:pPr>
            <a:r>
              <a:rPr lang="es-ES" dirty="0"/>
              <a:t>Seleccionar el repositorio clonado y pulsar en </a:t>
            </a:r>
            <a:r>
              <a:rPr lang="es-ES" dirty="0">
                <a:solidFill>
                  <a:srgbClr val="00B050"/>
                </a:solidFill>
              </a:rPr>
              <a:t>Finish</a:t>
            </a:r>
            <a:r>
              <a:rPr lang="es-ES" dirty="0"/>
              <a:t> (finish adding git repository)</a:t>
            </a:r>
          </a:p>
          <a:p>
            <a:pPr marL="457200" indent="-457200">
              <a:buAutoNum type="arabicPeriod"/>
            </a:pPr>
            <a:r>
              <a:rPr lang="es-ES" dirty="0"/>
              <a:t>Seleccionar ahora el repositorio que acabamos de añadir y pulsar </a:t>
            </a:r>
            <a:r>
              <a:rPr lang="es-ES" dirty="0">
                <a:solidFill>
                  <a:srgbClr val="00B050"/>
                </a:solidFill>
              </a:rPr>
              <a:t>next</a:t>
            </a:r>
            <a:r>
              <a:rPr lang="es-ES" dirty="0"/>
              <a:t>. </a:t>
            </a:r>
          </a:p>
          <a:p>
            <a:pPr marL="457200" indent="-457200">
              <a:buAutoNum type="arabicPeriod"/>
            </a:pPr>
            <a:r>
              <a:rPr lang="es-ES" dirty="0"/>
              <a:t>Seleccionar el asistente de importación (general Project, eclipse Project, etc..) y pulsar en </a:t>
            </a:r>
            <a:r>
              <a:rPr lang="es-ES" dirty="0">
                <a:solidFill>
                  <a:srgbClr val="00B050"/>
                </a:solidFill>
              </a:rPr>
              <a:t>next</a:t>
            </a:r>
            <a:r>
              <a:rPr lang="es-ES" dirty="0"/>
              <a:t>.</a:t>
            </a:r>
          </a:p>
          <a:p>
            <a:pPr marL="457200" indent="-457200">
              <a:buAutoNum type="arabicPeriod"/>
            </a:pPr>
            <a:r>
              <a:rPr lang="es-ES" dirty="0"/>
              <a:t>Finalizar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3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5BAF88-0F9D-411C-9599-C8F6E2AE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Subir un archivo al repositorio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D43B41B-3052-4D7F-88AB-C9F8FABEE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38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48783A1-76F7-47E4-972F-753FFC0B1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76" y="3282730"/>
            <a:ext cx="7375662" cy="284802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9AA1CC6E-0172-4C47-B00E-DEEA277A9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055123" cy="2651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8FC6CE0A-CBB3-466A-A077-D69089CAFAC3}"/>
              </a:ext>
            </a:extLst>
          </p:cNvPr>
          <p:cNvSpPr/>
          <p:nvPr/>
        </p:nvSpPr>
        <p:spPr>
          <a:xfrm>
            <a:off x="2411760" y="1381779"/>
            <a:ext cx="1368152" cy="5040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Flecha: curvada hacia abajo 5">
            <a:extLst>
              <a:ext uri="{FF2B5EF4-FFF2-40B4-BE49-F238E27FC236}">
                <a16:creationId xmlns:a16="http://schemas.microsoft.com/office/drawing/2014/main" xmlns="" id="{9C1A1A99-1BE3-45F0-9FD8-58D254CD23EB}"/>
              </a:ext>
            </a:extLst>
          </p:cNvPr>
          <p:cNvSpPr/>
          <p:nvPr/>
        </p:nvSpPr>
        <p:spPr>
          <a:xfrm rot="16200000" flipH="1">
            <a:off x="780794" y="2916970"/>
            <a:ext cx="1257148" cy="731520"/>
          </a:xfrm>
          <a:prstGeom prst="curvedDownArrow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8979020A-6D03-43B1-96BA-2A87B2DDC1C2}"/>
              </a:ext>
            </a:extLst>
          </p:cNvPr>
          <p:cNvSpPr txBox="1"/>
          <p:nvPr/>
        </p:nvSpPr>
        <p:spPr>
          <a:xfrm>
            <a:off x="116115" y="29339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git add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BE9FFEB2-7E0B-4978-8504-12AE183FFB9C}"/>
              </a:ext>
            </a:extLst>
          </p:cNvPr>
          <p:cNvSpPr/>
          <p:nvPr/>
        </p:nvSpPr>
        <p:spPr>
          <a:xfrm>
            <a:off x="7547992" y="5658994"/>
            <a:ext cx="1272480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75E825B7-6781-4AB5-A9C7-9A14FA2891E8}"/>
              </a:ext>
            </a:extLst>
          </p:cNvPr>
          <p:cNvSpPr/>
          <p:nvPr/>
        </p:nvSpPr>
        <p:spPr>
          <a:xfrm>
            <a:off x="6157553" y="5658994"/>
            <a:ext cx="1272480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28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0DF558-6745-40B6-A32C-0C820D73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Descargar cambio del repositorio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E566F543-4D07-4CDC-8C08-01073742B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39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660542F9-F28E-40DB-BAB9-521494D2E805}"/>
              </a:ext>
            </a:extLst>
          </p:cNvPr>
          <p:cNvSpPr txBox="1">
            <a:spLocks/>
          </p:cNvSpPr>
          <p:nvPr/>
        </p:nvSpPr>
        <p:spPr>
          <a:xfrm>
            <a:off x="467544" y="1124744"/>
            <a:ext cx="7406208" cy="40516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Utilizar el botón pull para descargar cambios</a:t>
            </a:r>
          </a:p>
          <a:p>
            <a:r>
              <a:rPr lang="es-ES" dirty="0"/>
              <a:t>Si existe conflicto (subir directamente nuestros cambios no se permite), entonces:</a:t>
            </a:r>
          </a:p>
          <a:p>
            <a:pPr marL="457200" lvl="1" indent="0">
              <a:buNone/>
            </a:pPr>
            <a:r>
              <a:rPr lang="es-ES" sz="2000" dirty="0"/>
              <a:t>1. Realizar </a:t>
            </a:r>
            <a:r>
              <a:rPr lang="es-ES" sz="2000" dirty="0">
                <a:solidFill>
                  <a:srgbClr val="FF0000"/>
                </a:solidFill>
              </a:rPr>
              <a:t>commit</a:t>
            </a:r>
            <a:r>
              <a:rPr lang="es-ES" sz="2000" dirty="0"/>
              <a:t> de nuestros cambios primero.</a:t>
            </a:r>
          </a:p>
          <a:p>
            <a:pPr marL="457200" lvl="1" indent="0">
              <a:buNone/>
            </a:pPr>
            <a:r>
              <a:rPr lang="es-ES" sz="2000" dirty="0"/>
              <a:t>2. Después </a:t>
            </a:r>
            <a:r>
              <a:rPr lang="es-ES" sz="2000" dirty="0">
                <a:solidFill>
                  <a:srgbClr val="FF0000"/>
                </a:solidFill>
              </a:rPr>
              <a:t>Pull</a:t>
            </a:r>
            <a:r>
              <a:rPr lang="es-ES" sz="2000" dirty="0"/>
              <a:t> (fetch&amp;merge):</a:t>
            </a:r>
          </a:p>
          <a:p>
            <a:pPr lvl="2"/>
            <a:r>
              <a:rPr lang="es-ES" sz="1800" dirty="0"/>
              <a:t>2.1 SI Fast forward </a:t>
            </a:r>
            <a:r>
              <a:rPr lang="es-ES" sz="1800" dirty="0">
                <a:sym typeface="Wingdings" panose="05000000000000000000" pitchFamily="2" charset="2"/>
              </a:rPr>
              <a:t> </a:t>
            </a:r>
          </a:p>
          <a:p>
            <a:pPr lvl="3"/>
            <a:r>
              <a:rPr lang="es-ES" sz="1600" dirty="0">
                <a:sym typeface="Wingdings" panose="05000000000000000000" pitchFamily="2" charset="2"/>
              </a:rPr>
              <a:t>podemos subir (</a:t>
            </a:r>
            <a:r>
              <a:rPr lang="es-ES" sz="1600" dirty="0">
                <a:solidFill>
                  <a:srgbClr val="FF0000"/>
                </a:solidFill>
                <a:sym typeface="Wingdings" panose="05000000000000000000" pitchFamily="2" charset="2"/>
              </a:rPr>
              <a:t>commit&amp;push</a:t>
            </a:r>
            <a:r>
              <a:rPr lang="es-ES" sz="1600" dirty="0">
                <a:sym typeface="Wingdings" panose="05000000000000000000" pitchFamily="2" charset="2"/>
              </a:rPr>
              <a:t>) directamente los cambios</a:t>
            </a:r>
            <a:endParaRPr lang="es-ES" sz="1600" dirty="0"/>
          </a:p>
          <a:p>
            <a:pPr lvl="2"/>
            <a:r>
              <a:rPr lang="es-ES" sz="1800" dirty="0"/>
              <a:t>2.2 SI Manual merge </a:t>
            </a:r>
            <a:r>
              <a:rPr lang="es-ES" sz="1800" dirty="0">
                <a:sym typeface="Wingdings" panose="05000000000000000000" pitchFamily="2" charset="2"/>
              </a:rPr>
              <a:t></a:t>
            </a:r>
          </a:p>
          <a:p>
            <a:pPr lvl="3"/>
            <a:r>
              <a:rPr lang="es-ES" sz="1600" dirty="0">
                <a:sym typeface="Wingdings" panose="05000000000000000000" pitchFamily="2" charset="2"/>
              </a:rPr>
              <a:t>Tenemos que resolver el conflicto antes de subir (</a:t>
            </a:r>
            <a:r>
              <a:rPr lang="es-ES" sz="1600" dirty="0">
                <a:solidFill>
                  <a:srgbClr val="FF0000"/>
                </a:solidFill>
                <a:sym typeface="Wingdings" panose="05000000000000000000" pitchFamily="2" charset="2"/>
              </a:rPr>
              <a:t>commit&amp;push</a:t>
            </a:r>
            <a:r>
              <a:rPr lang="es-ES" sz="1600" dirty="0">
                <a:sym typeface="Wingdings" panose="05000000000000000000" pitchFamily="2" charset="2"/>
              </a:rPr>
              <a:t>)</a:t>
            </a:r>
            <a:endParaRPr lang="es-ES" sz="16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33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0E6AFB-BA92-412A-BB6E-04EB32D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GitHub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7E3862E-8A60-406B-BC2A-1CED19F2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C934E644-A6BC-4217-8A9B-BAACA0739029}"/>
              </a:ext>
            </a:extLst>
          </p:cNvPr>
          <p:cNvSpPr txBox="1">
            <a:spLocks/>
          </p:cNvSpPr>
          <p:nvPr/>
        </p:nvSpPr>
        <p:spPr>
          <a:xfrm>
            <a:off x="445057" y="1408472"/>
            <a:ext cx="5423088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Git </a:t>
            </a:r>
            <a:r>
              <a:rPr lang="es-ES" sz="2800" dirty="0" err="1"/>
              <a:t>hub</a:t>
            </a:r>
            <a:r>
              <a:rPr lang="es-ES" sz="2800" dirty="0"/>
              <a:t> (https://github.com):</a:t>
            </a:r>
          </a:p>
          <a:p>
            <a:pPr lvl="1"/>
            <a:r>
              <a:rPr lang="es-ES" sz="2400" dirty="0"/>
              <a:t>Plataforma donde pueden almacenarse proyectos, cuyo contenido es gestionado por git</a:t>
            </a:r>
          </a:p>
          <a:p>
            <a:pPr lvl="1"/>
            <a:r>
              <a:rPr lang="es-ES" sz="2400" dirty="0"/>
              <a:t>“Facebook” de los programadores</a:t>
            </a:r>
          </a:p>
          <a:p>
            <a:pPr lvl="1"/>
            <a:r>
              <a:rPr lang="es-ES" sz="2400" dirty="0"/>
              <a:t>Gratis para proyectos públicos</a:t>
            </a:r>
          </a:p>
          <a:p>
            <a:pPr lvl="1"/>
            <a:r>
              <a:rPr lang="es-ES" sz="2400" dirty="0"/>
              <a:t>De pago dependiendo del número de proyectos </a:t>
            </a:r>
            <a:r>
              <a:rPr lang="es-ES" sz="2400" dirty="0" smtClean="0"/>
              <a:t>privados</a:t>
            </a:r>
          </a:p>
          <a:p>
            <a:pPr marL="457200" lvl="1" indent="0">
              <a:buNone/>
            </a:pPr>
            <a:endParaRPr lang="es-ES" sz="2400" dirty="0"/>
          </a:p>
        </p:txBody>
      </p:sp>
      <p:pic>
        <p:nvPicPr>
          <p:cNvPr id="6" name="Picture 2" descr="Resultado de imagen de github">
            <a:extLst>
              <a:ext uri="{FF2B5EF4-FFF2-40B4-BE49-F238E27FC236}">
                <a16:creationId xmlns:a16="http://schemas.microsoft.com/office/drawing/2014/main" xmlns="" id="{802E4E43-4B43-4273-94F6-1008518B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888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0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</a:t>
            </a:r>
            <a:r>
              <a:rPr lang="es-ES" dirty="0" smtClean="0"/>
              <a:t>Ramas en eclipse (I)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40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660542F9-F28E-40DB-BAB9-521494D2E805}"/>
              </a:ext>
            </a:extLst>
          </p:cNvPr>
          <p:cNvSpPr txBox="1">
            <a:spLocks/>
          </p:cNvSpPr>
          <p:nvPr/>
        </p:nvSpPr>
        <p:spPr>
          <a:xfrm>
            <a:off x="467544" y="1124744"/>
            <a:ext cx="7406208" cy="40516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Es aconsejable crear la rama en git Bash y después podemos trabajar con ella en eclipse</a:t>
            </a:r>
          </a:p>
          <a:p>
            <a:pPr marL="0" indent="0">
              <a:buNone/>
            </a:pPr>
            <a:r>
              <a:rPr lang="es-ES" dirty="0" smtClean="0"/>
              <a:t>Tenemos la opción Team&gt;switch to </a:t>
            </a:r>
            <a:r>
              <a:rPr lang="es-ES" dirty="0" smtClean="0">
                <a:sym typeface="Wingdings" panose="05000000000000000000" pitchFamily="2" charset="2"/>
              </a:rPr>
              <a:t> branch para cambiarnos de rama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Tenemos la opción Team&gt;merge </a:t>
            </a:r>
            <a:r>
              <a:rPr lang="es-ES" dirty="0">
                <a:sym typeface="Wingdings" panose="05000000000000000000" pitchFamily="2" charset="2"/>
              </a:rPr>
              <a:t> branch </a:t>
            </a:r>
            <a:r>
              <a:rPr lang="es-ES" dirty="0" smtClean="0">
                <a:sym typeface="Wingdings" panose="05000000000000000000" pitchFamily="2" charset="2"/>
              </a:rPr>
              <a:t>realizar el merge de una rama existente con la que estamos trabajando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87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</a:t>
            </a:r>
            <a:r>
              <a:rPr lang="es-ES" dirty="0" smtClean="0"/>
              <a:t>Ramas en eclipse (II)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41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660542F9-F28E-40DB-BAB9-521494D2E805}"/>
              </a:ext>
            </a:extLst>
          </p:cNvPr>
          <p:cNvSpPr txBox="1">
            <a:spLocks/>
          </p:cNvSpPr>
          <p:nvPr/>
        </p:nvSpPr>
        <p:spPr>
          <a:xfrm>
            <a:off x="467544" y="1124744"/>
            <a:ext cx="7406208" cy="40516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 smtClean="0"/>
              <a:t>Al realizar un merge de la rama master (principal) con otra, es aconsejable resolver los conflictos dentro de la otra rama. Para ello:</a:t>
            </a:r>
          </a:p>
          <a:p>
            <a:pPr>
              <a:buFontTx/>
              <a:buChar char="-"/>
            </a:pPr>
            <a:r>
              <a:rPr lang="es-ES" sz="1800" dirty="0" smtClean="0"/>
              <a:t>Apuntar a la rama XXX y traernos los cambios de master (merge con master)</a:t>
            </a:r>
          </a:p>
          <a:p>
            <a:pPr>
              <a:buFontTx/>
              <a:buChar char="-"/>
            </a:pPr>
            <a:r>
              <a:rPr lang="es-ES" sz="1800" dirty="0" smtClean="0"/>
              <a:t>Subir los commits (y conflictos si hubiera) del merge anterior (commit &amp; push)</a:t>
            </a:r>
          </a:p>
          <a:p>
            <a:pPr>
              <a:buFontTx/>
              <a:buChar char="-"/>
            </a:pPr>
            <a:r>
              <a:rPr lang="es-ES" sz="1800" dirty="0" smtClean="0"/>
              <a:t>Apuntar a la rama master, y traernos los cambios de la rama XXX (con los conflictos ya resueltos)(merge con rama XXX)</a:t>
            </a:r>
          </a:p>
          <a:p>
            <a:pPr>
              <a:buFontTx/>
              <a:buChar char="-"/>
            </a:pPr>
            <a:r>
              <a:rPr lang="es-ES" sz="1800" dirty="0" smtClean="0"/>
              <a:t>Subir los commits resultantes del merge anterior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71795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	Resolver conflictos en Eclipse (I)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42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052736"/>
            <a:ext cx="1428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41" y="1628800"/>
            <a:ext cx="75342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xmlns="" id="{660542F9-F28E-40DB-BAB9-521494D2E805}"/>
              </a:ext>
            </a:extLst>
          </p:cNvPr>
          <p:cNvSpPr txBox="1">
            <a:spLocks/>
          </p:cNvSpPr>
          <p:nvPr/>
        </p:nvSpPr>
        <p:spPr>
          <a:xfrm>
            <a:off x="719174" y="4725144"/>
            <a:ext cx="7309210" cy="122413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 smtClean="0"/>
              <a:t>Esta vista muestra las diferencias entre nuestro archivo local y el archivo remoto (</a:t>
            </a:r>
            <a:r>
              <a:rPr lang="es-ES" b="1" dirty="0" smtClean="0"/>
              <a:t>repositorio remoto</a:t>
            </a:r>
            <a:r>
              <a:rPr lang="es-ES" sz="1800" dirty="0" smtClean="0"/>
              <a:t>)  Lo ideal sería utilizar esta comparativa para traernos aquí los cambios no conflictivos (en azul) a nuestro archivo local para minimizar conflictos en el fase del merge con el repositorio remoto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5626" y="3140968"/>
            <a:ext cx="13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Doble </a:t>
            </a:r>
            <a:r>
              <a:rPr lang="es-ES" dirty="0" err="1" smtClean="0">
                <a:solidFill>
                  <a:srgbClr val="FF0000"/>
                </a:solidFill>
              </a:rPr>
              <a:t>click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1547664" y="278092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701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	Resolver conflictos en Eclipse (II)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43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052736"/>
            <a:ext cx="1428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xmlns="" id="{660542F9-F28E-40DB-BAB9-521494D2E805}"/>
              </a:ext>
            </a:extLst>
          </p:cNvPr>
          <p:cNvSpPr txBox="1">
            <a:spLocks/>
          </p:cNvSpPr>
          <p:nvPr/>
        </p:nvSpPr>
        <p:spPr>
          <a:xfrm>
            <a:off x="539552" y="1700807"/>
            <a:ext cx="3096344" cy="33326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 smtClean="0"/>
              <a:t>Esta vista muestra las diferencias entre nuestro archivo local y el archivo confirmado en nuestro </a:t>
            </a:r>
            <a:r>
              <a:rPr lang="es-ES" b="1" dirty="0" smtClean="0"/>
              <a:t>repositorio local. </a:t>
            </a:r>
          </a:p>
          <a:p>
            <a:pPr marL="0" indent="0">
              <a:buNone/>
            </a:pPr>
            <a:r>
              <a:rPr lang="es-ES" dirty="0" smtClean="0"/>
              <a:t>No servirá para ver los cambios que vamos a confirmar a nuestro repositorio local. OJO! No </a:t>
            </a:r>
            <a:r>
              <a:rPr lang="es-ES" dirty="0" err="1" smtClean="0"/>
              <a:t>aparencen</a:t>
            </a:r>
            <a:r>
              <a:rPr lang="es-ES" dirty="0" smtClean="0"/>
              <a:t> los datos del archivo remoto</a:t>
            </a:r>
            <a:endParaRPr lang="es-ES" dirty="0"/>
          </a:p>
          <a:p>
            <a:pPr marL="0" indent="0">
              <a:buNone/>
            </a:pPr>
            <a:endParaRPr lang="es-E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54607"/>
            <a:ext cx="5018697" cy="496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087724" y="5033501"/>
            <a:ext cx="13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Doble </a:t>
            </a:r>
            <a:r>
              <a:rPr lang="es-ES" dirty="0" err="1" smtClean="0">
                <a:solidFill>
                  <a:srgbClr val="FF0000"/>
                </a:solidFill>
              </a:rPr>
              <a:t>click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9" name="8 Conector recto de flecha"/>
          <p:cNvCxnSpPr>
            <a:stCxn id="8" idx="3"/>
          </p:cNvCxnSpPr>
          <p:nvPr/>
        </p:nvCxnSpPr>
        <p:spPr>
          <a:xfrm flipV="1">
            <a:off x="3484304" y="5033501"/>
            <a:ext cx="79966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85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	Resolver conflictos en Eclipse (III)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44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052736"/>
            <a:ext cx="1428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xmlns="" id="{660542F9-F28E-40DB-BAB9-521494D2E805}"/>
              </a:ext>
            </a:extLst>
          </p:cNvPr>
          <p:cNvSpPr txBox="1">
            <a:spLocks/>
          </p:cNvSpPr>
          <p:nvPr/>
        </p:nvSpPr>
        <p:spPr>
          <a:xfrm>
            <a:off x="539552" y="836712"/>
            <a:ext cx="3096344" cy="29523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 smtClean="0"/>
              <a:t>Si solo tenemos conflictos en azul, y los hemos resuelto, podemos usar la opción de merge, y el archivo pasa automáticamente a la staging area, para poder hacer commit and push</a:t>
            </a:r>
          </a:p>
          <a:p>
            <a:pPr marL="0" indent="0">
              <a:buNone/>
            </a:pPr>
            <a:endParaRPr lang="es-E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54607"/>
            <a:ext cx="5018697" cy="496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Flecha curvada hacia la derecha"/>
          <p:cNvSpPr/>
          <p:nvPr/>
        </p:nvSpPr>
        <p:spPr>
          <a:xfrm>
            <a:off x="3888990" y="5125834"/>
            <a:ext cx="576064" cy="8234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8" y="2996952"/>
            <a:ext cx="30575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470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	Resolver conflictos en Eclipse (IV)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45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60499"/>
            <a:ext cx="1428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xmlns="" id="{660542F9-F28E-40DB-BAB9-521494D2E805}"/>
              </a:ext>
            </a:extLst>
          </p:cNvPr>
          <p:cNvSpPr txBox="1">
            <a:spLocks/>
          </p:cNvSpPr>
          <p:nvPr/>
        </p:nvSpPr>
        <p:spPr>
          <a:xfrm>
            <a:off x="539552" y="1012924"/>
            <a:ext cx="6912768" cy="41442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 smtClean="0"/>
              <a:t>Si tenemos conflictos en rojo, no nos va a dejar hacer el merge. Entonces: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 L</a:t>
            </a:r>
            <a:r>
              <a:rPr lang="es-ES" sz="1800" dirty="0" smtClean="0"/>
              <a:t>o pasamos a la zona de staging manualmente. Y hacemos el commit (no push) </a:t>
            </a:r>
            <a:r>
              <a:rPr lang="es-ES" sz="1800" dirty="0" smtClean="0">
                <a:solidFill>
                  <a:srgbClr val="FF0000"/>
                </a:solidFill>
              </a:rPr>
              <a:t>(commit nº1)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 smtClean="0"/>
              <a:t>Después nos dejará hacer el pull, y Git nos ha realizado el merge del archivo (manual merge) con las señalizaciones de </a:t>
            </a:r>
            <a:r>
              <a:rPr lang="es-ES" sz="1800" u="sng" dirty="0"/>
              <a:t>&lt;&lt;&lt;&lt;&lt;&lt;&lt; </a:t>
            </a:r>
            <a:r>
              <a:rPr lang="es-ES" sz="1800" u="sng" dirty="0" smtClean="0"/>
              <a:t>HEAD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 smtClean="0"/>
              <a:t>Resolvemos los conflictos (quitamos señalizaciones de git) y lo pasamos a la staging area (decimos que ya está listo la resolución del conflicto en local. En este punto ya aparecerá automáticamente un comentario del commit </a:t>
            </a:r>
            <a:r>
              <a:rPr lang="es-ES" sz="1800" dirty="0">
                <a:solidFill>
                  <a:srgbClr val="FF0000"/>
                </a:solidFill>
              </a:rPr>
              <a:t>(commit nº2) </a:t>
            </a:r>
            <a:r>
              <a:rPr lang="es-ES" sz="1800" dirty="0" smtClean="0"/>
              <a:t>indicando que ha sido un merge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 smtClean="0"/>
              <a:t>Ahora sí nos dejará hacer un commit and push, que subirá al repositorio remoto el </a:t>
            </a:r>
            <a:r>
              <a:rPr lang="es-ES" sz="1800" dirty="0">
                <a:solidFill>
                  <a:srgbClr val="FF0000"/>
                </a:solidFill>
              </a:rPr>
              <a:t>commit </a:t>
            </a:r>
            <a:r>
              <a:rPr lang="es-ES" sz="1800" dirty="0" smtClean="0">
                <a:solidFill>
                  <a:srgbClr val="FF0000"/>
                </a:solidFill>
              </a:rPr>
              <a:t>nº1 </a:t>
            </a:r>
            <a:r>
              <a:rPr lang="es-ES" sz="1800" dirty="0" smtClean="0"/>
              <a:t>y </a:t>
            </a:r>
            <a:r>
              <a:rPr lang="es-ES" sz="1800" dirty="0" smtClean="0">
                <a:solidFill>
                  <a:srgbClr val="FF0000"/>
                </a:solidFill>
              </a:rPr>
              <a:t>commit </a:t>
            </a:r>
            <a:r>
              <a:rPr lang="es-ES" sz="1800" dirty="0">
                <a:solidFill>
                  <a:srgbClr val="FF0000"/>
                </a:solidFill>
              </a:rPr>
              <a:t>nº2</a:t>
            </a:r>
            <a:endParaRPr lang="es-ES" sz="1800" dirty="0" smtClean="0"/>
          </a:p>
          <a:p>
            <a:pPr>
              <a:buFont typeface="Arial" panose="020B0604020202020204" pitchFamily="34" charset="0"/>
              <a:buChar char="•"/>
            </a:pPr>
            <a:endParaRPr lang="es-ES" sz="18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40225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Rectángulo"/>
          <p:cNvSpPr/>
          <p:nvPr/>
        </p:nvSpPr>
        <p:spPr>
          <a:xfrm>
            <a:off x="7570390" y="1628800"/>
            <a:ext cx="1482494" cy="1534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77" y="1124744"/>
            <a:ext cx="21526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	Resolver conflictos en Eclipse (V)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46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60499"/>
            <a:ext cx="1428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Flecha curvada hacia la derecha"/>
          <p:cNvSpPr/>
          <p:nvPr/>
        </p:nvSpPr>
        <p:spPr>
          <a:xfrm>
            <a:off x="749871" y="2062239"/>
            <a:ext cx="576064" cy="8234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14313"/>
            <a:ext cx="4608512" cy="160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390" y="2839152"/>
            <a:ext cx="2667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832678" y="2829010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Pull, ahora si</a:t>
            </a:r>
            <a:endParaRPr lang="es-ES" sz="1400" dirty="0"/>
          </a:p>
        </p:txBody>
      </p:sp>
      <p:cxnSp>
        <p:nvCxnSpPr>
          <p:cNvPr id="10" name="9 Conector angular"/>
          <p:cNvCxnSpPr/>
          <p:nvPr/>
        </p:nvCxnSpPr>
        <p:spPr>
          <a:xfrm rot="10800000" flipV="1">
            <a:off x="749872" y="3356992"/>
            <a:ext cx="7128791" cy="540060"/>
          </a:xfrm>
          <a:prstGeom prst="bentConnector3">
            <a:avLst>
              <a:gd name="adj1" fmla="val 100047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2339752" y="2420888"/>
            <a:ext cx="43204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7271692" y="2566662"/>
            <a:ext cx="43204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6" y="3918757"/>
            <a:ext cx="3195255" cy="207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33 Flecha curvada hacia la derecha"/>
          <p:cNvSpPr/>
          <p:nvPr/>
        </p:nvSpPr>
        <p:spPr>
          <a:xfrm>
            <a:off x="683568" y="4797152"/>
            <a:ext cx="576064" cy="8234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76215" y="5759906"/>
            <a:ext cx="307164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FF0000"/>
                </a:solidFill>
              </a:rPr>
              <a:t>Resolvemos conflicto (quitamos marcas </a:t>
            </a:r>
            <a:r>
              <a:rPr lang="es-ES" sz="1100" u="sng" dirty="0"/>
              <a:t>&lt;&lt;&lt;&lt;&lt;&lt;&lt; </a:t>
            </a:r>
            <a:r>
              <a:rPr lang="es-ES" sz="1100" u="sng" dirty="0" smtClean="0"/>
              <a:t>HEAD</a:t>
            </a:r>
            <a:r>
              <a:rPr lang="es-ES" sz="1100" dirty="0" smtClean="0">
                <a:solidFill>
                  <a:srgbClr val="FF0000"/>
                </a:solidFill>
              </a:rPr>
              <a:t>)y pasamos a staging</a:t>
            </a:r>
            <a:endParaRPr lang="es-ES" sz="1100" dirty="0">
              <a:solidFill>
                <a:srgbClr val="FF0000"/>
              </a:solidFill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 flipH="1" flipV="1">
            <a:off x="1547664" y="4653138"/>
            <a:ext cx="432048" cy="1106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4" y="4019822"/>
            <a:ext cx="4608322" cy="186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38 Conector recto de flecha"/>
          <p:cNvCxnSpPr/>
          <p:nvPr/>
        </p:nvCxnSpPr>
        <p:spPr>
          <a:xfrm>
            <a:off x="3347864" y="4954748"/>
            <a:ext cx="43204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3623707" y="5990739"/>
            <a:ext cx="481040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FF0000"/>
                </a:solidFill>
              </a:rPr>
              <a:t>Ahora podemos hacer commit &amp; push con los dos commits, mi cambio para subir, y merge branch..</a:t>
            </a:r>
            <a:endParaRPr lang="es-ES" sz="1100" dirty="0">
              <a:solidFill>
                <a:srgbClr val="FF0000"/>
              </a:solidFill>
            </a:endParaRPr>
          </a:p>
        </p:txBody>
      </p:sp>
      <p:cxnSp>
        <p:nvCxnSpPr>
          <p:cNvPr id="44" name="43 Conector recto de flecha"/>
          <p:cNvCxnSpPr/>
          <p:nvPr/>
        </p:nvCxnSpPr>
        <p:spPr>
          <a:xfrm flipH="1" flipV="1">
            <a:off x="1325936" y="5517233"/>
            <a:ext cx="527914" cy="242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flipV="1">
            <a:off x="5819994" y="5157192"/>
            <a:ext cx="480198" cy="845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flipH="1" flipV="1">
            <a:off x="5292080" y="2143919"/>
            <a:ext cx="527914" cy="383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46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48724A-457C-49AE-A8AC-13FAB150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Ejercicio</a:t>
            </a:r>
            <a:r>
              <a:rPr lang="es-ES" baseline="0" dirty="0"/>
              <a:t> Git &amp; Eclipse (I)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0E3F6F0F-7C8C-42B8-BF98-7C3722A3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47</a:t>
            </a:fld>
            <a:endParaRPr lang="es-E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E33F8693-74F2-446E-AD67-AE9E5D20D7C7}"/>
              </a:ext>
            </a:extLst>
          </p:cNvPr>
          <p:cNvSpPr txBox="1"/>
          <p:nvPr/>
        </p:nvSpPr>
        <p:spPr>
          <a:xfrm>
            <a:off x="635293" y="853126"/>
            <a:ext cx="6673011" cy="516433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lang="es-ES" spc="-18" dirty="0">
                <a:latin typeface="Calibri"/>
                <a:cs typeface="Calibri"/>
              </a:rPr>
              <a:t>Descarga  de cambios remotos e incorporación a nuestro working area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Crear un nuevo repositorio (ejercicioEclipse) en github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Crear un proyecto java en eclipse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Vincular el proyecto java con el repositorio remoto (1)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Crear una clase, que escriba por pantalla  ‘</a:t>
            </a:r>
            <a:r>
              <a:rPr lang="es-ES" i="1" spc="-18" dirty="0">
                <a:latin typeface="Calibri"/>
                <a:cs typeface="Calibri"/>
              </a:rPr>
              <a:t>Hola</a:t>
            </a:r>
            <a:r>
              <a:rPr lang="es-ES" spc="-18" dirty="0">
                <a:latin typeface="Calibri"/>
                <a:cs typeface="Calibri"/>
              </a:rPr>
              <a:t>’ y </a:t>
            </a:r>
            <a:r>
              <a:rPr lang="es-ES" spc="-18" dirty="0" smtClean="0">
                <a:latin typeface="Calibri"/>
                <a:cs typeface="Calibri"/>
              </a:rPr>
              <a:t> con un tag v.0.1 y subirlo todo </a:t>
            </a:r>
            <a:r>
              <a:rPr lang="es-ES" spc="-18" dirty="0">
                <a:latin typeface="Calibri"/>
                <a:cs typeface="Calibri"/>
              </a:rPr>
              <a:t>a github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Editar el fichero en github, </a:t>
            </a:r>
            <a:r>
              <a:rPr lang="es-ES" spc="-18" dirty="0" smtClean="0">
                <a:latin typeface="Calibri"/>
                <a:cs typeface="Calibri"/>
              </a:rPr>
              <a:t>modificándolo </a:t>
            </a:r>
            <a:r>
              <a:rPr lang="es-ES" spc="-18" dirty="0">
                <a:latin typeface="Calibri"/>
                <a:cs typeface="Calibri"/>
              </a:rPr>
              <a:t>para que ahora además escriba ‘</a:t>
            </a:r>
            <a:r>
              <a:rPr lang="es-ES" i="1" spc="-18" dirty="0">
                <a:latin typeface="Calibri"/>
                <a:cs typeface="Calibri"/>
              </a:rPr>
              <a:t>Que tal?</a:t>
            </a:r>
            <a:r>
              <a:rPr lang="es-ES" spc="-18" dirty="0">
                <a:latin typeface="Calibri"/>
                <a:cs typeface="Calibri"/>
              </a:rPr>
              <a:t>’ y realizar el commit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Descargar los cambios eclipse.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Editar la clase en </a:t>
            </a:r>
            <a:r>
              <a:rPr lang="es-ES" spc="-18" dirty="0" smtClean="0">
                <a:latin typeface="Calibri"/>
                <a:cs typeface="Calibri"/>
              </a:rPr>
              <a:t> </a:t>
            </a:r>
            <a:r>
              <a:rPr lang="es-ES" spc="-18" dirty="0">
                <a:latin typeface="Calibri"/>
                <a:cs typeface="Calibri"/>
              </a:rPr>
              <a:t>github para que escriba </a:t>
            </a:r>
            <a:r>
              <a:rPr lang="es-ES" i="1" spc="-18" dirty="0">
                <a:latin typeface="Calibri"/>
                <a:cs typeface="Calibri"/>
              </a:rPr>
              <a:t>‘¿Me has escuchado?’ </a:t>
            </a:r>
            <a:r>
              <a:rPr lang="es-ES" spc="-18" dirty="0">
                <a:latin typeface="Calibri"/>
                <a:cs typeface="Calibri"/>
              </a:rPr>
              <a:t>y realizar el commit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Editar el mismo fichero en eclipse para escriba ‘</a:t>
            </a:r>
            <a:r>
              <a:rPr lang="es-ES" i="1" spc="-18" dirty="0">
                <a:latin typeface="Calibri"/>
                <a:cs typeface="Calibri"/>
              </a:rPr>
              <a:t>Muy bien’</a:t>
            </a:r>
            <a:r>
              <a:rPr lang="es-ES" spc="-18" dirty="0">
                <a:latin typeface="Calibri"/>
                <a:cs typeface="Calibri"/>
              </a:rPr>
              <a:t>, realizar commit, e intentar subirlo a github.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Resolver el conflicto, de tal forma se pinte en consola:</a:t>
            </a:r>
          </a:p>
          <a:p>
            <a:pPr marL="468727" marR="4611" lvl="1">
              <a:spcBef>
                <a:spcPts val="91"/>
              </a:spcBef>
            </a:pPr>
            <a:r>
              <a:rPr lang="es-ES" i="1" spc="-18" dirty="0">
                <a:latin typeface="Calibri"/>
                <a:cs typeface="Calibri"/>
              </a:rPr>
              <a:t>		‘Hola Que tal?</a:t>
            </a:r>
            <a:endParaRPr lang="es-ES" spc="-18" dirty="0">
              <a:latin typeface="Calibri"/>
              <a:cs typeface="Calibri"/>
            </a:endParaRPr>
          </a:p>
          <a:p>
            <a:pPr marL="468727" marR="4611" lvl="1">
              <a:spcBef>
                <a:spcPts val="91"/>
              </a:spcBef>
            </a:pPr>
            <a:r>
              <a:rPr lang="es-ES" spc="-18" dirty="0">
                <a:latin typeface="Calibri"/>
                <a:cs typeface="Calibri"/>
              </a:rPr>
              <a:t>		</a:t>
            </a:r>
            <a:r>
              <a:rPr lang="es-ES" i="1" spc="-18" dirty="0">
                <a:latin typeface="Calibri"/>
                <a:cs typeface="Calibri"/>
              </a:rPr>
              <a:t>¿Me has escuchado?</a:t>
            </a:r>
          </a:p>
          <a:p>
            <a:pPr marL="468727" marR="4611" lvl="1">
              <a:spcBef>
                <a:spcPts val="91"/>
              </a:spcBef>
            </a:pPr>
            <a:r>
              <a:rPr lang="es-ES" i="1" spc="-18" dirty="0">
                <a:latin typeface="Calibri"/>
                <a:cs typeface="Calibri"/>
              </a:rPr>
              <a:t>		Si, Muy bien’</a:t>
            </a:r>
            <a:endParaRPr lang="es-ES" spc="-18" dirty="0">
              <a:latin typeface="Calibri"/>
              <a:cs typeface="Calibri"/>
            </a:endParaRPr>
          </a:p>
          <a:p>
            <a:pPr marL="468727" marR="4611" indent="-457200">
              <a:spcBef>
                <a:spcPts val="91"/>
              </a:spcBef>
              <a:buAutoNum type="arabicPeriod"/>
            </a:pPr>
            <a:endParaRPr lang="es-ES" spc="-18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31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48724A-457C-49AE-A8AC-13FAB150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Ejercicio</a:t>
            </a:r>
            <a:r>
              <a:rPr lang="es-ES" baseline="0" dirty="0"/>
              <a:t> Git &amp; Eclipse (II)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0E3F6F0F-7C8C-42B8-BF98-7C3722A3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48</a:t>
            </a:fld>
            <a:endParaRPr lang="es-E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E33F8693-74F2-446E-AD67-AE9E5D20D7C7}"/>
              </a:ext>
            </a:extLst>
          </p:cNvPr>
          <p:cNvSpPr txBox="1"/>
          <p:nvPr/>
        </p:nvSpPr>
        <p:spPr>
          <a:xfrm>
            <a:off x="635293" y="853126"/>
            <a:ext cx="6673011" cy="66134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lang="es-ES" spc="-18" dirty="0">
                <a:latin typeface="Calibri"/>
                <a:cs typeface="Calibri"/>
              </a:rPr>
              <a:t>Descarga  de cambios remotos e incorporación a nuestro working area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Clonar el </a:t>
            </a:r>
            <a:r>
              <a:rPr lang="es-ES" spc="-18" dirty="0" smtClean="0">
                <a:latin typeface="Calibri"/>
                <a:cs typeface="Calibri"/>
              </a:rPr>
              <a:t>repositorio </a:t>
            </a:r>
            <a:r>
              <a:rPr lang="es-ES" spc="-18" dirty="0">
                <a:latin typeface="Calibri"/>
                <a:cs typeface="Calibri"/>
                <a:hlinkClick r:id="rId2"/>
              </a:rPr>
              <a:t>https://github.com/comunidad-gitvn/websample.git</a:t>
            </a:r>
            <a:endParaRPr lang="es-ES" spc="-18" dirty="0">
              <a:latin typeface="Calibri"/>
              <a:cs typeface="Calibri"/>
            </a:endParaRP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y abrirlo como un proyecto en eclipse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>
                <a:latin typeface="Calibri"/>
                <a:cs typeface="Calibri"/>
              </a:rPr>
              <a:t>Crear una rama con vuestro nombre, y acceder a ella.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 smtClean="0">
                <a:latin typeface="Calibri"/>
                <a:cs typeface="Calibri"/>
              </a:rPr>
              <a:t>Añadir un sección (</a:t>
            </a:r>
            <a:r>
              <a:rPr lang="es-ES" spc="-18" dirty="0">
                <a:latin typeface="Calibri"/>
                <a:cs typeface="Calibri"/>
              </a:rPr>
              <a:t>nuevo &lt;div id="content</a:t>
            </a:r>
            <a:r>
              <a:rPr lang="es-ES" spc="-18" dirty="0" smtClean="0">
                <a:latin typeface="Calibri"/>
                <a:cs typeface="Calibri"/>
              </a:rPr>
              <a:t>"&gt;) en el home en la que aparezca una frase vuestra y vuestro nombre, </a:t>
            </a:r>
            <a:r>
              <a:rPr lang="es-ES" spc="-18" dirty="0">
                <a:latin typeface="Calibri"/>
                <a:cs typeface="Calibri"/>
              </a:rPr>
              <a:t>y subirlos a github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 smtClean="0">
                <a:latin typeface="Calibri"/>
                <a:cs typeface="Calibri"/>
              </a:rPr>
              <a:t>Realizar </a:t>
            </a:r>
            <a:r>
              <a:rPr lang="es-ES" spc="-18" dirty="0">
                <a:latin typeface="Calibri"/>
                <a:cs typeface="Calibri"/>
              </a:rPr>
              <a:t>un merge de vuestra rama con la rama master, y subirlo a </a:t>
            </a:r>
            <a:r>
              <a:rPr lang="es-ES" spc="-18" dirty="0" smtClean="0">
                <a:latin typeface="Calibri"/>
                <a:cs typeface="Calibri"/>
              </a:rPr>
              <a:t>github</a:t>
            </a:r>
          </a:p>
          <a:p>
            <a:pPr marL="11527" marR="4611">
              <a:spcBef>
                <a:spcPts val="91"/>
              </a:spcBef>
            </a:pPr>
            <a:r>
              <a:rPr lang="es-ES" spc="-18" dirty="0" smtClean="0">
                <a:latin typeface="Calibri"/>
                <a:cs typeface="Calibri"/>
              </a:rPr>
              <a:t>Consejo:</a:t>
            </a:r>
          </a:p>
          <a:p>
            <a:pPr marL="468727" marR="4611" lvl="1">
              <a:spcBef>
                <a:spcPts val="91"/>
              </a:spcBef>
            </a:pPr>
            <a:r>
              <a:rPr lang="es-ES" spc="-18" dirty="0" smtClean="0">
                <a:latin typeface="Calibri"/>
                <a:cs typeface="Calibri"/>
              </a:rPr>
              <a:t>Al hacer el merge de vuestra rama con master;</a:t>
            </a:r>
          </a:p>
          <a:p>
            <a:pPr marL="468727" marR="4611" lvl="1">
              <a:spcBef>
                <a:spcPts val="91"/>
              </a:spcBef>
            </a:pPr>
            <a:r>
              <a:rPr lang="es-ES" spc="-18" dirty="0" smtClean="0">
                <a:latin typeface="Calibri"/>
                <a:cs typeface="Calibri"/>
              </a:rPr>
              <a:t>1.   En vuestra rama</a:t>
            </a:r>
          </a:p>
          <a:p>
            <a:pPr marL="1211677" marR="4611" lvl="2" indent="-285750">
              <a:spcBef>
                <a:spcPts val="91"/>
              </a:spcBef>
              <a:buFontTx/>
              <a:buChar char="-"/>
            </a:pPr>
            <a:r>
              <a:rPr lang="es-ES" spc="-18" dirty="0" smtClean="0">
                <a:latin typeface="Calibri"/>
                <a:cs typeface="Calibri"/>
              </a:rPr>
              <a:t>Realizar un fetch</a:t>
            </a:r>
          </a:p>
          <a:p>
            <a:pPr marL="1211677" marR="4611" lvl="2" indent="-285750">
              <a:spcBef>
                <a:spcPts val="91"/>
              </a:spcBef>
              <a:buFontTx/>
              <a:buChar char="-"/>
            </a:pPr>
            <a:r>
              <a:rPr lang="es-ES" spc="-18" dirty="0" smtClean="0">
                <a:latin typeface="Calibri"/>
                <a:cs typeface="Calibri"/>
              </a:rPr>
              <a:t>Realizar el merge en vuestra rama con la rama master</a:t>
            </a:r>
          </a:p>
          <a:p>
            <a:pPr marL="1211677" marR="4611" lvl="2" indent="-285750">
              <a:spcBef>
                <a:spcPts val="91"/>
              </a:spcBef>
              <a:buFontTx/>
              <a:buChar char="-"/>
            </a:pPr>
            <a:r>
              <a:rPr lang="es-ES" spc="-18" dirty="0" smtClean="0">
                <a:latin typeface="Calibri"/>
                <a:cs typeface="Calibri"/>
              </a:rPr>
              <a:t>Subir commits y con conflictos resueltos (si hubiera)</a:t>
            </a:r>
          </a:p>
          <a:p>
            <a:pPr marL="811627" marR="4611" lvl="1" indent="-342900">
              <a:spcBef>
                <a:spcPts val="91"/>
              </a:spcBef>
              <a:buAutoNum type="arabicPeriod" startAt="2"/>
            </a:pPr>
            <a:r>
              <a:rPr lang="es-ES" spc="-18" dirty="0" smtClean="0">
                <a:latin typeface="Calibri"/>
                <a:cs typeface="Calibri"/>
              </a:rPr>
              <a:t>En la rama master</a:t>
            </a:r>
          </a:p>
          <a:p>
            <a:pPr marL="1211677" marR="4611" lvl="2" indent="-285750">
              <a:spcBef>
                <a:spcPts val="91"/>
              </a:spcBef>
              <a:buFontTx/>
              <a:buChar char="-"/>
            </a:pPr>
            <a:r>
              <a:rPr lang="es-ES" spc="-18" dirty="0" smtClean="0">
                <a:latin typeface="Calibri"/>
                <a:cs typeface="Calibri"/>
              </a:rPr>
              <a:t>Realizar </a:t>
            </a:r>
            <a:r>
              <a:rPr lang="es-ES" spc="-18" dirty="0">
                <a:latin typeface="Calibri"/>
                <a:cs typeface="Calibri"/>
              </a:rPr>
              <a:t>el merge en </a:t>
            </a:r>
            <a:r>
              <a:rPr lang="es-ES" spc="-18" dirty="0" smtClean="0">
                <a:latin typeface="Calibri"/>
                <a:cs typeface="Calibri"/>
              </a:rPr>
              <a:t>master con vuestra rama (no deberían aparecer conflictos)</a:t>
            </a:r>
            <a:endParaRPr lang="es-ES" spc="-18" dirty="0">
              <a:latin typeface="Calibri"/>
              <a:cs typeface="Calibri"/>
            </a:endParaRPr>
          </a:p>
          <a:p>
            <a:pPr marL="1211677" marR="4611" lvl="2" indent="-285750">
              <a:spcBef>
                <a:spcPts val="91"/>
              </a:spcBef>
              <a:buFontTx/>
              <a:buChar char="-"/>
            </a:pPr>
            <a:r>
              <a:rPr lang="es-ES" spc="-18" dirty="0">
                <a:latin typeface="Calibri"/>
                <a:cs typeface="Calibri"/>
              </a:rPr>
              <a:t>Subir </a:t>
            </a:r>
            <a:r>
              <a:rPr lang="es-ES" spc="-18" dirty="0" smtClean="0">
                <a:latin typeface="Calibri"/>
                <a:cs typeface="Calibri"/>
              </a:rPr>
              <a:t>commits</a:t>
            </a:r>
          </a:p>
          <a:p>
            <a:pPr marL="754477" marR="4611" lvl="1" indent="-285750">
              <a:spcBef>
                <a:spcPts val="91"/>
              </a:spcBef>
              <a:buFontTx/>
              <a:buChar char="-"/>
            </a:pPr>
            <a:endParaRPr lang="es-ES" spc="-18" dirty="0" smtClean="0">
              <a:latin typeface="Calibri"/>
              <a:cs typeface="Calibri"/>
            </a:endParaRPr>
          </a:p>
          <a:p>
            <a:pPr marL="754477" marR="4611" lvl="1" indent="-285750">
              <a:spcBef>
                <a:spcPts val="91"/>
              </a:spcBef>
              <a:buFontTx/>
              <a:buChar char="-"/>
            </a:pPr>
            <a:endParaRPr lang="es-ES" spc="-18" dirty="0" smtClean="0">
              <a:latin typeface="Calibri"/>
              <a:cs typeface="Calibri"/>
            </a:endParaRPr>
          </a:p>
          <a:p>
            <a:pPr marL="1383127" marR="4611" lvl="2" indent="-457200">
              <a:spcBef>
                <a:spcPts val="91"/>
              </a:spcBef>
              <a:buAutoNum type="arabicPeriod"/>
            </a:pPr>
            <a:endParaRPr lang="es-ES" spc="-18" dirty="0" smtClean="0">
              <a:latin typeface="Calibri"/>
              <a:cs typeface="Calibri"/>
            </a:endParaRPr>
          </a:p>
          <a:p>
            <a:pPr marL="468727" marR="4611" indent="-457200">
              <a:spcBef>
                <a:spcPts val="91"/>
              </a:spcBef>
              <a:buAutoNum type="arabicPeriod"/>
            </a:pPr>
            <a:endParaRPr lang="es-ES" spc="-18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8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413C09-EF3B-400C-93D2-48AE238F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12.</a:t>
            </a:r>
            <a:r>
              <a:rPr lang="es-ES" baseline="0" dirty="0" smtClean="0"/>
              <a:t> </a:t>
            </a:r>
            <a:r>
              <a:rPr lang="es-ES" baseline="0" dirty="0"/>
              <a:t>Git </a:t>
            </a:r>
            <a:r>
              <a:rPr lang="es-ES" baseline="0" dirty="0" smtClean="0"/>
              <a:t>Flow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0A65DC27-8DAD-41B4-84A9-363A9B032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49</a:t>
            </a:fld>
            <a:endParaRPr lang="es-ES" dirty="0"/>
          </a:p>
        </p:txBody>
      </p:sp>
      <p:pic>
        <p:nvPicPr>
          <p:cNvPr id="8196" name="Picture 4" descr="https://leanpub.com/site_images/git-flow/git-workflow-release-cycle-4mainten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8483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0E6AFB-BA92-412A-BB6E-04EB32D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</a:t>
            </a:r>
            <a:r>
              <a:rPr lang="es-ES" dirty="0" smtClean="0"/>
              <a:t>Ejercicio GitHub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7E3862E-8A60-406B-BC2A-1CED19F2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C934E644-A6BC-4217-8A9B-BAACA0739029}"/>
              </a:ext>
            </a:extLst>
          </p:cNvPr>
          <p:cNvSpPr txBox="1">
            <a:spLocks/>
          </p:cNvSpPr>
          <p:nvPr/>
        </p:nvSpPr>
        <p:spPr>
          <a:xfrm>
            <a:off x="445057" y="1408472"/>
            <a:ext cx="5063047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smtClean="0"/>
              <a:t>Crear una cuenta gratuita de Git </a:t>
            </a:r>
            <a:r>
              <a:rPr lang="es-ES" sz="2800" dirty="0" err="1"/>
              <a:t>hub</a:t>
            </a:r>
            <a:r>
              <a:rPr lang="es-ES" sz="2800" dirty="0"/>
              <a:t> (https://github.com):</a:t>
            </a:r>
          </a:p>
          <a:p>
            <a:pPr marL="457200" lvl="1" indent="0">
              <a:buNone/>
            </a:pPr>
            <a:endParaRPr lang="es-ES" sz="2400" dirty="0"/>
          </a:p>
        </p:txBody>
      </p:sp>
      <p:pic>
        <p:nvPicPr>
          <p:cNvPr id="6" name="Picture 2" descr="Resultado de imagen de github">
            <a:extLst>
              <a:ext uri="{FF2B5EF4-FFF2-40B4-BE49-F238E27FC236}">
                <a16:creationId xmlns:a16="http://schemas.microsoft.com/office/drawing/2014/main" xmlns="" id="{802E4E43-4B43-4273-94F6-1008518B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888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8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CB8CE92-8E3E-45EA-AA87-1513EFF0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Organización del flujo de trabajo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12AB6306-9EE6-4C50-9DE1-D8F3390BF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50</a:t>
            </a:fld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B5273896-795D-4766-B2DA-FF29D9FEBC33}"/>
              </a:ext>
            </a:extLst>
          </p:cNvPr>
          <p:cNvSpPr txBox="1">
            <a:spLocks/>
          </p:cNvSpPr>
          <p:nvPr/>
        </p:nvSpPr>
        <p:spPr>
          <a:xfrm>
            <a:off x="539552" y="1196752"/>
            <a:ext cx="7406208" cy="40516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En Git, normalmente se usa una rama </a:t>
            </a:r>
            <a:r>
              <a:rPr lang="es-ES" dirty="0" smtClean="0"/>
              <a:t>master </a:t>
            </a:r>
            <a:r>
              <a:rPr lang="es-ES" dirty="0"/>
              <a:t>y se crean ramas para añadir funcionalidades que luego se integran sin control:</a:t>
            </a:r>
          </a:p>
          <a:p>
            <a:pPr lvl="1"/>
            <a:r>
              <a:rPr lang="es-ES" sz="2000" u="sng" dirty="0"/>
              <a:t>Inconveniente</a:t>
            </a:r>
            <a:r>
              <a:rPr lang="es-ES" sz="2000" dirty="0"/>
              <a:t>: dejar la rama máster a expensas de una mala actualización y quedarnos sin una rama estable</a:t>
            </a:r>
          </a:p>
          <a:p>
            <a:pPr marL="0" indent="0">
              <a:buNone/>
            </a:pPr>
            <a:endParaRPr lang="es-ES" sz="1200" dirty="0"/>
          </a:p>
          <a:p>
            <a:r>
              <a:rPr lang="es-ES" dirty="0"/>
              <a:t>Consejo: Seguir un esquema de organización para las ramas/repositorios.</a:t>
            </a:r>
          </a:p>
          <a:p>
            <a:r>
              <a:rPr lang="es-ES" dirty="0"/>
              <a:t>Para ello, hay otras propuestas que permiten separar el trabajo de desarrollo con el mantenimiento de las versiones estables. </a:t>
            </a:r>
          </a:p>
          <a:p>
            <a:r>
              <a:rPr lang="es-ES" dirty="0"/>
              <a:t>Una de las más conocidas es la propuesta por Vincent Driessen</a:t>
            </a:r>
          </a:p>
        </p:txBody>
      </p:sp>
    </p:spTree>
    <p:extLst>
      <p:ext uri="{BB962C8B-B14F-4D97-AF65-F5344CB8AC3E}">
        <p14:creationId xmlns:p14="http://schemas.microsoft.com/office/powerpoint/2010/main" val="17575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FF157D-F256-4384-B497-67030FE5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Propuesta de Organización de V. Driessen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D0C9CAEC-8E44-4B9D-82E9-E4491AB8F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51</a:t>
            </a:fld>
            <a:endParaRPr lang="es-ES" dirty="0"/>
          </a:p>
        </p:txBody>
      </p:sp>
      <p:pic>
        <p:nvPicPr>
          <p:cNvPr id="1026" name="Picture 2" descr="http://nvie.com/img/git-model@2x.png">
            <a:extLst>
              <a:ext uri="{FF2B5EF4-FFF2-40B4-BE49-F238E27FC236}">
                <a16:creationId xmlns:a16="http://schemas.microsoft.com/office/drawing/2014/main" xmlns="" id="{2A6AC513-5793-4F17-8687-D04DDFD34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00326"/>
            <a:ext cx="3816424" cy="50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7B63581A-7976-4D8A-B5D3-55EFC4CB9D6A}"/>
              </a:ext>
            </a:extLst>
          </p:cNvPr>
          <p:cNvSpPr txBox="1"/>
          <p:nvPr/>
        </p:nvSpPr>
        <p:spPr>
          <a:xfrm>
            <a:off x="1259632" y="6061173"/>
            <a:ext cx="5216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Fuente: http://nvie.com/posts/a-successful-git-branching-model/</a:t>
            </a:r>
          </a:p>
        </p:txBody>
      </p:sp>
    </p:spTree>
    <p:extLst>
      <p:ext uri="{BB962C8B-B14F-4D97-AF65-F5344CB8AC3E}">
        <p14:creationId xmlns:p14="http://schemas.microsoft.com/office/powerpoint/2010/main" val="229648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branch master develop">
            <a:extLst>
              <a:ext uri="{FF2B5EF4-FFF2-40B4-BE49-F238E27FC236}">
                <a16:creationId xmlns:a16="http://schemas.microsoft.com/office/drawing/2014/main" xmlns="" id="{D1E69CB8-8268-4B00-B17D-F3231E8AC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58" y="1052736"/>
            <a:ext cx="3568462" cy="53732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D1D422-43F8-47B9-A33B-D3B933D7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Ramas master y develop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D75148A6-3BC7-446E-A9B6-35D379F9D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52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4DE4ACD8-DCB4-4164-ADD5-88760256FD13}"/>
              </a:ext>
            </a:extLst>
          </p:cNvPr>
          <p:cNvSpPr txBox="1">
            <a:spLocks/>
          </p:cNvSpPr>
          <p:nvPr/>
        </p:nvSpPr>
        <p:spPr>
          <a:xfrm>
            <a:off x="503281" y="1052736"/>
            <a:ext cx="4932815" cy="40516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 trabajo se organiza en dos ramas principales:</a:t>
            </a:r>
          </a:p>
          <a:p>
            <a:pPr lvl="1"/>
            <a:r>
              <a:rPr lang="es-ES" sz="2000" b="1" dirty="0"/>
              <a:t>Rama master</a:t>
            </a:r>
            <a:r>
              <a:rPr lang="es-ES" sz="2000" dirty="0"/>
              <a:t>: cualquier commit que pongamos en esta rama debe estar preparado para subir a producción</a:t>
            </a:r>
          </a:p>
          <a:p>
            <a:pPr lvl="1"/>
            <a:r>
              <a:rPr lang="es-ES" sz="2000" b="1" dirty="0"/>
              <a:t>Rama develop</a:t>
            </a:r>
            <a:r>
              <a:rPr lang="es-ES" sz="2000" dirty="0"/>
              <a:t>: rama en la que está el código que conformará la siguiente versión planificada del proyecto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99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D1D422-43F8-47B9-A33B-D3B933D7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Ramas Feature o topic branches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D75148A6-3BC7-446E-A9B6-35D379F9D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53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4DE4ACD8-DCB4-4164-ADD5-88760256FD13}"/>
              </a:ext>
            </a:extLst>
          </p:cNvPr>
          <p:cNvSpPr txBox="1">
            <a:spLocks/>
          </p:cNvSpPr>
          <p:nvPr/>
        </p:nvSpPr>
        <p:spPr>
          <a:xfrm>
            <a:off x="503281" y="1052736"/>
            <a:ext cx="4932815" cy="40516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 originan a partir de la rama develop.</a:t>
            </a:r>
          </a:p>
          <a:p>
            <a:r>
              <a:rPr lang="es-ES" dirty="0"/>
              <a:t>Se incorporan siempre a la rama develop.</a:t>
            </a:r>
          </a:p>
          <a:p>
            <a:r>
              <a:rPr lang="es-ES" dirty="0"/>
              <a:t>Nombre: cualquiera que no sea master, develop, hotfix-* o release-*</a:t>
            </a:r>
          </a:p>
          <a:p>
            <a:r>
              <a:rPr lang="es-ES" dirty="0"/>
              <a:t>Estas ramas se utilizan para desarrollar nuevas características de la aplicación que, una vez terminadas, se incorporan a la rama develop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074" name="Picture 2" descr="http://nvie.com/img/fb@2x.png">
            <a:extLst>
              <a:ext uri="{FF2B5EF4-FFF2-40B4-BE49-F238E27FC236}">
                <a16:creationId xmlns:a16="http://schemas.microsoft.com/office/drawing/2014/main" xmlns="" id="{2BCF0A95-D0BE-43F8-9FB1-2D5A0723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216" y="898977"/>
            <a:ext cx="2017967" cy="541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45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D1D422-43F8-47B9-A33B-D3B933D7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Release branches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D75148A6-3BC7-446E-A9B6-35D379F9D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54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4DE4ACD8-DCB4-4164-ADD5-88760256FD13}"/>
              </a:ext>
            </a:extLst>
          </p:cNvPr>
          <p:cNvSpPr txBox="1">
            <a:spLocks/>
          </p:cNvSpPr>
          <p:nvPr/>
        </p:nvSpPr>
        <p:spPr>
          <a:xfrm>
            <a:off x="503281" y="1052736"/>
            <a:ext cx="4932815" cy="40516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 originan a partir de la rama develop</a:t>
            </a:r>
          </a:p>
          <a:p>
            <a:r>
              <a:rPr lang="es-ES" dirty="0"/>
              <a:t>Se incorporan a master y develop</a:t>
            </a:r>
          </a:p>
          <a:p>
            <a:r>
              <a:rPr lang="es-ES" dirty="0"/>
              <a:t>Nombre: release-*</a:t>
            </a:r>
          </a:p>
          <a:p>
            <a:r>
              <a:rPr lang="es-ES" dirty="0"/>
              <a:t>Estas ramas se utilizan para preparar el siguiente código en producción. </a:t>
            </a:r>
          </a:p>
          <a:p>
            <a:r>
              <a:rPr lang="es-ES" dirty="0"/>
              <a:t>En estas ramas se hacen los últimos ajustes y se corrigen los últimos bugs antes de pasar el código a producción incorporándolo a la rama master.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68E8DF01-1FE8-48E6-9080-99BB94DA5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59" y="1052736"/>
            <a:ext cx="3767541" cy="431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2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nvie.com/img/hotfix-branches@2x.png">
            <a:extLst>
              <a:ext uri="{FF2B5EF4-FFF2-40B4-BE49-F238E27FC236}">
                <a16:creationId xmlns:a16="http://schemas.microsoft.com/office/drawing/2014/main" xmlns="" id="{0343ABFB-0D74-4287-A7E8-F2F9DB4F7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20543"/>
            <a:ext cx="3398730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D1D422-43F8-47B9-A33B-D3B933D7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Hotfix branches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D75148A6-3BC7-446E-A9B6-35D379F9D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55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4DE4ACD8-DCB4-4164-ADD5-88760256FD13}"/>
              </a:ext>
            </a:extLst>
          </p:cNvPr>
          <p:cNvSpPr txBox="1">
            <a:spLocks/>
          </p:cNvSpPr>
          <p:nvPr/>
        </p:nvSpPr>
        <p:spPr>
          <a:xfrm>
            <a:off x="503281" y="1052736"/>
            <a:ext cx="4932815" cy="40516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 originan a partir de la rama master.</a:t>
            </a:r>
          </a:p>
          <a:p>
            <a:r>
              <a:rPr lang="es-ES" dirty="0"/>
              <a:t>Se incorporan a la master y develop</a:t>
            </a:r>
          </a:p>
          <a:p>
            <a:r>
              <a:rPr lang="es-ES" dirty="0"/>
              <a:t>Nombre: hotfix-*</a:t>
            </a:r>
          </a:p>
          <a:p>
            <a:r>
              <a:rPr lang="es-ES" dirty="0"/>
              <a:t>Esas ramas se utilizan para corregir errores y bugs en el código en producción. Funcionan de forma parecida a las Releases Branches, siendo la principal diferencia que los hotfixes no se planifican.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43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	Conservar el ciclo de vida de las Ramas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56</a:t>
            </a:fld>
            <a:endParaRPr lang="es-ES" dirty="0"/>
          </a:p>
        </p:txBody>
      </p:sp>
      <p:pic>
        <p:nvPicPr>
          <p:cNvPr id="10242" name="Picture 2" descr="http://nvie.com/img/merge-without-ff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50" y="2898278"/>
            <a:ext cx="4029104" cy="341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xmlns="" id="{B5273896-795D-4766-B2DA-FF29D9FEBC33}"/>
              </a:ext>
            </a:extLst>
          </p:cNvPr>
          <p:cNvSpPr txBox="1">
            <a:spLocks/>
          </p:cNvSpPr>
          <p:nvPr/>
        </p:nvSpPr>
        <p:spPr>
          <a:xfrm>
            <a:off x="375710" y="926453"/>
            <a:ext cx="8300745" cy="22145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 smtClean="0"/>
              <a:t>Opción --no-ff de git merge</a:t>
            </a:r>
            <a:r>
              <a:rPr lang="es-ES" dirty="0"/>
              <a:t> 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Git merge, si puede, realiza un fast-forward, importando los commits, dejando la rama original ‘plana’. </a:t>
            </a:r>
          </a:p>
          <a:p>
            <a:pPr marL="0" indent="0">
              <a:buNone/>
            </a:pPr>
            <a:r>
              <a:rPr lang="es-ES" dirty="0" smtClean="0"/>
              <a:t>	- A la hora de visualizar el histórico, perdemos el ciclo de vida de la rama, para evitar esto, usaremos siempre la opción --no-ff, creando siempre un commit con el merge</a:t>
            </a:r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xmlns="" id="{B5273896-795D-4766-B2DA-FF29D9FEBC33}"/>
              </a:ext>
            </a:extLst>
          </p:cNvPr>
          <p:cNvSpPr txBox="1">
            <a:spLocks/>
          </p:cNvSpPr>
          <p:nvPr/>
        </p:nvSpPr>
        <p:spPr>
          <a:xfrm>
            <a:off x="381069" y="2924944"/>
            <a:ext cx="4052274" cy="22145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- El resultado dentro de nuestro espacio de trabajo es el mismo, únicamente cambia la información del log</a:t>
            </a: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348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27C84C-D665-44CE-B2D4-A6B4C7BE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</a:t>
            </a:r>
            <a:r>
              <a:rPr lang="es-ES" dirty="0" smtClean="0"/>
              <a:t>comandos Git Flow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F5739623-4D7C-462C-B0F7-308D47770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57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61D85842-5016-49E4-BB9C-633E45BF8A81}"/>
              </a:ext>
            </a:extLst>
          </p:cNvPr>
          <p:cNvSpPr txBox="1">
            <a:spLocks/>
          </p:cNvSpPr>
          <p:nvPr/>
        </p:nvSpPr>
        <p:spPr>
          <a:xfrm>
            <a:off x="467544" y="1124745"/>
            <a:ext cx="7406208" cy="39604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git-flow </a:t>
            </a:r>
            <a:r>
              <a:rPr lang="es-ES" dirty="0"/>
              <a:t>es un conjunto de extensiones para git que proveen comandos de alto nivel para operar repositorios basados en el modelo de ramificaciones de V. Driessen</a:t>
            </a:r>
          </a:p>
          <a:p>
            <a:endParaRPr lang="es-ES" dirty="0"/>
          </a:p>
        </p:txBody>
      </p:sp>
      <p:sp>
        <p:nvSpPr>
          <p:cNvPr id="5" name="AutoShape 2" descr="Resultado de imagen de git flow commands">
            <a:extLst>
              <a:ext uri="{FF2B5EF4-FFF2-40B4-BE49-F238E27FC236}">
                <a16:creationId xmlns:a16="http://schemas.microsoft.com/office/drawing/2014/main" xmlns="" id="{D73FCF0F-AFA2-4229-BD42-2BFFDDC32E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7" name="Picture 4" descr="Resultado de imagen de git flow commands">
            <a:extLst>
              <a:ext uri="{FF2B5EF4-FFF2-40B4-BE49-F238E27FC236}">
                <a16:creationId xmlns:a16="http://schemas.microsoft.com/office/drawing/2014/main" xmlns="" id="{1A87C198-F964-4B34-8AEF-2E1E5C1C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57239"/>
            <a:ext cx="59055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4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23009E3-8724-4337-80E7-BABBBEC6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13.</a:t>
            </a:r>
            <a:r>
              <a:rPr lang="es-ES" baseline="0" dirty="0" smtClean="0"/>
              <a:t> </a:t>
            </a:r>
            <a:r>
              <a:rPr lang="es-ES" dirty="0" smtClean="0"/>
              <a:t>SourceTree 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28231A53-BF4E-4637-8F8E-5E6059D6F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58</a:t>
            </a:fld>
            <a:endParaRPr lang="es-ES" dirty="0"/>
          </a:p>
        </p:txBody>
      </p:sp>
      <p:pic>
        <p:nvPicPr>
          <p:cNvPr id="3076" name="Picture 4" descr="Resultado de imagen de source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6712"/>
            <a:ext cx="2843888" cy="149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de source tree branch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41526"/>
            <a:ext cx="4464496" cy="242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0006222\Desktop\sourcetree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26391"/>
            <a:ext cx="3240360" cy="24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	</a:t>
            </a:r>
            <a:r>
              <a:rPr lang="es-ES" b="0" dirty="0" smtClean="0"/>
              <a:t>Introducción a SourceTree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59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B5273896-795D-4766-B2DA-FF29D9FEBC33}"/>
              </a:ext>
            </a:extLst>
          </p:cNvPr>
          <p:cNvSpPr txBox="1">
            <a:spLocks/>
          </p:cNvSpPr>
          <p:nvPr/>
        </p:nvSpPr>
        <p:spPr>
          <a:xfrm>
            <a:off x="539552" y="1196752"/>
            <a:ext cx="7406208" cy="40516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Una de las partes más importantes a la hora de realizar un proyecto consiste en tener un lugar </a:t>
            </a:r>
            <a:r>
              <a:rPr lang="es-ES" dirty="0" smtClean="0"/>
              <a:t>centralizado, </a:t>
            </a:r>
            <a:r>
              <a:rPr lang="es-ES" dirty="0"/>
              <a:t>en el que todo el equipo pueda acceder a la información del mismo. </a:t>
            </a:r>
            <a:r>
              <a:rPr lang="es-ES" dirty="0" smtClean="0"/>
              <a:t>Para </a:t>
            </a:r>
            <a:r>
              <a:rPr lang="es-ES" dirty="0"/>
              <a:t>esto, el uso de un sistema de control de versiones (como GIT) es </a:t>
            </a:r>
            <a:r>
              <a:rPr lang="es-ES" dirty="0" smtClean="0"/>
              <a:t>imprescindible</a:t>
            </a:r>
          </a:p>
          <a:p>
            <a:r>
              <a:rPr lang="es-ES" dirty="0" smtClean="0"/>
              <a:t>Sourcetree, es un cliente de Git, que simplifica </a:t>
            </a:r>
            <a:r>
              <a:rPr lang="es-ES" dirty="0"/>
              <a:t>la forma de interactuar con los repositorios </a:t>
            </a:r>
            <a:r>
              <a:rPr lang="es-ES" dirty="0" smtClean="0"/>
              <a:t>para </a:t>
            </a:r>
            <a:r>
              <a:rPr lang="es-ES" dirty="0"/>
              <a:t>que puedas centrarte en el código. </a:t>
            </a:r>
            <a:r>
              <a:rPr lang="es-ES" dirty="0" smtClean="0"/>
              <a:t>https</a:t>
            </a:r>
            <a:r>
              <a:rPr lang="es-ES" dirty="0"/>
              <a:t>://es.atlassian.com/software/sourcetree</a:t>
            </a:r>
          </a:p>
        </p:txBody>
      </p:sp>
    </p:spTree>
    <p:extLst>
      <p:ext uri="{BB962C8B-B14F-4D97-AF65-F5344CB8AC3E}">
        <p14:creationId xmlns:p14="http://schemas.microsoft.com/office/powerpoint/2010/main" val="20153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325884-A51D-4E26-9A13-2EE82158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Conceptos importantes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3E81656B-5E25-4ADC-97BF-2382397BA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1B256C51-2119-4FAC-AD6B-4CD50B37FB91}"/>
              </a:ext>
            </a:extLst>
          </p:cNvPr>
          <p:cNvSpPr txBox="1">
            <a:spLocks/>
          </p:cNvSpPr>
          <p:nvPr/>
        </p:nvSpPr>
        <p:spPr>
          <a:xfrm>
            <a:off x="432682" y="1253331"/>
            <a:ext cx="7955742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Origin</a:t>
            </a:r>
            <a:r>
              <a:rPr lang="es-ES" dirty="0"/>
              <a:t>: alias para nuestro repositorio remoto. El ‘origen’ de nuestro repositorio.</a:t>
            </a:r>
          </a:p>
          <a:p>
            <a:r>
              <a:rPr lang="es-ES" sz="3200" dirty="0"/>
              <a:t>Master</a:t>
            </a:r>
            <a:r>
              <a:rPr lang="es-ES" dirty="0"/>
              <a:t>:  rama principal de nuestro proyecto</a:t>
            </a:r>
          </a:p>
          <a:p>
            <a:r>
              <a:rPr lang="es-ES" sz="3200" dirty="0"/>
              <a:t>Head</a:t>
            </a:r>
            <a:r>
              <a:rPr lang="es-ES" dirty="0"/>
              <a:t>: Commit actual en el que nos encontramos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29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	Herramientas </a:t>
            </a:r>
            <a:r>
              <a:rPr lang="es-ES" dirty="0"/>
              <a:t>de Source </a:t>
            </a:r>
            <a:r>
              <a:rPr lang="es-ES" dirty="0" smtClean="0"/>
              <a:t>Tree: Panel Lateral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60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B5273896-795D-4766-B2DA-FF29D9FEBC33}"/>
              </a:ext>
            </a:extLst>
          </p:cNvPr>
          <p:cNvSpPr txBox="1">
            <a:spLocks/>
          </p:cNvSpPr>
          <p:nvPr/>
        </p:nvSpPr>
        <p:spPr>
          <a:xfrm>
            <a:off x="539552" y="1196752"/>
            <a:ext cx="5328592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File Status</a:t>
            </a:r>
            <a:r>
              <a:rPr lang="es-ES" dirty="0"/>
              <a:t>: </a:t>
            </a:r>
            <a:r>
              <a:rPr lang="es-ES" dirty="0" smtClean="0"/>
              <a:t>muestra </a:t>
            </a:r>
            <a:r>
              <a:rPr lang="es-ES" dirty="0"/>
              <a:t>el estado de los ficheros. </a:t>
            </a:r>
            <a:endParaRPr lang="es-ES" dirty="0" smtClean="0"/>
          </a:p>
          <a:p>
            <a:pPr lvl="1"/>
            <a:r>
              <a:rPr lang="es-ES" sz="1800" dirty="0" smtClean="0"/>
              <a:t>Esta </a:t>
            </a:r>
            <a:r>
              <a:rPr lang="es-ES" sz="1800" dirty="0"/>
              <a:t>pestaña se corresponde con el siguiente comando de </a:t>
            </a:r>
            <a:r>
              <a:rPr lang="es-ES" sz="1800" dirty="0" smtClean="0"/>
              <a:t>git ‘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s-E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s-ES" sz="1800" dirty="0" smtClean="0"/>
              <a:t>’</a:t>
            </a:r>
            <a:endParaRPr lang="es-ES" dirty="0"/>
          </a:p>
          <a:p>
            <a:r>
              <a:rPr lang="es-ES" b="1" dirty="0"/>
              <a:t>Branches</a:t>
            </a:r>
            <a:r>
              <a:rPr lang="es-ES" dirty="0"/>
              <a:t>: Nos indica las distintas ramas de trabajo</a:t>
            </a:r>
            <a:r>
              <a:rPr lang="es-ES" dirty="0" smtClean="0"/>
              <a:t>. Resalta la rama actual de trabajo</a:t>
            </a:r>
          </a:p>
          <a:p>
            <a:r>
              <a:rPr lang="es-ES" b="1" dirty="0" smtClean="0"/>
              <a:t>Tags</a:t>
            </a:r>
            <a:r>
              <a:rPr lang="es-ES" dirty="0" smtClean="0"/>
              <a:t>: Nos muestra las tags de nuestro repositorio</a:t>
            </a:r>
            <a:endParaRPr lang="es-ES" dirty="0"/>
          </a:p>
          <a:p>
            <a:r>
              <a:rPr lang="es-ES" b="1" dirty="0"/>
              <a:t>Remotes</a:t>
            </a:r>
            <a:r>
              <a:rPr lang="es-ES" dirty="0"/>
              <a:t>: Aquí se encuentran los distintos repositorios remotos(Origin por defecto), así como las ramas de trabajo que están en </a:t>
            </a:r>
            <a:r>
              <a:rPr lang="es-ES" dirty="0" smtClean="0"/>
              <a:t>ellos.</a:t>
            </a:r>
          </a:p>
          <a:p>
            <a:pPr lvl="1"/>
            <a:r>
              <a:rPr lang="es-ES" sz="2000" dirty="0" smtClean="0"/>
              <a:t>La </a:t>
            </a:r>
            <a:r>
              <a:rPr lang="es-ES" sz="2000" dirty="0"/>
              <a:t>información de “Branches” y “Remotes” se puede ver en git con el </a:t>
            </a:r>
            <a:r>
              <a:rPr lang="es-ES" sz="2000" dirty="0" smtClean="0"/>
              <a:t>comando </a:t>
            </a: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-a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50" y="1556792"/>
            <a:ext cx="23050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6156176" y="2060848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6149387" y="162880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6228184" y="4005064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6228184" y="371341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14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	Source Tree: Working area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61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B5273896-795D-4766-B2DA-FF29D9FEBC33}"/>
              </a:ext>
            </a:extLst>
          </p:cNvPr>
          <p:cNvSpPr txBox="1">
            <a:spLocks/>
          </p:cNvSpPr>
          <p:nvPr/>
        </p:nvSpPr>
        <p:spPr>
          <a:xfrm>
            <a:off x="375710" y="1002151"/>
            <a:ext cx="7580666" cy="4575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En el Working Copy (Working area) </a:t>
            </a:r>
            <a:r>
              <a:rPr lang="es-ES" dirty="0" smtClean="0"/>
              <a:t>realizaremos </a:t>
            </a:r>
            <a:r>
              <a:rPr lang="es-ES" dirty="0"/>
              <a:t>los trabajos </a:t>
            </a:r>
            <a:r>
              <a:rPr lang="es-ES" dirty="0" smtClean="0"/>
              <a:t>de </a:t>
            </a:r>
            <a:r>
              <a:rPr lang="es-ES" dirty="0"/>
              <a:t>staging y commit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b="1" dirty="0" smtClean="0"/>
          </a:p>
          <a:p>
            <a:endParaRPr lang="es-ES" b="1" dirty="0"/>
          </a:p>
          <a:p>
            <a:pPr marL="0" indent="0">
              <a:buNone/>
            </a:pPr>
            <a:endParaRPr lang="es-ES" b="1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25679"/>
            <a:ext cx="7780734" cy="345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4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	Source Tree: Branches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62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B5273896-795D-4766-B2DA-FF29D9FEBC33}"/>
              </a:ext>
            </a:extLst>
          </p:cNvPr>
          <p:cNvSpPr txBox="1">
            <a:spLocks/>
          </p:cNvSpPr>
          <p:nvPr/>
        </p:nvSpPr>
        <p:spPr>
          <a:xfrm>
            <a:off x="375710" y="926453"/>
            <a:ext cx="8300745" cy="98668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En </a:t>
            </a:r>
            <a:r>
              <a:rPr lang="es-ES" b="1" dirty="0" smtClean="0"/>
              <a:t>el apartado </a:t>
            </a:r>
            <a:r>
              <a:rPr lang="es-ES" b="1" dirty="0"/>
              <a:t>Branches</a:t>
            </a:r>
            <a:r>
              <a:rPr lang="es-ES" dirty="0"/>
              <a:t> </a:t>
            </a:r>
            <a:r>
              <a:rPr lang="es-ES" dirty="0" smtClean="0"/>
              <a:t>, tendremos una ventana con la </a:t>
            </a:r>
            <a:r>
              <a:rPr lang="es-ES" dirty="0"/>
              <a:t>información más importante a la hora de hacer un seguimiento de las versiones que vayamos subiendo al repositorio</a:t>
            </a:r>
            <a:r>
              <a:rPr lang="es-ES" dirty="0" smtClean="0"/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10656"/>
            <a:ext cx="508783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xmlns="" id="{B5273896-795D-4766-B2DA-FF29D9FEBC33}"/>
              </a:ext>
            </a:extLst>
          </p:cNvPr>
          <p:cNvSpPr txBox="1">
            <a:spLocks/>
          </p:cNvSpPr>
          <p:nvPr/>
        </p:nvSpPr>
        <p:spPr>
          <a:xfrm>
            <a:off x="375710" y="1916831"/>
            <a:ext cx="7932323" cy="4196391"/>
          </a:xfrm>
          <a:prstGeom prst="rect">
            <a:avLst/>
          </a:prstGeom>
        </p:spPr>
        <p:txBody>
          <a:bodyPr numCol="2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 smtClean="0"/>
              <a:t>Graph</a:t>
            </a:r>
            <a:r>
              <a:rPr lang="es-ES" sz="1800" b="1" dirty="0"/>
              <a:t>: </a:t>
            </a:r>
            <a:r>
              <a:rPr lang="es-ES" sz="1800" dirty="0"/>
              <a:t>nos muestra de forma visual como se están desarrollando las distintas </a:t>
            </a:r>
            <a:r>
              <a:rPr lang="es-ES" sz="1800" dirty="0" smtClean="0"/>
              <a:t>ramas</a:t>
            </a:r>
          </a:p>
          <a:p>
            <a:r>
              <a:rPr lang="es-ES" sz="1800" b="1" dirty="0" smtClean="0"/>
              <a:t>Description</a:t>
            </a:r>
            <a:r>
              <a:rPr lang="es-ES" sz="1800" b="1" dirty="0"/>
              <a:t>: </a:t>
            </a:r>
            <a:r>
              <a:rPr lang="es-ES" sz="1800" dirty="0"/>
              <a:t>indica los repositorios que se encuentran en esta versión, así como la descripción que se puso al commit. </a:t>
            </a:r>
            <a:endParaRPr lang="es-ES" sz="1800" dirty="0" smtClean="0"/>
          </a:p>
          <a:p>
            <a:r>
              <a:rPr lang="es-ES" sz="1800" b="1" dirty="0" smtClean="0"/>
              <a:t>Commit</a:t>
            </a:r>
            <a:r>
              <a:rPr lang="es-ES" sz="1800" b="1" dirty="0"/>
              <a:t>: </a:t>
            </a:r>
            <a:r>
              <a:rPr lang="es-ES" sz="1800" dirty="0"/>
              <a:t>muestra el 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/>
              <a:t> </a:t>
            </a:r>
            <a:r>
              <a:rPr lang="es-ES" sz="1800" dirty="0" smtClean="0"/>
              <a:t>     id </a:t>
            </a:r>
            <a:r>
              <a:rPr lang="es-ES" sz="1800" dirty="0"/>
              <a:t>del commit realizado, 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/>
              <a:t>  </a:t>
            </a:r>
            <a:r>
              <a:rPr lang="es-ES" sz="1800" dirty="0" smtClean="0"/>
              <a:t>    para </a:t>
            </a:r>
            <a:r>
              <a:rPr lang="es-ES" sz="1800" dirty="0"/>
              <a:t>tener controlado las 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/>
              <a:t> </a:t>
            </a:r>
            <a:r>
              <a:rPr lang="es-ES" sz="1800" dirty="0" smtClean="0"/>
              <a:t>     distintas </a:t>
            </a:r>
            <a:r>
              <a:rPr lang="es-ES" sz="1800" dirty="0"/>
              <a:t>versiones </a:t>
            </a:r>
            <a:endParaRPr lang="es-ES" sz="1800" dirty="0" smtClean="0"/>
          </a:p>
          <a:p>
            <a:pPr marL="0" indent="0">
              <a:buNone/>
            </a:pPr>
            <a:r>
              <a:rPr lang="es-ES" sz="1800" dirty="0" smtClean="0"/>
              <a:t>      que </a:t>
            </a:r>
            <a:r>
              <a:rPr lang="es-ES" sz="1800" dirty="0"/>
              <a:t>va teniendo </a:t>
            </a:r>
            <a:r>
              <a:rPr lang="es-ES" sz="1800" dirty="0" smtClean="0"/>
              <a:t>git</a:t>
            </a:r>
          </a:p>
          <a:p>
            <a:pPr marL="0" indent="0">
              <a:buNone/>
            </a:pPr>
            <a:r>
              <a:rPr lang="es-ES" sz="1800" dirty="0" smtClean="0"/>
              <a:t>      </a:t>
            </a:r>
            <a:r>
              <a:rPr lang="es-ES" sz="1800" dirty="0"/>
              <a:t>del repositorio</a:t>
            </a:r>
          </a:p>
          <a:p>
            <a:r>
              <a:rPr lang="es-ES" sz="1800" b="1" dirty="0"/>
              <a:t>Author: </a:t>
            </a:r>
            <a:r>
              <a:rPr lang="es-ES" sz="1800" dirty="0"/>
              <a:t>nos indica el autor del commit, así como su correo electrónico.</a:t>
            </a:r>
          </a:p>
          <a:p>
            <a:r>
              <a:rPr lang="es-ES" sz="1800" b="1" dirty="0"/>
              <a:t>Date: </a:t>
            </a:r>
            <a:r>
              <a:rPr lang="es-ES" sz="1800" dirty="0"/>
              <a:t>indica la hora y la fecha a la que se hizo el commit</a:t>
            </a:r>
            <a:r>
              <a:rPr lang="es-ES" sz="1800" dirty="0" smtClean="0"/>
              <a:t>.</a:t>
            </a:r>
            <a:endParaRPr lang="es-ES" sz="1800" b="1" dirty="0"/>
          </a:p>
          <a:p>
            <a:pPr marL="0" indent="0">
              <a:buNone/>
            </a:pP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29633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	Source Tree: opciones de Git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63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B5273896-795D-4766-B2DA-FF29D9FEBC33}"/>
              </a:ext>
            </a:extLst>
          </p:cNvPr>
          <p:cNvSpPr txBox="1">
            <a:spLocks/>
          </p:cNvSpPr>
          <p:nvPr/>
        </p:nvSpPr>
        <p:spPr>
          <a:xfrm>
            <a:off x="375710" y="1002151"/>
            <a:ext cx="6932593" cy="4575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En </a:t>
            </a:r>
            <a:r>
              <a:rPr lang="es-ES" dirty="0"/>
              <a:t>la barra superior aparecen las acciones principales que solemos hacer con git: Commit</a:t>
            </a:r>
            <a:r>
              <a:rPr lang="es-ES" dirty="0" smtClean="0"/>
              <a:t>, Push, </a:t>
            </a:r>
            <a:r>
              <a:rPr lang="es-ES" dirty="0"/>
              <a:t>Pull, </a:t>
            </a:r>
            <a:r>
              <a:rPr lang="es-ES" dirty="0" smtClean="0"/>
              <a:t>Push, </a:t>
            </a:r>
            <a:r>
              <a:rPr lang="es-ES" dirty="0"/>
              <a:t>Branch, Merge </a:t>
            </a:r>
            <a:r>
              <a:rPr lang="es-ES" dirty="0" smtClean="0"/>
              <a:t>,Tag, etc</a:t>
            </a:r>
            <a:endParaRPr lang="es-ES" b="1" dirty="0" smtClean="0"/>
          </a:p>
          <a:p>
            <a:endParaRPr lang="es-ES" b="1" dirty="0" smtClean="0"/>
          </a:p>
          <a:p>
            <a:endParaRPr lang="es-ES" b="1" dirty="0"/>
          </a:p>
          <a:p>
            <a:pPr marL="0" indent="0">
              <a:buNone/>
            </a:pPr>
            <a:endParaRPr lang="es-ES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6819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1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	Git Flow</a:t>
            </a:r>
            <a:r>
              <a:rPr lang="es-ES" baseline="0" dirty="0" smtClean="0"/>
              <a:t> con sourceTree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64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B5273896-795D-4766-B2DA-FF29D9FEBC33}"/>
              </a:ext>
            </a:extLst>
          </p:cNvPr>
          <p:cNvSpPr txBox="1">
            <a:spLocks/>
          </p:cNvSpPr>
          <p:nvPr/>
        </p:nvSpPr>
        <p:spPr>
          <a:xfrm>
            <a:off x="375710" y="1002151"/>
            <a:ext cx="6932593" cy="4575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b="1" dirty="0" smtClean="0"/>
          </a:p>
          <a:p>
            <a:endParaRPr lang="es-ES" b="1" dirty="0"/>
          </a:p>
          <a:p>
            <a:pPr marL="0" indent="0">
              <a:buNone/>
            </a:pPr>
            <a:endParaRPr lang="es-ES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598" y="2032472"/>
            <a:ext cx="1626522" cy="164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52782"/>
            <a:ext cx="3672408" cy="180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845559"/>
            <a:ext cx="4072550" cy="19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45559"/>
            <a:ext cx="1676450" cy="2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91223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773" y="4319190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Flecha derecha"/>
          <p:cNvSpPr/>
          <p:nvPr/>
        </p:nvSpPr>
        <p:spPr>
          <a:xfrm>
            <a:off x="1543100" y="2780928"/>
            <a:ext cx="507498" cy="11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12 Flecha derecha"/>
          <p:cNvSpPr/>
          <p:nvPr/>
        </p:nvSpPr>
        <p:spPr>
          <a:xfrm>
            <a:off x="3588257" y="2853161"/>
            <a:ext cx="507498" cy="9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Flecha en U"/>
          <p:cNvSpPr/>
          <p:nvPr/>
        </p:nvSpPr>
        <p:spPr>
          <a:xfrm rot="5400000">
            <a:off x="7397650" y="3230315"/>
            <a:ext cx="1727968" cy="973658"/>
          </a:xfrm>
          <a:prstGeom prst="uturnArrow">
            <a:avLst>
              <a:gd name="adj1" fmla="val 6620"/>
              <a:gd name="adj2" fmla="val 7588"/>
              <a:gd name="adj3" fmla="val 9371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Flecha derecha"/>
          <p:cNvSpPr/>
          <p:nvPr/>
        </p:nvSpPr>
        <p:spPr>
          <a:xfrm rot="10800000">
            <a:off x="3488060" y="4483435"/>
            <a:ext cx="507498" cy="11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6 Flecha derecha"/>
          <p:cNvSpPr/>
          <p:nvPr/>
        </p:nvSpPr>
        <p:spPr>
          <a:xfrm rot="10800000">
            <a:off x="2610110" y="4495411"/>
            <a:ext cx="507498" cy="11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2195736" y="2420888"/>
            <a:ext cx="136433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4040092" y="4554386"/>
            <a:ext cx="1123765" cy="329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xmlns="" id="{B5273896-795D-4766-B2DA-FF29D9FEBC33}"/>
              </a:ext>
            </a:extLst>
          </p:cNvPr>
          <p:cNvSpPr txBox="1">
            <a:spLocks/>
          </p:cNvSpPr>
          <p:nvPr/>
        </p:nvSpPr>
        <p:spPr>
          <a:xfrm>
            <a:off x="528109" y="908720"/>
            <a:ext cx="7246696" cy="10440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Source tree nos ofrece un asistente para trabajar con git flow, que nos ayuda a la hora de crear y fusionar ramas</a:t>
            </a:r>
            <a:endParaRPr lang="es-ES" b="1" dirty="0" smtClean="0"/>
          </a:p>
          <a:p>
            <a:endParaRPr lang="es-ES" b="1" dirty="0" smtClean="0"/>
          </a:p>
          <a:p>
            <a:endParaRPr lang="es-ES" b="1" dirty="0"/>
          </a:p>
          <a:p>
            <a:pPr marL="0" indent="0">
              <a:buNone/>
            </a:pPr>
            <a:endParaRPr lang="es-ES" b="1" dirty="0" smtClean="0"/>
          </a:p>
        </p:txBody>
      </p:sp>
      <p:sp>
        <p:nvSpPr>
          <p:cNvPr id="24" name="23 Rectángulo"/>
          <p:cNvSpPr/>
          <p:nvPr/>
        </p:nvSpPr>
        <p:spPr>
          <a:xfrm>
            <a:off x="1257350" y="5157193"/>
            <a:ext cx="112376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88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	Ejercicio Source Tree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65</a:t>
            </a:fld>
            <a:endParaRPr lang="es-E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E33F8693-74F2-446E-AD67-AE9E5D20D7C7}"/>
              </a:ext>
            </a:extLst>
          </p:cNvPr>
          <p:cNvSpPr txBox="1"/>
          <p:nvPr/>
        </p:nvSpPr>
        <p:spPr>
          <a:xfrm>
            <a:off x="635293" y="853126"/>
            <a:ext cx="6673011" cy="687762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lang="es-ES" spc="-18" dirty="0">
                <a:latin typeface="Calibri"/>
                <a:cs typeface="Calibri"/>
              </a:rPr>
              <a:t>Descarga  de cambios remotos e incorporación a nuestro working area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 smtClean="0">
                <a:latin typeface="Calibri"/>
                <a:cs typeface="Calibri"/>
              </a:rPr>
              <a:t>Crear un nuevo repositorio  websamplegitFlow en git hub 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 smtClean="0">
                <a:latin typeface="Calibri"/>
                <a:cs typeface="Calibri"/>
              </a:rPr>
              <a:t>Clonar el repositorio, y añadir el contenido del repo </a:t>
            </a:r>
            <a:r>
              <a:rPr lang="es-ES" spc="-18" dirty="0">
                <a:latin typeface="Calibri"/>
                <a:cs typeface="Calibri"/>
                <a:hlinkClick r:id="rId2"/>
              </a:rPr>
              <a:t>https://</a:t>
            </a:r>
            <a:r>
              <a:rPr lang="es-ES" spc="-18" dirty="0" smtClean="0">
                <a:latin typeface="Calibri"/>
                <a:cs typeface="Calibri"/>
                <a:hlinkClick r:id="rId2"/>
              </a:rPr>
              <a:t>github.com/comunidad-gitvn/websample.git</a:t>
            </a:r>
            <a:endParaRPr lang="es-ES" spc="-18" dirty="0" smtClean="0">
              <a:latin typeface="Calibri"/>
              <a:cs typeface="Calibri"/>
            </a:endParaRP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 smtClean="0">
                <a:latin typeface="Calibri"/>
                <a:cs typeface="Calibri"/>
              </a:rPr>
              <a:t>Subir todo a websamplegitFlow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 smtClean="0">
                <a:latin typeface="Calibri"/>
                <a:cs typeface="Calibri"/>
              </a:rPr>
              <a:t>Importadlo en eclipse y en SourceTree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 smtClean="0">
                <a:latin typeface="Calibri"/>
                <a:cs typeface="Calibri"/>
              </a:rPr>
              <a:t>Inicializar git flow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 smtClean="0">
                <a:latin typeface="Calibri"/>
                <a:cs typeface="Calibri"/>
              </a:rPr>
              <a:t>Poner vuestro nombre en el pie de pagina sobre la rama develop y subirlo a github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 smtClean="0">
                <a:latin typeface="Calibri"/>
                <a:cs typeface="Calibri"/>
              </a:rPr>
              <a:t>Crear una feature ‘comentarios’ donde se añade un párrafo con comentarios que contengan alguna falta de ortografia. Subirlo a github y finalizar la feature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 smtClean="0">
                <a:latin typeface="Calibri"/>
                <a:cs typeface="Calibri"/>
              </a:rPr>
              <a:t>Crear una release 1.5 y subirlo a github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 smtClean="0">
                <a:latin typeface="Calibri"/>
                <a:cs typeface="Calibri"/>
              </a:rPr>
              <a:t>Finalizar la realease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 smtClean="0">
                <a:latin typeface="Calibri"/>
                <a:cs typeface="Calibri"/>
              </a:rPr>
              <a:t>Crear una hotfix para corregir las faltas de los comentarios que hemos añadido en (7)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 smtClean="0">
                <a:latin typeface="Calibri"/>
                <a:cs typeface="Calibri"/>
              </a:rPr>
              <a:t>Una vez corregido, finalizar el hotFix y subirlo a git hub</a:t>
            </a:r>
          </a:p>
          <a:p>
            <a:pPr marL="468727" marR="4611" indent="-457200">
              <a:spcBef>
                <a:spcPts val="91"/>
              </a:spcBef>
              <a:buAutoNum type="arabicPeriod"/>
            </a:pPr>
            <a:r>
              <a:rPr lang="es-ES" spc="-18" dirty="0" smtClean="0">
                <a:latin typeface="Calibri"/>
                <a:cs typeface="Calibri"/>
              </a:rPr>
              <a:t>Comprobar que todo esté correcto en git y analizar el grafico del sourceTree.</a:t>
            </a:r>
          </a:p>
          <a:p>
            <a:pPr marL="11527" marR="4611">
              <a:spcBef>
                <a:spcPts val="91"/>
              </a:spcBef>
            </a:pPr>
            <a:endParaRPr lang="es-ES" spc="-18" dirty="0" smtClean="0">
              <a:latin typeface="Calibri"/>
              <a:cs typeface="Calibri"/>
            </a:endParaRPr>
          </a:p>
          <a:p>
            <a:pPr marL="468727" marR="4611" indent="-457200">
              <a:spcBef>
                <a:spcPts val="91"/>
              </a:spcBef>
              <a:buAutoNum type="arabicPeriod"/>
            </a:pPr>
            <a:endParaRPr lang="es-ES" spc="-18" dirty="0" smtClean="0">
              <a:latin typeface="Calibri"/>
              <a:cs typeface="Calibri"/>
            </a:endParaRPr>
          </a:p>
          <a:p>
            <a:pPr marL="468727" marR="4611" indent="-457200">
              <a:spcBef>
                <a:spcPts val="91"/>
              </a:spcBef>
              <a:buAutoNum type="arabicPeriod"/>
            </a:pPr>
            <a:endParaRPr lang="es-ES" spc="-18" dirty="0" smtClean="0">
              <a:latin typeface="Calibri"/>
              <a:cs typeface="Calibri"/>
            </a:endParaRPr>
          </a:p>
          <a:p>
            <a:pPr marL="468727" marR="4611" indent="-457200">
              <a:spcBef>
                <a:spcPts val="91"/>
              </a:spcBef>
              <a:buAutoNum type="arabicPeriod"/>
            </a:pPr>
            <a:endParaRPr lang="es-ES" spc="-18" dirty="0">
              <a:latin typeface="Calibri"/>
              <a:cs typeface="Calibri"/>
            </a:endParaRPr>
          </a:p>
          <a:p>
            <a:pPr marL="468727" marR="4611" indent="-457200">
              <a:spcBef>
                <a:spcPts val="91"/>
              </a:spcBef>
              <a:buAutoNum type="arabicPeriod"/>
            </a:pPr>
            <a:endParaRPr lang="es-ES" spc="-18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5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70AA6B00-6ED7-4B45-B63A-80BFD5EC8E69}"/>
              </a:ext>
            </a:extLst>
          </p:cNvPr>
          <p:cNvGrpSpPr/>
          <p:nvPr/>
        </p:nvGrpSpPr>
        <p:grpSpPr>
          <a:xfrm>
            <a:off x="1006806" y="1260117"/>
            <a:ext cx="5293386" cy="4473139"/>
            <a:chOff x="1006806" y="1260117"/>
            <a:chExt cx="5293386" cy="4473139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xmlns="" id="{3C6B8EA7-9D17-4148-83EA-722A9385F873}"/>
                </a:ext>
              </a:extLst>
            </p:cNvPr>
            <p:cNvCxnSpPr/>
            <p:nvPr/>
          </p:nvCxnSpPr>
          <p:spPr>
            <a:xfrm>
              <a:off x="5220072" y="1268760"/>
              <a:ext cx="0" cy="4464496"/>
            </a:xfrm>
            <a:prstGeom prst="line">
              <a:avLst/>
            </a:prstGeom>
            <a:ln w="38100" cmpd="sng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866C37B4-13A9-4423-8D12-FBB43D605A74}"/>
                </a:ext>
              </a:extLst>
            </p:cNvPr>
            <p:cNvCxnSpPr/>
            <p:nvPr/>
          </p:nvCxnSpPr>
          <p:spPr>
            <a:xfrm flipH="1">
              <a:off x="6290238" y="1268760"/>
              <a:ext cx="9954" cy="4464496"/>
            </a:xfrm>
            <a:prstGeom prst="line">
              <a:avLst/>
            </a:prstGeom>
            <a:ln w="38100" cmpd="sng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xmlns="" id="{E18B79B7-6CEB-4A2E-9555-B43F8B2BAD0B}"/>
                </a:ext>
              </a:extLst>
            </p:cNvPr>
            <p:cNvCxnSpPr/>
            <p:nvPr/>
          </p:nvCxnSpPr>
          <p:spPr>
            <a:xfrm>
              <a:off x="3103970" y="1268760"/>
              <a:ext cx="0" cy="4464496"/>
            </a:xfrm>
            <a:prstGeom prst="line">
              <a:avLst/>
            </a:prstGeom>
            <a:ln w="38100" cmpd="sng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xmlns="" id="{6F0541BC-5B98-4D74-B099-AC3E61D2BDD4}"/>
                </a:ext>
              </a:extLst>
            </p:cNvPr>
            <p:cNvCxnSpPr/>
            <p:nvPr/>
          </p:nvCxnSpPr>
          <p:spPr>
            <a:xfrm flipH="1">
              <a:off x="4174136" y="1268760"/>
              <a:ext cx="9954" cy="4464496"/>
            </a:xfrm>
            <a:prstGeom prst="line">
              <a:avLst/>
            </a:prstGeom>
            <a:ln w="38100" cmpd="sng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xmlns="" id="{EC8D9C05-DF28-4387-A1B0-3344A939D1C3}"/>
                </a:ext>
              </a:extLst>
            </p:cNvPr>
            <p:cNvCxnSpPr/>
            <p:nvPr/>
          </p:nvCxnSpPr>
          <p:spPr>
            <a:xfrm>
              <a:off x="1006806" y="1260117"/>
              <a:ext cx="0" cy="4464496"/>
            </a:xfrm>
            <a:prstGeom prst="line">
              <a:avLst/>
            </a:prstGeom>
            <a:ln w="38100" cmpd="sng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xmlns="" id="{B300A4E9-2C8B-406F-B196-4A371F0A2981}"/>
                </a:ext>
              </a:extLst>
            </p:cNvPr>
            <p:cNvCxnSpPr/>
            <p:nvPr/>
          </p:nvCxnSpPr>
          <p:spPr>
            <a:xfrm flipH="1">
              <a:off x="2076972" y="1260117"/>
              <a:ext cx="9954" cy="4464496"/>
            </a:xfrm>
            <a:prstGeom prst="line">
              <a:avLst/>
            </a:prstGeom>
            <a:ln w="38100" cmpd="sng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62B963-34C1-44B0-AC3F-2333E949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14. </a:t>
            </a:r>
            <a:r>
              <a:rPr lang="es-ES" dirty="0"/>
              <a:t>Ejercicio Final - Hipermercado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13CAAF89-925A-4C81-8931-B9010D3F2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66</a:t>
            </a:fld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xmlns="" id="{1E79220A-65A6-44CC-93B5-183C0830047C}"/>
              </a:ext>
            </a:extLst>
          </p:cNvPr>
          <p:cNvSpPr/>
          <p:nvPr/>
        </p:nvSpPr>
        <p:spPr>
          <a:xfrm>
            <a:off x="6175209" y="1673544"/>
            <a:ext cx="223375" cy="2233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9617B00C-1ADF-4FE5-ADF7-8D47245A3D0C}"/>
              </a:ext>
            </a:extLst>
          </p:cNvPr>
          <p:cNvCxnSpPr/>
          <p:nvPr/>
        </p:nvCxnSpPr>
        <p:spPr>
          <a:xfrm>
            <a:off x="6300192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xmlns="" id="{D811CB82-52B3-497C-A08F-20EEB7356976}"/>
              </a:ext>
            </a:extLst>
          </p:cNvPr>
          <p:cNvSpPr/>
          <p:nvPr/>
        </p:nvSpPr>
        <p:spPr>
          <a:xfrm rot="5400000">
            <a:off x="6624612" y="1605724"/>
            <a:ext cx="612068" cy="747709"/>
          </a:xfrm>
          <a:prstGeom prst="wedgeRoundRectCallou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Tag v0.2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FF31BC14-13C0-42EE-BF65-C4D359D118FD}"/>
              </a:ext>
            </a:extLst>
          </p:cNvPr>
          <p:cNvSpPr txBox="1"/>
          <p:nvPr/>
        </p:nvSpPr>
        <p:spPr>
          <a:xfrm>
            <a:off x="6012160" y="872554"/>
            <a:ext cx="857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master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DA7847F8-5177-4AC4-AF58-91B47A256A4E}"/>
              </a:ext>
            </a:extLst>
          </p:cNvPr>
          <p:cNvSpPr txBox="1"/>
          <p:nvPr/>
        </p:nvSpPr>
        <p:spPr>
          <a:xfrm>
            <a:off x="2819347" y="919753"/>
            <a:ext cx="960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develop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AEE521A5-6666-4C46-AD32-1C23B2369121}"/>
              </a:ext>
            </a:extLst>
          </p:cNvPr>
          <p:cNvSpPr txBox="1"/>
          <p:nvPr/>
        </p:nvSpPr>
        <p:spPr>
          <a:xfrm>
            <a:off x="898338" y="872554"/>
            <a:ext cx="1790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feature</a:t>
            </a:r>
            <a:r>
              <a:rPr lang="es-ES" sz="1200" dirty="0"/>
              <a:t>/* branches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E0284AE2-30B0-49EF-8771-8C0798B2EFD1}"/>
              </a:ext>
            </a:extLst>
          </p:cNvPr>
          <p:cNvSpPr txBox="1"/>
          <p:nvPr/>
        </p:nvSpPr>
        <p:spPr>
          <a:xfrm>
            <a:off x="3347864" y="642938"/>
            <a:ext cx="179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release/*</a:t>
            </a:r>
          </a:p>
          <a:p>
            <a:pPr algn="ctr"/>
            <a:r>
              <a:rPr lang="es-ES" sz="1200" dirty="0"/>
              <a:t>branches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4DECF4BF-AAA3-466E-B661-E40835B57A29}"/>
              </a:ext>
            </a:extLst>
          </p:cNvPr>
          <p:cNvSpPr txBox="1"/>
          <p:nvPr/>
        </p:nvSpPr>
        <p:spPr>
          <a:xfrm>
            <a:off x="4850088" y="872554"/>
            <a:ext cx="960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Hotfixes/*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xmlns="" id="{80A512D7-9F8C-41BA-B487-976545EE4A5F}"/>
              </a:ext>
            </a:extLst>
          </p:cNvPr>
          <p:cNvSpPr/>
          <p:nvPr/>
        </p:nvSpPr>
        <p:spPr>
          <a:xfrm>
            <a:off x="2979067" y="1979578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xmlns="" id="{D286B70D-8A7B-4DF9-86F1-70BFCD0AABCC}"/>
              </a:ext>
            </a:extLst>
          </p:cNvPr>
          <p:cNvCxnSpPr>
            <a:stCxn id="4" idx="2"/>
            <a:endCxn id="25" idx="6"/>
          </p:cNvCxnSpPr>
          <p:nvPr/>
        </p:nvCxnSpPr>
        <p:spPr>
          <a:xfrm flipH="1">
            <a:off x="3202442" y="1785232"/>
            <a:ext cx="2972767" cy="306034"/>
          </a:xfrm>
          <a:prstGeom prst="straightConnector1">
            <a:avLst/>
          </a:prstGeom>
          <a:ln w="44450">
            <a:gradFill>
              <a:gsLst>
                <a:gs pos="92000">
                  <a:srgbClr val="FFC000"/>
                </a:gs>
                <a:gs pos="0">
                  <a:schemeClr val="accent1">
                    <a:lumMod val="45000"/>
                    <a:lumOff val="55000"/>
                  </a:schemeClr>
                </a:gs>
                <a:gs pos="2660">
                  <a:srgbClr val="B6CAD0"/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xmlns="" id="{BA7124BE-4972-439F-BD48-8D637A018FDA}"/>
              </a:ext>
            </a:extLst>
          </p:cNvPr>
          <p:cNvCxnSpPr/>
          <p:nvPr/>
        </p:nvCxnSpPr>
        <p:spPr>
          <a:xfrm>
            <a:off x="766021" y="2420888"/>
            <a:ext cx="681622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xmlns="" id="{A3D51014-7FC8-48AF-BFD5-F56BA5E10A00}"/>
              </a:ext>
            </a:extLst>
          </p:cNvPr>
          <p:cNvSpPr/>
          <p:nvPr/>
        </p:nvSpPr>
        <p:spPr>
          <a:xfrm>
            <a:off x="5106995" y="3044896"/>
            <a:ext cx="223375" cy="22337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Bocadillo: rectángulo con esquinas redondeadas 33">
            <a:extLst>
              <a:ext uri="{FF2B5EF4-FFF2-40B4-BE49-F238E27FC236}">
                <a16:creationId xmlns:a16="http://schemas.microsoft.com/office/drawing/2014/main" xmlns="" id="{13551FA4-92F6-4E9A-B465-5BEC67E23ED8}"/>
              </a:ext>
            </a:extLst>
          </p:cNvPr>
          <p:cNvSpPr/>
          <p:nvPr/>
        </p:nvSpPr>
        <p:spPr>
          <a:xfrm rot="5400000">
            <a:off x="5511957" y="2877038"/>
            <a:ext cx="612068" cy="747709"/>
          </a:xfrm>
          <a:prstGeom prst="wedgeRoundRectCallou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Error titulo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xmlns="" id="{639916A6-7E27-4088-9037-097F1AC81276}"/>
              </a:ext>
            </a:extLst>
          </p:cNvPr>
          <p:cNvCxnSpPr>
            <a:stCxn id="4" idx="3"/>
            <a:endCxn id="33" idx="7"/>
          </p:cNvCxnSpPr>
          <p:nvPr/>
        </p:nvCxnSpPr>
        <p:spPr>
          <a:xfrm flipH="1">
            <a:off x="5297657" y="1864206"/>
            <a:ext cx="910265" cy="1213403"/>
          </a:xfrm>
          <a:prstGeom prst="straightConnector1">
            <a:avLst/>
          </a:prstGeom>
          <a:ln w="44450">
            <a:gradFill>
              <a:gsLst>
                <a:gs pos="92000">
                  <a:srgbClr val="FF0000"/>
                </a:gs>
                <a:gs pos="0">
                  <a:schemeClr val="accent1">
                    <a:lumMod val="45000"/>
                    <a:lumOff val="55000"/>
                  </a:schemeClr>
                </a:gs>
                <a:gs pos="2660">
                  <a:srgbClr val="B6CAD0"/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xmlns="" id="{3E4672E3-0AE5-46B5-B496-944A7C4350E5}"/>
              </a:ext>
            </a:extLst>
          </p:cNvPr>
          <p:cNvCxnSpPr>
            <a:stCxn id="25" idx="4"/>
          </p:cNvCxnSpPr>
          <p:nvPr/>
        </p:nvCxnSpPr>
        <p:spPr>
          <a:xfrm flipH="1">
            <a:off x="3090754" y="2202953"/>
            <a:ext cx="1" cy="505967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xmlns="" id="{D81A2A73-860B-4FEE-86FE-2D00A1F7B085}"/>
              </a:ext>
            </a:extLst>
          </p:cNvPr>
          <p:cNvSpPr/>
          <p:nvPr/>
        </p:nvSpPr>
        <p:spPr>
          <a:xfrm>
            <a:off x="2969536" y="2636912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xmlns="" id="{7D84056B-496F-472F-960D-724B1C817E26}"/>
              </a:ext>
            </a:extLst>
          </p:cNvPr>
          <p:cNvCxnSpPr>
            <a:stCxn id="45" idx="4"/>
          </p:cNvCxnSpPr>
          <p:nvPr/>
        </p:nvCxnSpPr>
        <p:spPr>
          <a:xfrm flipH="1">
            <a:off x="3081223" y="2860287"/>
            <a:ext cx="1" cy="505967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xmlns="" id="{A42EF11D-E344-4C21-8048-FC7081C53B31}"/>
              </a:ext>
            </a:extLst>
          </p:cNvPr>
          <p:cNvSpPr/>
          <p:nvPr/>
        </p:nvSpPr>
        <p:spPr>
          <a:xfrm>
            <a:off x="2980473" y="3356992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xmlns="" id="{57016032-6710-4DA9-B61F-AD8EAC0B7B10}"/>
              </a:ext>
            </a:extLst>
          </p:cNvPr>
          <p:cNvCxnSpPr>
            <a:stCxn id="47" idx="4"/>
          </p:cNvCxnSpPr>
          <p:nvPr/>
        </p:nvCxnSpPr>
        <p:spPr>
          <a:xfrm flipH="1">
            <a:off x="3092160" y="3580367"/>
            <a:ext cx="1" cy="505967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xmlns="" id="{7EEAFAD5-DFD2-4BAE-8544-E25495688AE5}"/>
              </a:ext>
            </a:extLst>
          </p:cNvPr>
          <p:cNvSpPr/>
          <p:nvPr/>
        </p:nvSpPr>
        <p:spPr>
          <a:xfrm>
            <a:off x="2992049" y="4046654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xmlns="" id="{BFE51CBD-D8B7-4F41-9333-7B621D7BADA6}"/>
              </a:ext>
            </a:extLst>
          </p:cNvPr>
          <p:cNvCxnSpPr>
            <a:stCxn id="33" idx="3"/>
            <a:endCxn id="55" idx="7"/>
          </p:cNvCxnSpPr>
          <p:nvPr/>
        </p:nvCxnSpPr>
        <p:spPr>
          <a:xfrm flipH="1">
            <a:off x="3182711" y="3235558"/>
            <a:ext cx="1956997" cy="1533471"/>
          </a:xfrm>
          <a:prstGeom prst="straightConnector1">
            <a:avLst/>
          </a:prstGeom>
          <a:ln w="44450">
            <a:gradFill>
              <a:gsLst>
                <a:gs pos="2000">
                  <a:srgbClr val="FF0000"/>
                </a:gs>
                <a:gs pos="10000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xmlns="" id="{DE617F44-90D6-4FB0-AA35-BD083C5BBE49}"/>
              </a:ext>
            </a:extLst>
          </p:cNvPr>
          <p:cNvCxnSpPr/>
          <p:nvPr/>
        </p:nvCxnSpPr>
        <p:spPr>
          <a:xfrm flipH="1">
            <a:off x="3092160" y="4270029"/>
            <a:ext cx="1" cy="505967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xmlns="" id="{AC42D619-D25B-40E5-B3DF-E0E380D57982}"/>
              </a:ext>
            </a:extLst>
          </p:cNvPr>
          <p:cNvSpPr/>
          <p:nvPr/>
        </p:nvSpPr>
        <p:spPr>
          <a:xfrm>
            <a:off x="2992049" y="4736316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xmlns="" id="{FB68D553-DD3D-4432-998D-0A24E019E975}"/>
              </a:ext>
            </a:extLst>
          </p:cNvPr>
          <p:cNvSpPr/>
          <p:nvPr/>
        </p:nvSpPr>
        <p:spPr>
          <a:xfrm>
            <a:off x="1965519" y="2636912"/>
            <a:ext cx="223375" cy="223375"/>
          </a:xfrm>
          <a:prstGeom prst="ellipse">
            <a:avLst/>
          </a:prstGeom>
          <a:solidFill>
            <a:srgbClr val="EE20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xmlns="" id="{757AEF48-8683-4C02-8B6C-546636562CAC}"/>
              </a:ext>
            </a:extLst>
          </p:cNvPr>
          <p:cNvSpPr/>
          <p:nvPr/>
        </p:nvSpPr>
        <p:spPr>
          <a:xfrm>
            <a:off x="1976456" y="3356992"/>
            <a:ext cx="223375" cy="223375"/>
          </a:xfrm>
          <a:prstGeom prst="ellipse">
            <a:avLst/>
          </a:prstGeom>
          <a:solidFill>
            <a:srgbClr val="EE20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xmlns="" id="{8A3AC7DF-40DF-4AB3-820F-16A7ABE5FCA1}"/>
              </a:ext>
            </a:extLst>
          </p:cNvPr>
          <p:cNvCxnSpPr/>
          <p:nvPr/>
        </p:nvCxnSpPr>
        <p:spPr>
          <a:xfrm flipH="1">
            <a:off x="2065598" y="2860287"/>
            <a:ext cx="1" cy="505967"/>
          </a:xfrm>
          <a:prstGeom prst="straightConnector1">
            <a:avLst/>
          </a:prstGeom>
          <a:ln w="47625" cmpd="sng">
            <a:gradFill>
              <a:gsLst>
                <a:gs pos="92000">
                  <a:srgbClr val="EE20C2"/>
                </a:gs>
                <a:gs pos="0">
                  <a:srgbClr val="EE20C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xmlns="" id="{438F8D14-4D55-485D-B638-6158A10385C6}"/>
              </a:ext>
            </a:extLst>
          </p:cNvPr>
          <p:cNvSpPr/>
          <p:nvPr/>
        </p:nvSpPr>
        <p:spPr>
          <a:xfrm>
            <a:off x="883543" y="2546756"/>
            <a:ext cx="223375" cy="223375"/>
          </a:xfrm>
          <a:prstGeom prst="ellipse">
            <a:avLst/>
          </a:prstGeom>
          <a:solidFill>
            <a:srgbClr val="EE20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xmlns="" id="{97D97EB1-AB4C-4453-8FA5-C5C54AD437BC}"/>
              </a:ext>
            </a:extLst>
          </p:cNvPr>
          <p:cNvCxnSpPr>
            <a:stCxn id="61" idx="4"/>
          </p:cNvCxnSpPr>
          <p:nvPr/>
        </p:nvCxnSpPr>
        <p:spPr>
          <a:xfrm flipH="1">
            <a:off x="995230" y="2770131"/>
            <a:ext cx="1" cy="505967"/>
          </a:xfrm>
          <a:prstGeom prst="straightConnector1">
            <a:avLst/>
          </a:prstGeom>
          <a:ln w="47625" cmpd="sng">
            <a:solidFill>
              <a:srgbClr val="EE20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xmlns="" id="{C5CB6D85-B80B-4AB5-99FB-82DA8CB49449}"/>
              </a:ext>
            </a:extLst>
          </p:cNvPr>
          <p:cNvSpPr/>
          <p:nvPr/>
        </p:nvSpPr>
        <p:spPr>
          <a:xfrm>
            <a:off x="894480" y="3266836"/>
            <a:ext cx="223375" cy="223375"/>
          </a:xfrm>
          <a:prstGeom prst="ellipse">
            <a:avLst/>
          </a:prstGeom>
          <a:solidFill>
            <a:srgbClr val="EE20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xmlns="" id="{7D15414D-0732-4BBD-A664-EA07EA9900FB}"/>
              </a:ext>
            </a:extLst>
          </p:cNvPr>
          <p:cNvCxnSpPr>
            <a:stCxn id="63" idx="4"/>
          </p:cNvCxnSpPr>
          <p:nvPr/>
        </p:nvCxnSpPr>
        <p:spPr>
          <a:xfrm flipH="1">
            <a:off x="1006167" y="3490211"/>
            <a:ext cx="1" cy="505967"/>
          </a:xfrm>
          <a:prstGeom prst="straightConnector1">
            <a:avLst/>
          </a:prstGeom>
          <a:ln w="47625" cmpd="sng">
            <a:solidFill>
              <a:srgbClr val="EE20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xmlns="" id="{D627AEB8-1B1F-4063-8D65-42C601D61FEB}"/>
              </a:ext>
            </a:extLst>
          </p:cNvPr>
          <p:cNvSpPr/>
          <p:nvPr/>
        </p:nvSpPr>
        <p:spPr>
          <a:xfrm>
            <a:off x="906056" y="3956498"/>
            <a:ext cx="223375" cy="223375"/>
          </a:xfrm>
          <a:prstGeom prst="ellipse">
            <a:avLst/>
          </a:prstGeom>
          <a:solidFill>
            <a:srgbClr val="EE20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xmlns="" id="{1CE1F7C0-8A1B-42C4-B09A-894CE0A53BF3}"/>
              </a:ext>
            </a:extLst>
          </p:cNvPr>
          <p:cNvCxnSpPr/>
          <p:nvPr/>
        </p:nvCxnSpPr>
        <p:spPr>
          <a:xfrm flipH="1">
            <a:off x="1006167" y="4179873"/>
            <a:ext cx="1" cy="505967"/>
          </a:xfrm>
          <a:prstGeom prst="straightConnector1">
            <a:avLst/>
          </a:prstGeom>
          <a:ln w="47625" cmpd="sng">
            <a:solidFill>
              <a:srgbClr val="EE20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xmlns="" id="{3750DE84-4574-4DEF-BF12-19EDD4EE8AD4}"/>
              </a:ext>
            </a:extLst>
          </p:cNvPr>
          <p:cNvSpPr/>
          <p:nvPr/>
        </p:nvSpPr>
        <p:spPr>
          <a:xfrm>
            <a:off x="906056" y="4646160"/>
            <a:ext cx="223375" cy="223375"/>
          </a:xfrm>
          <a:prstGeom prst="ellipse">
            <a:avLst/>
          </a:prstGeom>
          <a:solidFill>
            <a:srgbClr val="EE20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xmlns="" id="{C868D484-E6DB-42F8-BBB8-923BE6990BC5}"/>
              </a:ext>
            </a:extLst>
          </p:cNvPr>
          <p:cNvCxnSpPr>
            <a:stCxn id="25" idx="2"/>
            <a:endCxn id="61" idx="0"/>
          </p:cNvCxnSpPr>
          <p:nvPr/>
        </p:nvCxnSpPr>
        <p:spPr>
          <a:xfrm flipH="1">
            <a:off x="995231" y="2091266"/>
            <a:ext cx="1983836" cy="455490"/>
          </a:xfrm>
          <a:prstGeom prst="straightConnector1">
            <a:avLst/>
          </a:prstGeom>
          <a:ln w="44450">
            <a:gradFill>
              <a:gsLst>
                <a:gs pos="0">
                  <a:srgbClr val="FFC000"/>
                </a:gs>
                <a:gs pos="100000">
                  <a:srgbClr val="EE20C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xmlns="" id="{FA7110B1-894B-49AC-AB73-C0EC91A876E5}"/>
              </a:ext>
            </a:extLst>
          </p:cNvPr>
          <p:cNvCxnSpPr>
            <a:stCxn id="25" idx="3"/>
            <a:endCxn id="57" idx="1"/>
          </p:cNvCxnSpPr>
          <p:nvPr/>
        </p:nvCxnSpPr>
        <p:spPr>
          <a:xfrm flipH="1">
            <a:off x="1998232" y="2170240"/>
            <a:ext cx="1013548" cy="499385"/>
          </a:xfrm>
          <a:prstGeom prst="straightConnector1">
            <a:avLst/>
          </a:prstGeom>
          <a:ln w="44450">
            <a:gradFill>
              <a:gsLst>
                <a:gs pos="0">
                  <a:srgbClr val="FFC000"/>
                </a:gs>
                <a:gs pos="100000">
                  <a:srgbClr val="EE20C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xmlns="" id="{385B02EF-7C3C-4024-9E37-A4B797BD0969}"/>
              </a:ext>
            </a:extLst>
          </p:cNvPr>
          <p:cNvCxnSpPr>
            <a:stCxn id="58" idx="5"/>
            <a:endCxn id="49" idx="2"/>
          </p:cNvCxnSpPr>
          <p:nvPr/>
        </p:nvCxnSpPr>
        <p:spPr>
          <a:xfrm>
            <a:off x="2167118" y="3547654"/>
            <a:ext cx="824931" cy="610688"/>
          </a:xfrm>
          <a:prstGeom prst="straightConnector1">
            <a:avLst/>
          </a:prstGeom>
          <a:ln w="44450">
            <a:gradFill>
              <a:gsLst>
                <a:gs pos="97000">
                  <a:srgbClr val="FFC000"/>
                </a:gs>
                <a:gs pos="0">
                  <a:srgbClr val="EE20C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>
            <a:extLst>
              <a:ext uri="{FF2B5EF4-FFF2-40B4-BE49-F238E27FC236}">
                <a16:creationId xmlns:a16="http://schemas.microsoft.com/office/drawing/2014/main" xmlns="" id="{BCAC30B1-F12F-4E05-A8FB-C4FD3914C382}"/>
              </a:ext>
            </a:extLst>
          </p:cNvPr>
          <p:cNvSpPr/>
          <p:nvPr/>
        </p:nvSpPr>
        <p:spPr>
          <a:xfrm>
            <a:off x="4063133" y="4940584"/>
            <a:ext cx="223375" cy="2233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xmlns="" id="{76AE5B57-11E2-425B-A9F7-08C48ED27082}"/>
              </a:ext>
            </a:extLst>
          </p:cNvPr>
          <p:cNvCxnSpPr>
            <a:stCxn id="55" idx="5"/>
            <a:endCxn id="79" idx="2"/>
          </p:cNvCxnSpPr>
          <p:nvPr/>
        </p:nvCxnSpPr>
        <p:spPr>
          <a:xfrm>
            <a:off x="3182711" y="4926978"/>
            <a:ext cx="880422" cy="125294"/>
          </a:xfrm>
          <a:prstGeom prst="straightConnector1">
            <a:avLst/>
          </a:prstGeom>
          <a:ln w="44450">
            <a:gradFill>
              <a:gsLst>
                <a:gs pos="0">
                  <a:srgbClr val="FFC000"/>
                </a:gs>
                <a:gs pos="58000">
                  <a:srgbClr val="00B05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Bocadillo: rectángulo con esquinas redondeadas 82">
            <a:extLst>
              <a:ext uri="{FF2B5EF4-FFF2-40B4-BE49-F238E27FC236}">
                <a16:creationId xmlns:a16="http://schemas.microsoft.com/office/drawing/2014/main" xmlns="" id="{A3AEF5F4-3871-45FA-B7F5-88A57E9061B4}"/>
              </a:ext>
            </a:extLst>
          </p:cNvPr>
          <p:cNvSpPr/>
          <p:nvPr/>
        </p:nvSpPr>
        <p:spPr>
          <a:xfrm rot="5400000">
            <a:off x="4442791" y="5352266"/>
            <a:ext cx="612068" cy="761981"/>
          </a:xfrm>
          <a:prstGeom prst="wedgeRoundRectCallou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Release 1.0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xmlns="" id="{D25ACF64-CFC3-4B9B-9C31-3CF6F66E2EBF}"/>
              </a:ext>
            </a:extLst>
          </p:cNvPr>
          <p:cNvSpPr/>
          <p:nvPr/>
        </p:nvSpPr>
        <p:spPr>
          <a:xfrm>
            <a:off x="6183527" y="3692224"/>
            <a:ext cx="223375" cy="2233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xmlns="" id="{08A3FA45-109A-4FC6-A020-99667E40628A}"/>
              </a:ext>
            </a:extLst>
          </p:cNvPr>
          <p:cNvCxnSpPr>
            <a:stCxn id="33" idx="4"/>
            <a:endCxn id="84" idx="2"/>
          </p:cNvCxnSpPr>
          <p:nvPr/>
        </p:nvCxnSpPr>
        <p:spPr>
          <a:xfrm>
            <a:off x="5218683" y="3268271"/>
            <a:ext cx="964844" cy="535641"/>
          </a:xfrm>
          <a:prstGeom prst="straightConnector1">
            <a:avLst/>
          </a:prstGeom>
          <a:ln w="44450">
            <a:gradFill>
              <a:gsLst>
                <a:gs pos="2000">
                  <a:srgbClr val="FF0000"/>
                </a:gs>
                <a:gs pos="100000">
                  <a:schemeClr val="tx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Bocadillo: rectángulo con esquinas redondeadas 88">
            <a:extLst>
              <a:ext uri="{FF2B5EF4-FFF2-40B4-BE49-F238E27FC236}">
                <a16:creationId xmlns:a16="http://schemas.microsoft.com/office/drawing/2014/main" xmlns="" id="{1A82B728-1035-4607-862E-30B996FE2BA8}"/>
              </a:ext>
            </a:extLst>
          </p:cNvPr>
          <p:cNvSpPr/>
          <p:nvPr/>
        </p:nvSpPr>
        <p:spPr>
          <a:xfrm rot="5400000">
            <a:off x="6624612" y="3512547"/>
            <a:ext cx="612068" cy="747709"/>
          </a:xfrm>
          <a:prstGeom prst="wedgeRoundRectCallou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Tag v0.3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xmlns="" id="{1E476990-9F52-4EAA-BDCE-25537AFAF7E0}"/>
              </a:ext>
            </a:extLst>
          </p:cNvPr>
          <p:cNvCxnSpPr>
            <a:stCxn id="55" idx="4"/>
            <a:endCxn id="93" idx="0"/>
          </p:cNvCxnSpPr>
          <p:nvPr/>
        </p:nvCxnSpPr>
        <p:spPr>
          <a:xfrm flipH="1">
            <a:off x="3098995" y="4959691"/>
            <a:ext cx="4742" cy="330623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ipse 92">
            <a:extLst>
              <a:ext uri="{FF2B5EF4-FFF2-40B4-BE49-F238E27FC236}">
                <a16:creationId xmlns:a16="http://schemas.microsoft.com/office/drawing/2014/main" xmlns="" id="{9223D4BD-7365-46F8-83AC-D99CB946BFE1}"/>
              </a:ext>
            </a:extLst>
          </p:cNvPr>
          <p:cNvSpPr/>
          <p:nvPr/>
        </p:nvSpPr>
        <p:spPr>
          <a:xfrm>
            <a:off x="2987307" y="5290314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xmlns="" id="{796C2630-2F96-419C-9CA4-E8D50CB31206}"/>
              </a:ext>
            </a:extLst>
          </p:cNvPr>
          <p:cNvCxnSpPr>
            <a:stCxn id="67" idx="5"/>
            <a:endCxn id="93" idx="2"/>
          </p:cNvCxnSpPr>
          <p:nvPr/>
        </p:nvCxnSpPr>
        <p:spPr>
          <a:xfrm>
            <a:off x="1096718" y="4836822"/>
            <a:ext cx="1890589" cy="565180"/>
          </a:xfrm>
          <a:prstGeom prst="straightConnector1">
            <a:avLst/>
          </a:prstGeom>
          <a:ln w="44450">
            <a:gradFill>
              <a:gsLst>
                <a:gs pos="97000">
                  <a:srgbClr val="FFC000"/>
                </a:gs>
                <a:gs pos="0">
                  <a:srgbClr val="EE20C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>
            <a:extLst>
              <a:ext uri="{FF2B5EF4-FFF2-40B4-BE49-F238E27FC236}">
                <a16:creationId xmlns:a16="http://schemas.microsoft.com/office/drawing/2014/main" xmlns="" id="{09591C03-4D7A-4018-B634-578C50F49888}"/>
              </a:ext>
            </a:extLst>
          </p:cNvPr>
          <p:cNvSpPr/>
          <p:nvPr/>
        </p:nvSpPr>
        <p:spPr>
          <a:xfrm>
            <a:off x="4060593" y="5402001"/>
            <a:ext cx="223375" cy="2233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xmlns="" id="{2AA5AD99-3F27-4CEB-ADCF-BB31333B4F60}"/>
              </a:ext>
            </a:extLst>
          </p:cNvPr>
          <p:cNvCxnSpPr/>
          <p:nvPr/>
        </p:nvCxnSpPr>
        <p:spPr>
          <a:xfrm flipH="1">
            <a:off x="4183108" y="5143774"/>
            <a:ext cx="4742" cy="330623"/>
          </a:xfrm>
          <a:prstGeom prst="straightConnector1">
            <a:avLst/>
          </a:prstGeom>
          <a:ln w="476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e 102">
            <a:extLst>
              <a:ext uri="{FF2B5EF4-FFF2-40B4-BE49-F238E27FC236}">
                <a16:creationId xmlns:a16="http://schemas.microsoft.com/office/drawing/2014/main" xmlns="" id="{0B5C13E4-A6F2-43C4-A98F-9D78DA6B592B}"/>
              </a:ext>
            </a:extLst>
          </p:cNvPr>
          <p:cNvSpPr/>
          <p:nvPr/>
        </p:nvSpPr>
        <p:spPr>
          <a:xfrm>
            <a:off x="6217432" y="5606601"/>
            <a:ext cx="223375" cy="2233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xmlns="" id="{58C2AF43-0DB0-4466-9C3E-5A229AB75BA7}"/>
              </a:ext>
            </a:extLst>
          </p:cNvPr>
          <p:cNvCxnSpPr>
            <a:stCxn id="100" idx="6"/>
            <a:endCxn id="103" idx="2"/>
          </p:cNvCxnSpPr>
          <p:nvPr/>
        </p:nvCxnSpPr>
        <p:spPr>
          <a:xfrm>
            <a:off x="4283968" y="5513689"/>
            <a:ext cx="1933464" cy="204600"/>
          </a:xfrm>
          <a:prstGeom prst="straightConnector1">
            <a:avLst/>
          </a:prstGeom>
          <a:ln w="44450">
            <a:gradFill>
              <a:gsLst>
                <a:gs pos="14000">
                  <a:srgbClr val="00B050"/>
                </a:gs>
                <a:gs pos="100000">
                  <a:schemeClr val="tx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xmlns="" id="{C3858AE4-4BB7-443E-A5BE-F53797BE5197}"/>
              </a:ext>
            </a:extLst>
          </p:cNvPr>
          <p:cNvCxnSpPr>
            <a:endCxn id="84" idx="0"/>
          </p:cNvCxnSpPr>
          <p:nvPr/>
        </p:nvCxnSpPr>
        <p:spPr>
          <a:xfrm>
            <a:off x="6283778" y="1900366"/>
            <a:ext cx="11437" cy="1791858"/>
          </a:xfrm>
          <a:prstGeom prst="straightConnector1">
            <a:avLst/>
          </a:prstGeom>
          <a:ln w="476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xmlns="" id="{0EB95A1D-741B-4504-9A2E-737B5FC6C79B}"/>
              </a:ext>
            </a:extLst>
          </p:cNvPr>
          <p:cNvCxnSpPr>
            <a:stCxn id="84" idx="4"/>
            <a:endCxn id="103" idx="0"/>
          </p:cNvCxnSpPr>
          <p:nvPr/>
        </p:nvCxnSpPr>
        <p:spPr>
          <a:xfrm>
            <a:off x="6295215" y="3915599"/>
            <a:ext cx="33905" cy="1691002"/>
          </a:xfrm>
          <a:prstGeom prst="straightConnector1">
            <a:avLst/>
          </a:prstGeom>
          <a:ln w="476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C1B090-51F0-422A-ABEE-26D77DFF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App  Hipermercado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448EBB1B-8C3D-4698-A005-C98596F3B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67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A07FF923-BA50-492B-9240-553E48BC6D35}"/>
              </a:ext>
            </a:extLst>
          </p:cNvPr>
          <p:cNvSpPr txBox="1">
            <a:spLocks/>
          </p:cNvSpPr>
          <p:nvPr/>
        </p:nvSpPr>
        <p:spPr>
          <a:xfrm>
            <a:off x="500008" y="916657"/>
            <a:ext cx="5224120" cy="5065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Tenemos un hipermercado con una lista de productos. Los productos están agrupados por </a:t>
            </a:r>
            <a:r>
              <a:rPr lang="es-ES" dirty="0" err="1"/>
              <a:t>categorias</a:t>
            </a:r>
            <a:r>
              <a:rPr lang="es-ES" dirty="0"/>
              <a:t>. </a:t>
            </a:r>
          </a:p>
          <a:p>
            <a:pPr marL="0" indent="0">
              <a:buNone/>
            </a:pPr>
            <a:r>
              <a:rPr lang="es-ES" dirty="0"/>
              <a:t>Queremos una APP que pinte en pantalla el listado de categorías y productos, con todas sus </a:t>
            </a:r>
            <a:r>
              <a:rPr lang="es-ES" dirty="0" smtClean="0"/>
              <a:t>propiedades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 smtClean="0"/>
              <a:t>NOTAS</a:t>
            </a:r>
          </a:p>
          <a:p>
            <a:pPr>
              <a:buFontTx/>
              <a:buChar char="-"/>
            </a:pPr>
            <a:r>
              <a:rPr lang="es-ES" dirty="0" smtClean="0"/>
              <a:t>Antes </a:t>
            </a:r>
            <a:r>
              <a:rPr lang="es-ES" dirty="0"/>
              <a:t>de subir de compilar todo el </a:t>
            </a:r>
            <a:r>
              <a:rPr lang="es-ES" dirty="0" smtClean="0"/>
              <a:t>repo</a:t>
            </a:r>
          </a:p>
          <a:p>
            <a:pPr>
              <a:buFontTx/>
              <a:buChar char="-"/>
            </a:pPr>
            <a:r>
              <a:rPr lang="es-ES" dirty="0"/>
              <a:t>Al realizar el merge, utilizarlo con la </a:t>
            </a:r>
            <a:r>
              <a:rPr lang="es-ES" dirty="0" smtClean="0"/>
              <a:t>opción     --</a:t>
            </a:r>
            <a:r>
              <a:rPr lang="es-ES" dirty="0"/>
              <a:t>no-</a:t>
            </a:r>
            <a:r>
              <a:rPr lang="es-ES" dirty="0" err="1"/>
              <a:t>ff</a:t>
            </a:r>
            <a:r>
              <a:rPr lang="es-ES" dirty="0"/>
              <a:t> 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http://www.plantuml.com/plantuml/png/fLB1IiD04BtFLmmvjGqvU2r5Ykr1GQ5W3rw7pHWMscpOdOAW_hlJn8aRXGfwszrvxyrxixDEGb5EnmEu0wM43-HRV0Mi70at8NfAIxptILPt6tkveSJNW6NdMoLlIKAwzHt78qT7TPZDuHq0jCZncHmZJgcgNZOiknZgarFkR6uTxCaQA6hFBpAozs4NLVPCU1GzDUT6W-yHyzIxxqpyWdHcuC_zVoJD9Jw3RaBj6vsASKPTmrw8PP0XbUkLbgRpsxsKC1prH_xXPFfxk7ghgdpSCCdSLxzS0_GBLLmLkD12iIY-BGDaIXDKBWfhRclTqGy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16656"/>
            <a:ext cx="2004124" cy="546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Trabajar con la rama develop y master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68</a:t>
            </a:fld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xmlns="" id="{02DB21DE-B451-4079-AF0A-43F20FB065C8}"/>
              </a:ext>
            </a:extLst>
          </p:cNvPr>
          <p:cNvCxnSpPr/>
          <p:nvPr/>
        </p:nvCxnSpPr>
        <p:spPr>
          <a:xfrm flipH="1">
            <a:off x="7208739" y="1421419"/>
            <a:ext cx="9954" cy="4464496"/>
          </a:xfrm>
          <a:prstGeom prst="line">
            <a:avLst/>
          </a:prstGeom>
          <a:ln w="38100" cmpd="sng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0ED3B83A-B9B8-4483-B797-65531D06D193}"/>
              </a:ext>
            </a:extLst>
          </p:cNvPr>
          <p:cNvCxnSpPr/>
          <p:nvPr/>
        </p:nvCxnSpPr>
        <p:spPr>
          <a:xfrm>
            <a:off x="6338664" y="1497680"/>
            <a:ext cx="0" cy="4464496"/>
          </a:xfrm>
          <a:prstGeom prst="line">
            <a:avLst/>
          </a:prstGeom>
          <a:ln w="38100" cmpd="sng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xmlns="" id="{BAD134F5-1B95-4398-B98C-697C748BEF10}"/>
              </a:ext>
            </a:extLst>
          </p:cNvPr>
          <p:cNvSpPr/>
          <p:nvPr/>
        </p:nvSpPr>
        <p:spPr>
          <a:xfrm>
            <a:off x="7093710" y="1826203"/>
            <a:ext cx="223375" cy="2233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1BE7380F-9495-49CC-BE85-93F882373654}"/>
              </a:ext>
            </a:extLst>
          </p:cNvPr>
          <p:cNvCxnSpPr/>
          <p:nvPr/>
        </p:nvCxnSpPr>
        <p:spPr>
          <a:xfrm>
            <a:off x="7218693" y="1421419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ocadillo: rectángulo con esquinas redondeadas 13">
            <a:extLst>
              <a:ext uri="{FF2B5EF4-FFF2-40B4-BE49-F238E27FC236}">
                <a16:creationId xmlns:a16="http://schemas.microsoft.com/office/drawing/2014/main" xmlns="" id="{74A11700-62A6-42E1-879B-922623D7F9E0}"/>
              </a:ext>
            </a:extLst>
          </p:cNvPr>
          <p:cNvSpPr/>
          <p:nvPr/>
        </p:nvSpPr>
        <p:spPr>
          <a:xfrm rot="5400000">
            <a:off x="7543113" y="1758383"/>
            <a:ext cx="612068" cy="747709"/>
          </a:xfrm>
          <a:prstGeom prst="wedgeRoundRectCallou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Tag v0.2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0CC30A3B-0BB4-4B76-9F4C-C7FA585269EE}"/>
              </a:ext>
            </a:extLst>
          </p:cNvPr>
          <p:cNvSpPr txBox="1"/>
          <p:nvPr/>
        </p:nvSpPr>
        <p:spPr>
          <a:xfrm>
            <a:off x="6930661" y="1025213"/>
            <a:ext cx="857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master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A27EF7D0-E7BC-40D2-85C7-C549EAC9EE28}"/>
              </a:ext>
            </a:extLst>
          </p:cNvPr>
          <p:cNvSpPr txBox="1"/>
          <p:nvPr/>
        </p:nvSpPr>
        <p:spPr>
          <a:xfrm>
            <a:off x="6054041" y="1148673"/>
            <a:ext cx="960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develop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xmlns="" id="{23248E0D-3DB2-450E-8805-7AACFEAC4268}"/>
              </a:ext>
            </a:extLst>
          </p:cNvPr>
          <p:cNvSpPr/>
          <p:nvPr/>
        </p:nvSpPr>
        <p:spPr>
          <a:xfrm>
            <a:off x="6213761" y="2208498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xmlns="" id="{41571336-3FE8-43D9-B9DD-45073EA32933}"/>
              </a:ext>
            </a:extLst>
          </p:cNvPr>
          <p:cNvCxnSpPr>
            <a:stCxn id="12" idx="2"/>
            <a:endCxn id="20" idx="6"/>
          </p:cNvCxnSpPr>
          <p:nvPr/>
        </p:nvCxnSpPr>
        <p:spPr>
          <a:xfrm flipH="1">
            <a:off x="6437136" y="1937891"/>
            <a:ext cx="656574" cy="382295"/>
          </a:xfrm>
          <a:prstGeom prst="straightConnector1">
            <a:avLst/>
          </a:prstGeom>
          <a:ln w="44450">
            <a:gradFill>
              <a:gsLst>
                <a:gs pos="92000">
                  <a:srgbClr val="FFC000"/>
                </a:gs>
                <a:gs pos="0">
                  <a:schemeClr val="accent1">
                    <a:lumMod val="45000"/>
                    <a:lumOff val="55000"/>
                  </a:schemeClr>
                </a:gs>
                <a:gs pos="2660">
                  <a:srgbClr val="B6CAD0"/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xmlns="" id="{3FB582DB-6ADA-42C1-80BA-255EFB15AFBE}"/>
              </a:ext>
            </a:extLst>
          </p:cNvPr>
          <p:cNvCxnSpPr>
            <a:stCxn id="20" idx="4"/>
          </p:cNvCxnSpPr>
          <p:nvPr/>
        </p:nvCxnSpPr>
        <p:spPr>
          <a:xfrm flipH="1">
            <a:off x="6325448" y="2431873"/>
            <a:ext cx="1" cy="505967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xmlns="" id="{23461B3B-C743-446E-B43F-1E1D25578912}"/>
              </a:ext>
            </a:extLst>
          </p:cNvPr>
          <p:cNvSpPr/>
          <p:nvPr/>
        </p:nvSpPr>
        <p:spPr>
          <a:xfrm>
            <a:off x="6204230" y="2865832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xmlns="" id="{B68F21B9-0C24-4AD5-9033-045E6CBFB0C3}"/>
              </a:ext>
            </a:extLst>
          </p:cNvPr>
          <p:cNvCxnSpPr>
            <a:stCxn id="27" idx="4"/>
          </p:cNvCxnSpPr>
          <p:nvPr/>
        </p:nvCxnSpPr>
        <p:spPr>
          <a:xfrm flipH="1">
            <a:off x="6315917" y="3089207"/>
            <a:ext cx="1" cy="505967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14A1DF64-1845-4E72-BCAF-2163A8529E1E}"/>
              </a:ext>
            </a:extLst>
          </p:cNvPr>
          <p:cNvSpPr/>
          <p:nvPr/>
        </p:nvSpPr>
        <p:spPr>
          <a:xfrm>
            <a:off x="6215167" y="3585912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xmlns="" id="{EDDF2FD3-519F-40B4-9A12-522C0166721B}"/>
              </a:ext>
            </a:extLst>
          </p:cNvPr>
          <p:cNvCxnSpPr>
            <a:stCxn id="29" idx="4"/>
          </p:cNvCxnSpPr>
          <p:nvPr/>
        </p:nvCxnSpPr>
        <p:spPr>
          <a:xfrm flipH="1">
            <a:off x="6326854" y="3809287"/>
            <a:ext cx="1" cy="505967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xmlns="" id="{AD340781-65B2-459D-99DC-A28FA7DA6216}"/>
              </a:ext>
            </a:extLst>
          </p:cNvPr>
          <p:cNvSpPr/>
          <p:nvPr/>
        </p:nvSpPr>
        <p:spPr>
          <a:xfrm>
            <a:off x="6226743" y="4275574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xmlns="" id="{D7B3BF18-0FD9-4BF1-9C51-427E2F2D16B4}"/>
              </a:ext>
            </a:extLst>
          </p:cNvPr>
          <p:cNvCxnSpPr/>
          <p:nvPr/>
        </p:nvCxnSpPr>
        <p:spPr>
          <a:xfrm flipH="1">
            <a:off x="6326854" y="4498949"/>
            <a:ext cx="1" cy="505967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xmlns="" id="{A2AC453B-DCA8-4B6F-A936-1E3A0C669DA2}"/>
              </a:ext>
            </a:extLst>
          </p:cNvPr>
          <p:cNvSpPr/>
          <p:nvPr/>
        </p:nvSpPr>
        <p:spPr>
          <a:xfrm>
            <a:off x="6226743" y="4965236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xmlns="" id="{338E522E-F175-4890-A8A2-1DA16DEADC5E}"/>
              </a:ext>
            </a:extLst>
          </p:cNvPr>
          <p:cNvSpPr/>
          <p:nvPr/>
        </p:nvSpPr>
        <p:spPr>
          <a:xfrm>
            <a:off x="7102028" y="3844883"/>
            <a:ext cx="223375" cy="2233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Bocadillo: rectángulo con esquinas redondeadas 52">
            <a:extLst>
              <a:ext uri="{FF2B5EF4-FFF2-40B4-BE49-F238E27FC236}">
                <a16:creationId xmlns:a16="http://schemas.microsoft.com/office/drawing/2014/main" xmlns="" id="{C381453A-C55F-4666-9113-B3E8C65FC04D}"/>
              </a:ext>
            </a:extLst>
          </p:cNvPr>
          <p:cNvSpPr/>
          <p:nvPr/>
        </p:nvSpPr>
        <p:spPr>
          <a:xfrm rot="5400000">
            <a:off x="7543113" y="3665206"/>
            <a:ext cx="612068" cy="747709"/>
          </a:xfrm>
          <a:prstGeom prst="wedgeRoundRectCallou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Tag v0.3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xmlns="" id="{400AB542-5741-42D5-BCDC-B2E659E5F7F8}"/>
              </a:ext>
            </a:extLst>
          </p:cNvPr>
          <p:cNvCxnSpPr>
            <a:stCxn id="34" idx="4"/>
            <a:endCxn id="55" idx="0"/>
          </p:cNvCxnSpPr>
          <p:nvPr/>
        </p:nvCxnSpPr>
        <p:spPr>
          <a:xfrm flipH="1">
            <a:off x="6333689" y="5188611"/>
            <a:ext cx="4742" cy="330623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xmlns="" id="{A53E1A8F-02C3-4896-8081-CF56371D86A1}"/>
              </a:ext>
            </a:extLst>
          </p:cNvPr>
          <p:cNvSpPr/>
          <p:nvPr/>
        </p:nvSpPr>
        <p:spPr>
          <a:xfrm>
            <a:off x="6222001" y="5519234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xmlns="" id="{EFAECDB0-45C3-4475-BAB4-3EE443585A7C}"/>
              </a:ext>
            </a:extLst>
          </p:cNvPr>
          <p:cNvSpPr/>
          <p:nvPr/>
        </p:nvSpPr>
        <p:spPr>
          <a:xfrm>
            <a:off x="7135933" y="5759260"/>
            <a:ext cx="223375" cy="2233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xmlns="" id="{8BE44A0A-6055-4BB7-BEC6-660DB4FA5F87}"/>
              </a:ext>
            </a:extLst>
          </p:cNvPr>
          <p:cNvCxnSpPr>
            <a:endCxn id="51" idx="0"/>
          </p:cNvCxnSpPr>
          <p:nvPr/>
        </p:nvCxnSpPr>
        <p:spPr>
          <a:xfrm>
            <a:off x="7202279" y="2053025"/>
            <a:ext cx="11437" cy="1791858"/>
          </a:xfrm>
          <a:prstGeom prst="straightConnector1">
            <a:avLst/>
          </a:prstGeom>
          <a:ln w="476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xmlns="" id="{DFA94DFF-0FB6-4F21-B009-B72C28100507}"/>
              </a:ext>
            </a:extLst>
          </p:cNvPr>
          <p:cNvCxnSpPr>
            <a:stCxn id="51" idx="4"/>
            <a:endCxn id="59" idx="0"/>
          </p:cNvCxnSpPr>
          <p:nvPr/>
        </p:nvCxnSpPr>
        <p:spPr>
          <a:xfrm>
            <a:off x="7213716" y="4068258"/>
            <a:ext cx="33905" cy="1691002"/>
          </a:xfrm>
          <a:prstGeom prst="straightConnector1">
            <a:avLst/>
          </a:prstGeom>
          <a:ln w="476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Marcador de contenido 2">
            <a:extLst>
              <a:ext uri="{FF2B5EF4-FFF2-40B4-BE49-F238E27FC236}">
                <a16:creationId xmlns:a16="http://schemas.microsoft.com/office/drawing/2014/main" xmlns="" id="{C135787F-2B2D-474D-824A-78666BAF37C7}"/>
              </a:ext>
            </a:extLst>
          </p:cNvPr>
          <p:cNvSpPr txBox="1">
            <a:spLocks/>
          </p:cNvSpPr>
          <p:nvPr/>
        </p:nvSpPr>
        <p:spPr>
          <a:xfrm>
            <a:off x="500008" y="916657"/>
            <a:ext cx="5628263" cy="5065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Se trabajará sobre la rama </a:t>
            </a:r>
            <a:r>
              <a:rPr lang="es-ES" b="1" dirty="0"/>
              <a:t>develop</a:t>
            </a:r>
            <a:r>
              <a:rPr lang="es-ES" dirty="0"/>
              <a:t> para crear las siguientes </a:t>
            </a:r>
            <a:r>
              <a:rPr lang="es-ES" dirty="0" err="1"/>
              <a:t>Categorias</a:t>
            </a:r>
            <a:r>
              <a:rPr lang="es-ES" dirty="0"/>
              <a:t> y productos:</a:t>
            </a:r>
          </a:p>
          <a:p>
            <a:r>
              <a:rPr lang="es-ES" b="1" dirty="0"/>
              <a:t>Bebidas</a:t>
            </a:r>
            <a:r>
              <a:rPr lang="es-ES" dirty="0"/>
              <a:t>: Cerveza, </a:t>
            </a:r>
            <a:r>
              <a:rPr lang="es-ES" dirty="0" err="1"/>
              <a:t>Cocacola</a:t>
            </a:r>
            <a:r>
              <a:rPr lang="es-ES" dirty="0"/>
              <a:t>, Fanta </a:t>
            </a:r>
          </a:p>
          <a:p>
            <a:r>
              <a:rPr lang="es-ES" b="1" dirty="0"/>
              <a:t>Frutas</a:t>
            </a:r>
            <a:r>
              <a:rPr lang="es-ES" dirty="0"/>
              <a:t>: Naranjas, uvas, plátanos, piña</a:t>
            </a:r>
          </a:p>
          <a:p>
            <a:r>
              <a:rPr lang="es-ES" b="1" dirty="0"/>
              <a:t>Verduras y Hortalizas</a:t>
            </a:r>
            <a:r>
              <a:rPr lang="es-ES" dirty="0"/>
              <a:t>: Patatas, Cebollas, Pepinos</a:t>
            </a:r>
          </a:p>
          <a:p>
            <a:r>
              <a:rPr lang="es-ES" b="1" dirty="0"/>
              <a:t>Carnicería</a:t>
            </a:r>
            <a:r>
              <a:rPr lang="es-ES" dirty="0"/>
              <a:t>: Pollo, Cerdo, Vacuno</a:t>
            </a:r>
          </a:p>
          <a:p>
            <a:r>
              <a:rPr lang="es-ES" b="1" dirty="0" err="1"/>
              <a:t>Panaderia</a:t>
            </a:r>
            <a:r>
              <a:rPr lang="es-ES"/>
              <a:t>: </a:t>
            </a:r>
            <a:r>
              <a:rPr lang="es-ES" smtClean="0"/>
              <a:t>baguete</a:t>
            </a:r>
            <a:r>
              <a:rPr lang="es-ES" dirty="0"/>
              <a:t>, barra de pan, rosca de pan</a:t>
            </a:r>
          </a:p>
          <a:p>
            <a:r>
              <a:rPr lang="es-ES" b="1" dirty="0"/>
              <a:t>Quesos</a:t>
            </a:r>
            <a:r>
              <a:rPr lang="es-ES" dirty="0"/>
              <a:t>:  queso curado, queso fresco, </a:t>
            </a:r>
            <a:r>
              <a:rPr lang="es-ES" dirty="0" err="1"/>
              <a:t>emmental</a:t>
            </a:r>
            <a:endParaRPr lang="es-ES" dirty="0"/>
          </a:p>
          <a:p>
            <a:r>
              <a:rPr lang="es-ES" b="1" dirty="0" err="1"/>
              <a:t>Pescaderia</a:t>
            </a:r>
            <a:r>
              <a:rPr lang="es-ES" dirty="0"/>
              <a:t>: Pulpo, Merluza, Salmón</a:t>
            </a:r>
          </a:p>
          <a:p>
            <a:r>
              <a:rPr lang="es-ES" b="1" dirty="0" err="1"/>
              <a:t>Charcuteria</a:t>
            </a:r>
            <a:r>
              <a:rPr lang="es-ES" dirty="0"/>
              <a:t>: Jamón, Salchichas, </a:t>
            </a:r>
            <a:r>
              <a:rPr lang="es-ES" dirty="0" err="1"/>
              <a:t>bacon</a:t>
            </a:r>
            <a:endParaRPr lang="es-ES" dirty="0"/>
          </a:p>
          <a:p>
            <a:r>
              <a:rPr lang="es-ES" b="1" dirty="0"/>
              <a:t>Limpieza y Hogar</a:t>
            </a:r>
            <a:r>
              <a:rPr lang="es-ES" dirty="0"/>
              <a:t>: Ambientador, lavavajillas, </a:t>
            </a:r>
            <a:r>
              <a:rPr lang="es-ES" dirty="0" err="1"/>
              <a:t>Detetergente</a:t>
            </a:r>
            <a:endParaRPr lang="es-ES" dirty="0"/>
          </a:p>
          <a:p>
            <a:r>
              <a:rPr lang="es-ES" b="1" dirty="0" err="1"/>
              <a:t>Perfumeria</a:t>
            </a:r>
            <a:r>
              <a:rPr lang="es-ES" dirty="0"/>
              <a:t>:  Colonia, desodorante, gel de baño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52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Trabajar con features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69</a:t>
            </a:fld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xmlns="" id="{07F19FE8-B3E9-4B6A-BA3D-EF804309DD16}"/>
              </a:ext>
            </a:extLst>
          </p:cNvPr>
          <p:cNvCxnSpPr/>
          <p:nvPr/>
        </p:nvCxnSpPr>
        <p:spPr>
          <a:xfrm flipH="1">
            <a:off x="7890849" y="1469056"/>
            <a:ext cx="9954" cy="4464496"/>
          </a:xfrm>
          <a:prstGeom prst="line">
            <a:avLst/>
          </a:prstGeom>
          <a:ln w="3810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DDE5C8E7-BBC5-47AF-AFA5-5776371C2ED3}"/>
              </a:ext>
            </a:extLst>
          </p:cNvPr>
          <p:cNvCxnSpPr/>
          <p:nvPr/>
        </p:nvCxnSpPr>
        <p:spPr>
          <a:xfrm>
            <a:off x="6967871" y="1491912"/>
            <a:ext cx="0" cy="4464496"/>
          </a:xfrm>
          <a:prstGeom prst="line">
            <a:avLst/>
          </a:prstGeom>
          <a:ln w="38100" cmpd="sng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1454180F-2357-4271-88A4-E69DCC619868}"/>
              </a:ext>
            </a:extLst>
          </p:cNvPr>
          <p:cNvCxnSpPr/>
          <p:nvPr/>
        </p:nvCxnSpPr>
        <p:spPr>
          <a:xfrm>
            <a:off x="6022835" y="1491912"/>
            <a:ext cx="0" cy="4464496"/>
          </a:xfrm>
          <a:prstGeom prst="line">
            <a:avLst/>
          </a:prstGeom>
          <a:ln w="38100" cmpd="sng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0C29C10B-7B75-45AC-9B70-CDF705224B7B}"/>
              </a:ext>
            </a:extLst>
          </p:cNvPr>
          <p:cNvSpPr/>
          <p:nvPr/>
        </p:nvSpPr>
        <p:spPr>
          <a:xfrm>
            <a:off x="7775820" y="1873840"/>
            <a:ext cx="223375" cy="2233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3E787D99-B11D-4F61-B309-767472FE5185}"/>
              </a:ext>
            </a:extLst>
          </p:cNvPr>
          <p:cNvCxnSpPr/>
          <p:nvPr/>
        </p:nvCxnSpPr>
        <p:spPr>
          <a:xfrm>
            <a:off x="7900803" y="1469056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95420F56-9095-43F6-A0F2-2762D11A2BD3}"/>
              </a:ext>
            </a:extLst>
          </p:cNvPr>
          <p:cNvSpPr txBox="1"/>
          <p:nvPr/>
        </p:nvSpPr>
        <p:spPr>
          <a:xfrm>
            <a:off x="7612771" y="1072850"/>
            <a:ext cx="857295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master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7E1747E2-BCF1-43F7-BA6F-D95D85DB8AAA}"/>
              </a:ext>
            </a:extLst>
          </p:cNvPr>
          <p:cNvSpPr txBox="1"/>
          <p:nvPr/>
        </p:nvSpPr>
        <p:spPr>
          <a:xfrm>
            <a:off x="6683248" y="1142905"/>
            <a:ext cx="960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develop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F08DFC76-21B1-4A77-A761-401F38CDCEE0}"/>
              </a:ext>
            </a:extLst>
          </p:cNvPr>
          <p:cNvSpPr txBox="1"/>
          <p:nvPr/>
        </p:nvSpPr>
        <p:spPr>
          <a:xfrm>
            <a:off x="5694301" y="1139299"/>
            <a:ext cx="857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feature</a:t>
            </a:r>
            <a:r>
              <a:rPr lang="es-ES" sz="1200" dirty="0"/>
              <a:t>/*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1AC61FFB-3955-4D0A-B378-239F0A9DFD78}"/>
              </a:ext>
            </a:extLst>
          </p:cNvPr>
          <p:cNvSpPr/>
          <p:nvPr/>
        </p:nvSpPr>
        <p:spPr>
          <a:xfrm>
            <a:off x="6842968" y="2202730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xmlns="" id="{1B88E243-3969-4006-81F6-0FABE5402BDF}"/>
              </a:ext>
            </a:extLst>
          </p:cNvPr>
          <p:cNvCxnSpPr>
            <a:stCxn id="11" idx="2"/>
            <a:endCxn id="19" idx="6"/>
          </p:cNvCxnSpPr>
          <p:nvPr/>
        </p:nvCxnSpPr>
        <p:spPr>
          <a:xfrm flipH="1">
            <a:off x="7066343" y="1985528"/>
            <a:ext cx="709477" cy="328890"/>
          </a:xfrm>
          <a:prstGeom prst="straightConnector1">
            <a:avLst/>
          </a:prstGeom>
          <a:ln w="44450">
            <a:gradFill>
              <a:gsLst>
                <a:gs pos="92000">
                  <a:srgbClr val="FFC000"/>
                </a:gs>
                <a:gs pos="0">
                  <a:schemeClr val="accent1">
                    <a:lumMod val="45000"/>
                    <a:lumOff val="55000"/>
                  </a:schemeClr>
                </a:gs>
                <a:gs pos="2660">
                  <a:srgbClr val="B6CAD0"/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xmlns="" id="{EFADB1E6-6456-4B34-B390-734EF4E6604E}"/>
              </a:ext>
            </a:extLst>
          </p:cNvPr>
          <p:cNvCxnSpPr>
            <a:stCxn id="19" idx="4"/>
          </p:cNvCxnSpPr>
          <p:nvPr/>
        </p:nvCxnSpPr>
        <p:spPr>
          <a:xfrm flipH="1">
            <a:off x="6954655" y="2426105"/>
            <a:ext cx="1" cy="505967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xmlns="" id="{AB43A6C4-793B-49AB-AF75-50FD5089974E}"/>
              </a:ext>
            </a:extLst>
          </p:cNvPr>
          <p:cNvSpPr/>
          <p:nvPr/>
        </p:nvSpPr>
        <p:spPr>
          <a:xfrm>
            <a:off x="6833437" y="2860064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xmlns="" id="{B115DF81-5760-49ED-8B25-3111C63744A0}"/>
              </a:ext>
            </a:extLst>
          </p:cNvPr>
          <p:cNvCxnSpPr>
            <a:stCxn id="26" idx="4"/>
          </p:cNvCxnSpPr>
          <p:nvPr/>
        </p:nvCxnSpPr>
        <p:spPr>
          <a:xfrm flipH="1">
            <a:off x="6945124" y="3083439"/>
            <a:ext cx="1" cy="505967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xmlns="" id="{63F33F67-B2FB-4EB9-86EF-C668F47231F6}"/>
              </a:ext>
            </a:extLst>
          </p:cNvPr>
          <p:cNvSpPr/>
          <p:nvPr/>
        </p:nvSpPr>
        <p:spPr>
          <a:xfrm>
            <a:off x="6844374" y="3580144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xmlns="" id="{01C11BFD-644F-4ADA-8577-551C32081D6C}"/>
              </a:ext>
            </a:extLst>
          </p:cNvPr>
          <p:cNvCxnSpPr>
            <a:stCxn id="28" idx="4"/>
          </p:cNvCxnSpPr>
          <p:nvPr/>
        </p:nvCxnSpPr>
        <p:spPr>
          <a:xfrm flipH="1">
            <a:off x="6956061" y="3803519"/>
            <a:ext cx="1" cy="505967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xmlns="" id="{ABBF9AF7-5666-4D62-A65B-4F96EE5B0D6F}"/>
              </a:ext>
            </a:extLst>
          </p:cNvPr>
          <p:cNvSpPr/>
          <p:nvPr/>
        </p:nvSpPr>
        <p:spPr>
          <a:xfrm>
            <a:off x="6855950" y="4269806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xmlns="" id="{4E4A929D-701E-484A-A937-FA3DCA0E1C13}"/>
              </a:ext>
            </a:extLst>
          </p:cNvPr>
          <p:cNvCxnSpPr/>
          <p:nvPr/>
        </p:nvCxnSpPr>
        <p:spPr>
          <a:xfrm flipH="1">
            <a:off x="6956061" y="4493181"/>
            <a:ext cx="1" cy="505967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xmlns="" id="{53C08C10-633A-4FEF-998F-E6C7416C6C91}"/>
              </a:ext>
            </a:extLst>
          </p:cNvPr>
          <p:cNvSpPr/>
          <p:nvPr/>
        </p:nvSpPr>
        <p:spPr>
          <a:xfrm>
            <a:off x="6855950" y="4959468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xmlns="" id="{312AFAC6-0F84-4090-845F-3B7885D8EDEC}"/>
              </a:ext>
            </a:extLst>
          </p:cNvPr>
          <p:cNvSpPr/>
          <p:nvPr/>
        </p:nvSpPr>
        <p:spPr>
          <a:xfrm>
            <a:off x="5899572" y="2778551"/>
            <a:ext cx="223375" cy="223375"/>
          </a:xfrm>
          <a:prstGeom prst="ellipse">
            <a:avLst/>
          </a:prstGeom>
          <a:solidFill>
            <a:srgbClr val="EE20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xmlns="" id="{14FA59AC-DE48-4275-9981-3F1CC39D9538}"/>
              </a:ext>
            </a:extLst>
          </p:cNvPr>
          <p:cNvCxnSpPr>
            <a:stCxn id="37" idx="4"/>
          </p:cNvCxnSpPr>
          <p:nvPr/>
        </p:nvCxnSpPr>
        <p:spPr>
          <a:xfrm flipH="1">
            <a:off x="6011259" y="3001926"/>
            <a:ext cx="1" cy="505967"/>
          </a:xfrm>
          <a:prstGeom prst="straightConnector1">
            <a:avLst/>
          </a:prstGeom>
          <a:ln w="47625" cmpd="sng">
            <a:solidFill>
              <a:srgbClr val="EE20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xmlns="" id="{5D8D4349-FF4A-4DC5-91FA-3F2445B2AF4C}"/>
              </a:ext>
            </a:extLst>
          </p:cNvPr>
          <p:cNvSpPr/>
          <p:nvPr/>
        </p:nvSpPr>
        <p:spPr>
          <a:xfrm>
            <a:off x="5910509" y="3498631"/>
            <a:ext cx="223375" cy="223375"/>
          </a:xfrm>
          <a:prstGeom prst="ellipse">
            <a:avLst/>
          </a:prstGeom>
          <a:solidFill>
            <a:srgbClr val="EE20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xmlns="" id="{A12BDF58-5D49-4246-ADE9-FB7A9AB6F5A2}"/>
              </a:ext>
            </a:extLst>
          </p:cNvPr>
          <p:cNvCxnSpPr>
            <a:stCxn id="39" idx="4"/>
          </p:cNvCxnSpPr>
          <p:nvPr/>
        </p:nvCxnSpPr>
        <p:spPr>
          <a:xfrm flipH="1">
            <a:off x="6022196" y="3722006"/>
            <a:ext cx="1" cy="505967"/>
          </a:xfrm>
          <a:prstGeom prst="straightConnector1">
            <a:avLst/>
          </a:prstGeom>
          <a:ln w="47625" cmpd="sng">
            <a:solidFill>
              <a:srgbClr val="EE20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xmlns="" id="{B061625B-9050-4942-AD5F-E1160DC1986C}"/>
              </a:ext>
            </a:extLst>
          </p:cNvPr>
          <p:cNvSpPr/>
          <p:nvPr/>
        </p:nvSpPr>
        <p:spPr>
          <a:xfrm>
            <a:off x="5922085" y="4188293"/>
            <a:ext cx="223375" cy="223375"/>
          </a:xfrm>
          <a:prstGeom prst="ellipse">
            <a:avLst/>
          </a:prstGeom>
          <a:solidFill>
            <a:srgbClr val="EE20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xmlns="" id="{095C7151-F3F4-4DFA-9FA4-DAB06E6E8136}"/>
              </a:ext>
            </a:extLst>
          </p:cNvPr>
          <p:cNvCxnSpPr/>
          <p:nvPr/>
        </p:nvCxnSpPr>
        <p:spPr>
          <a:xfrm flipH="1">
            <a:off x="6022196" y="4411668"/>
            <a:ext cx="1" cy="505967"/>
          </a:xfrm>
          <a:prstGeom prst="straightConnector1">
            <a:avLst/>
          </a:prstGeom>
          <a:ln w="47625" cmpd="sng">
            <a:solidFill>
              <a:srgbClr val="EE20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xmlns="" id="{353D4ADB-E9FB-4E96-94A2-25BB62C75261}"/>
              </a:ext>
            </a:extLst>
          </p:cNvPr>
          <p:cNvSpPr/>
          <p:nvPr/>
        </p:nvSpPr>
        <p:spPr>
          <a:xfrm>
            <a:off x="5922085" y="4877955"/>
            <a:ext cx="223375" cy="223375"/>
          </a:xfrm>
          <a:prstGeom prst="ellipse">
            <a:avLst/>
          </a:prstGeom>
          <a:solidFill>
            <a:srgbClr val="EE20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xmlns="" id="{ED09DAF6-075F-4490-B35B-B310C5D85C38}"/>
              </a:ext>
            </a:extLst>
          </p:cNvPr>
          <p:cNvCxnSpPr>
            <a:stCxn id="19" idx="2"/>
            <a:endCxn id="37" idx="0"/>
          </p:cNvCxnSpPr>
          <p:nvPr/>
        </p:nvCxnSpPr>
        <p:spPr>
          <a:xfrm flipH="1">
            <a:off x="6011260" y="2314418"/>
            <a:ext cx="831708" cy="464133"/>
          </a:xfrm>
          <a:prstGeom prst="straightConnector1">
            <a:avLst/>
          </a:prstGeom>
          <a:ln w="44450">
            <a:gradFill>
              <a:gsLst>
                <a:gs pos="0">
                  <a:srgbClr val="FFC000"/>
                </a:gs>
                <a:gs pos="100000">
                  <a:srgbClr val="EE20C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xmlns="" id="{CCD2AFCD-31F8-4AC4-855B-717B04F59F85}"/>
              </a:ext>
            </a:extLst>
          </p:cNvPr>
          <p:cNvSpPr/>
          <p:nvPr/>
        </p:nvSpPr>
        <p:spPr>
          <a:xfrm>
            <a:off x="7784138" y="3892520"/>
            <a:ext cx="223375" cy="2233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xmlns="" id="{4070C94F-17F6-49C6-BF76-985ED68B0244}"/>
              </a:ext>
            </a:extLst>
          </p:cNvPr>
          <p:cNvCxnSpPr>
            <a:stCxn id="33" idx="4"/>
            <a:endCxn id="54" idx="0"/>
          </p:cNvCxnSpPr>
          <p:nvPr/>
        </p:nvCxnSpPr>
        <p:spPr>
          <a:xfrm flipH="1">
            <a:off x="6962896" y="5182843"/>
            <a:ext cx="4742" cy="330623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xmlns="" id="{86AC3173-082E-4795-AC03-CCBBEDF94B09}"/>
              </a:ext>
            </a:extLst>
          </p:cNvPr>
          <p:cNvSpPr/>
          <p:nvPr/>
        </p:nvSpPr>
        <p:spPr>
          <a:xfrm>
            <a:off x="6851208" y="5513466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xmlns="" id="{59618FD2-20EB-4FBB-AFCA-04D829903D9F}"/>
              </a:ext>
            </a:extLst>
          </p:cNvPr>
          <p:cNvCxnSpPr>
            <a:stCxn id="43" idx="5"/>
            <a:endCxn id="54" idx="2"/>
          </p:cNvCxnSpPr>
          <p:nvPr/>
        </p:nvCxnSpPr>
        <p:spPr>
          <a:xfrm>
            <a:off x="6112747" y="5068617"/>
            <a:ext cx="738461" cy="556537"/>
          </a:xfrm>
          <a:prstGeom prst="straightConnector1">
            <a:avLst/>
          </a:prstGeom>
          <a:ln w="44450">
            <a:gradFill>
              <a:gsLst>
                <a:gs pos="97000">
                  <a:srgbClr val="FFC000"/>
                </a:gs>
                <a:gs pos="0">
                  <a:srgbClr val="EE20C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xmlns="" id="{B710CECD-B12A-4D68-9697-D31C1E333194}"/>
              </a:ext>
            </a:extLst>
          </p:cNvPr>
          <p:cNvSpPr/>
          <p:nvPr/>
        </p:nvSpPr>
        <p:spPr>
          <a:xfrm>
            <a:off x="7818043" y="5806897"/>
            <a:ext cx="223375" cy="2233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xmlns="" id="{E1EF5708-43E4-4D6F-858E-2C46A88B4905}"/>
              </a:ext>
            </a:extLst>
          </p:cNvPr>
          <p:cNvCxnSpPr>
            <a:endCxn id="50" idx="0"/>
          </p:cNvCxnSpPr>
          <p:nvPr/>
        </p:nvCxnSpPr>
        <p:spPr>
          <a:xfrm>
            <a:off x="7884389" y="2100662"/>
            <a:ext cx="11437" cy="1791858"/>
          </a:xfrm>
          <a:prstGeom prst="straightConnector1">
            <a:avLst/>
          </a:prstGeom>
          <a:ln w="47625" cmpd="sng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xmlns="" id="{8E789206-2047-4DDF-A462-4806E5323833}"/>
              </a:ext>
            </a:extLst>
          </p:cNvPr>
          <p:cNvCxnSpPr>
            <a:stCxn id="50" idx="4"/>
            <a:endCxn id="58" idx="0"/>
          </p:cNvCxnSpPr>
          <p:nvPr/>
        </p:nvCxnSpPr>
        <p:spPr>
          <a:xfrm>
            <a:off x="7895826" y="4115895"/>
            <a:ext cx="33905" cy="1691002"/>
          </a:xfrm>
          <a:prstGeom prst="straightConnector1">
            <a:avLst/>
          </a:prstGeom>
          <a:ln w="47625" cmpd="sng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arcador de contenido 2">
            <a:extLst>
              <a:ext uri="{FF2B5EF4-FFF2-40B4-BE49-F238E27FC236}">
                <a16:creationId xmlns:a16="http://schemas.microsoft.com/office/drawing/2014/main" xmlns="" id="{6C463AC2-5070-433D-983E-CDB569EBEA11}"/>
              </a:ext>
            </a:extLst>
          </p:cNvPr>
          <p:cNvSpPr txBox="1">
            <a:spLocks/>
          </p:cNvSpPr>
          <p:nvPr/>
        </p:nvSpPr>
        <p:spPr>
          <a:xfrm>
            <a:off x="475718" y="828567"/>
            <a:ext cx="5213604" cy="5065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/>
              <a:t>Se trabajará sobre la rama </a:t>
            </a:r>
            <a:r>
              <a:rPr lang="es-ES" sz="1800" b="1" dirty="0" err="1"/>
              <a:t>feature</a:t>
            </a:r>
            <a:r>
              <a:rPr lang="es-ES" sz="1800" b="1" dirty="0"/>
              <a:t>/Cat_ </a:t>
            </a:r>
            <a:r>
              <a:rPr lang="es-ES" sz="1800" dirty="0"/>
              <a:t> o </a:t>
            </a:r>
            <a:r>
              <a:rPr lang="es-ES" sz="1800" b="1" dirty="0" err="1"/>
              <a:t>feature</a:t>
            </a:r>
            <a:r>
              <a:rPr lang="es-ES" sz="1800" b="1" dirty="0"/>
              <a:t>/</a:t>
            </a:r>
            <a:r>
              <a:rPr lang="es-ES" sz="1800" b="1" dirty="0" err="1"/>
              <a:t>Prod</a:t>
            </a:r>
            <a:r>
              <a:rPr lang="es-ES" sz="1800" b="1" dirty="0"/>
              <a:t>_ </a:t>
            </a:r>
            <a:r>
              <a:rPr lang="es-ES" sz="1800" dirty="0"/>
              <a:t>para añadir propiedades (dentro de la interfaz, que se muestren en la pantalla al pintar) a las Categorías y productos:</a:t>
            </a:r>
          </a:p>
        </p:txBody>
      </p:sp>
      <p:sp>
        <p:nvSpPr>
          <p:cNvPr id="66" name="Marcador de contenido 2">
            <a:extLst>
              <a:ext uri="{FF2B5EF4-FFF2-40B4-BE49-F238E27FC236}">
                <a16:creationId xmlns:a16="http://schemas.microsoft.com/office/drawing/2014/main" xmlns="" id="{C02409F4-6C1C-4569-941C-C32D033E0D2A}"/>
              </a:ext>
            </a:extLst>
          </p:cNvPr>
          <p:cNvSpPr txBox="1">
            <a:spLocks/>
          </p:cNvSpPr>
          <p:nvPr/>
        </p:nvSpPr>
        <p:spPr>
          <a:xfrm>
            <a:off x="500739" y="2165272"/>
            <a:ext cx="4574700" cy="4046041"/>
          </a:xfrm>
          <a:prstGeom prst="rect">
            <a:avLst/>
          </a:prstGeom>
        </p:spPr>
        <p:txBody>
          <a:bodyPr numCol="2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Categorías</a:t>
            </a:r>
            <a:r>
              <a:rPr lang="es-ES" dirty="0"/>
              <a:t>:</a:t>
            </a:r>
          </a:p>
          <a:p>
            <a:r>
              <a:rPr lang="es-ES" b="1" dirty="0"/>
              <a:t>tipo</a:t>
            </a:r>
          </a:p>
          <a:p>
            <a:r>
              <a:rPr lang="es-ES" b="1" dirty="0" err="1"/>
              <a:t>esTemporal</a:t>
            </a:r>
            <a:endParaRPr lang="es-ES" b="1" dirty="0"/>
          </a:p>
          <a:p>
            <a:r>
              <a:rPr lang="es-ES" b="1" dirty="0"/>
              <a:t>Pasillo</a:t>
            </a:r>
          </a:p>
          <a:p>
            <a:r>
              <a:rPr lang="es-ES" b="1" dirty="0" err="1"/>
              <a:t>Seccion</a:t>
            </a:r>
            <a:endParaRPr lang="es-ES" b="1" dirty="0"/>
          </a:p>
          <a:p>
            <a:r>
              <a:rPr lang="es-ES" b="1" dirty="0"/>
              <a:t>Color</a:t>
            </a:r>
          </a:p>
          <a:p>
            <a:r>
              <a:rPr lang="es-ES" b="1" dirty="0" err="1"/>
              <a:t>estaActiva</a:t>
            </a:r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pPr marL="0" indent="0">
              <a:buNone/>
            </a:pPr>
            <a:r>
              <a:rPr lang="es-ES" sz="2400" dirty="0"/>
              <a:t>Productos</a:t>
            </a:r>
            <a:r>
              <a:rPr lang="es-ES" b="1" dirty="0"/>
              <a:t>:</a:t>
            </a:r>
          </a:p>
          <a:p>
            <a:r>
              <a:rPr lang="es-ES" b="1" dirty="0"/>
              <a:t>Peso</a:t>
            </a:r>
          </a:p>
          <a:p>
            <a:r>
              <a:rPr lang="es-ES" b="1" dirty="0"/>
              <a:t>Dimensiones</a:t>
            </a:r>
          </a:p>
          <a:p>
            <a:r>
              <a:rPr lang="es-ES" b="1" dirty="0"/>
              <a:t>Precio Anterior</a:t>
            </a:r>
          </a:p>
          <a:p>
            <a:r>
              <a:rPr lang="es-ES" b="1" dirty="0" err="1"/>
              <a:t>esNacional</a:t>
            </a:r>
            <a:endParaRPr lang="es-ES" b="1" dirty="0"/>
          </a:p>
          <a:p>
            <a:r>
              <a:rPr lang="es-ES" b="1" dirty="0"/>
              <a:t>Stock</a:t>
            </a:r>
          </a:p>
          <a:p>
            <a:r>
              <a:rPr lang="es-ES" b="1" dirty="0"/>
              <a:t>Marca</a:t>
            </a:r>
          </a:p>
          <a:p>
            <a:r>
              <a:rPr lang="es-ES" b="1" dirty="0"/>
              <a:t>IVA</a:t>
            </a:r>
          </a:p>
        </p:txBody>
      </p:sp>
    </p:spTree>
    <p:extLst>
      <p:ext uri="{BB962C8B-B14F-4D97-AF65-F5344CB8AC3E}">
        <p14:creationId xmlns:p14="http://schemas.microsoft.com/office/powerpoint/2010/main" val="38504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0E6AFB-BA92-412A-BB6E-04EB32D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Subir un proyecto local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7E3862E-8A60-406B-BC2A-1CED19F2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4" name="Picture 12" descr="Resultado de imagen de server">
            <a:extLst>
              <a:ext uri="{FF2B5EF4-FFF2-40B4-BE49-F238E27FC236}">
                <a16:creationId xmlns:a16="http://schemas.microsoft.com/office/drawing/2014/main" xmlns="" id="{A409F68C-603D-44F4-A2A1-6D4ACE125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89" y="2076322"/>
            <a:ext cx="1130968" cy="113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E721EA9C-DEB7-45FC-8ACA-3B377735F44C}"/>
              </a:ext>
            </a:extLst>
          </p:cNvPr>
          <p:cNvSpPr txBox="1">
            <a:spLocks/>
          </p:cNvSpPr>
          <p:nvPr/>
        </p:nvSpPr>
        <p:spPr>
          <a:xfrm>
            <a:off x="439905" y="969402"/>
            <a:ext cx="5429947" cy="45988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dirty="0"/>
              <a:t>En git existen un comando que nos ayuda a manejar la conexión con el repositorio remoto, git </a:t>
            </a:r>
            <a:r>
              <a:rPr lang="es-ES" sz="2200" dirty="0" err="1"/>
              <a:t>remote</a:t>
            </a:r>
            <a:r>
              <a:rPr lang="es-ES" sz="2200" dirty="0"/>
              <a:t>:</a:t>
            </a:r>
          </a:p>
          <a:p>
            <a:r>
              <a:rPr lang="es-ES" sz="2600" b="1" dirty="0"/>
              <a:t>Git </a:t>
            </a:r>
            <a:r>
              <a:rPr lang="es-ES" sz="2600" b="1" dirty="0" err="1"/>
              <a:t>remote</a:t>
            </a:r>
            <a:r>
              <a:rPr lang="es-ES" sz="1700" b="1" dirty="0"/>
              <a:t>: </a:t>
            </a:r>
          </a:p>
          <a:p>
            <a:pPr lvl="1"/>
            <a:r>
              <a:rPr lang="es-ES" sz="2000" dirty="0"/>
              <a:t>Muestra la lista de alias de repositorios remotos (origin por defecto</a:t>
            </a:r>
            <a:r>
              <a:rPr lang="es-ES" sz="2000" dirty="0" smtClean="0"/>
              <a:t>).</a:t>
            </a:r>
          </a:p>
          <a:p>
            <a:r>
              <a:rPr lang="es-ES" sz="2400" b="1" dirty="0"/>
              <a:t>Git </a:t>
            </a:r>
            <a:r>
              <a:rPr lang="es-ES" sz="2400" b="1" dirty="0" err="1"/>
              <a:t>remote</a:t>
            </a:r>
            <a:r>
              <a:rPr lang="es-ES" sz="2400" b="1" dirty="0"/>
              <a:t> </a:t>
            </a:r>
            <a:r>
              <a:rPr lang="es-ES" sz="2400" b="1" i="1" dirty="0"/>
              <a:t>-v</a:t>
            </a:r>
            <a:r>
              <a:rPr lang="es-ES" sz="1800" b="1" dirty="0"/>
              <a:t>: </a:t>
            </a:r>
          </a:p>
          <a:p>
            <a:pPr lvl="1"/>
            <a:r>
              <a:rPr lang="es-ES" sz="2000" dirty="0"/>
              <a:t>Muestra una tabla de repositorios: alias, </a:t>
            </a:r>
            <a:r>
              <a:rPr lang="es-ES" sz="2000" dirty="0" err="1"/>
              <a:t>url</a:t>
            </a:r>
            <a:r>
              <a:rPr lang="es-ES" sz="2000" dirty="0"/>
              <a:t>, y sentido de </a:t>
            </a:r>
            <a:r>
              <a:rPr lang="es-ES" sz="2000" dirty="0" smtClean="0"/>
              <a:t>sincronización</a:t>
            </a:r>
            <a:endParaRPr lang="es-ES" sz="2000" dirty="0"/>
          </a:p>
          <a:p>
            <a:r>
              <a:rPr lang="es-ES" sz="2400" b="1" dirty="0"/>
              <a:t>Git </a:t>
            </a:r>
            <a:r>
              <a:rPr lang="es-ES" sz="2400" b="1" dirty="0" err="1"/>
              <a:t>remote</a:t>
            </a:r>
            <a:r>
              <a:rPr lang="es-ES" sz="2400" b="1" dirty="0"/>
              <a:t> </a:t>
            </a:r>
            <a:r>
              <a:rPr lang="es-ES" sz="2400" b="1" i="1" dirty="0"/>
              <a:t>add</a:t>
            </a:r>
            <a:r>
              <a:rPr lang="es-ES" sz="2400" b="1" dirty="0"/>
              <a:t> </a:t>
            </a:r>
            <a:r>
              <a:rPr lang="es-ES" sz="2400" b="1" i="1" dirty="0"/>
              <a:t>origin </a:t>
            </a:r>
            <a:r>
              <a:rPr lang="es-ES" sz="2400" b="1" i="1" u="sng" dirty="0">
                <a:solidFill>
                  <a:srgbClr val="0070C0"/>
                </a:solidFill>
              </a:rPr>
              <a:t>URL</a:t>
            </a:r>
            <a:r>
              <a:rPr lang="es-ES" sz="1800" b="1" dirty="0"/>
              <a:t>: </a:t>
            </a:r>
          </a:p>
          <a:p>
            <a:pPr lvl="1"/>
            <a:r>
              <a:rPr lang="es-ES" sz="2000" dirty="0"/>
              <a:t>Vincula nuestro repositorio local con un repositorio remoto</a:t>
            </a:r>
            <a:r>
              <a:rPr lang="es-ES" sz="2000" dirty="0" smtClean="0"/>
              <a:t>.</a:t>
            </a:r>
            <a:endParaRPr lang="es-ES" sz="2000" dirty="0"/>
          </a:p>
          <a:p>
            <a:pPr lvl="1"/>
            <a:endParaRPr lang="es-ES" sz="2000" dirty="0"/>
          </a:p>
          <a:p>
            <a:endParaRPr lang="es-ES" sz="1600" dirty="0"/>
          </a:p>
        </p:txBody>
      </p:sp>
      <p:pic>
        <p:nvPicPr>
          <p:cNvPr id="6" name="Picture 10" descr="Resultado de imagen de git">
            <a:extLst>
              <a:ext uri="{FF2B5EF4-FFF2-40B4-BE49-F238E27FC236}">
                <a16:creationId xmlns:a16="http://schemas.microsoft.com/office/drawing/2014/main" xmlns="" id="{80C66252-3D6A-4DE7-832D-4B5A002D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90" y="2366445"/>
            <a:ext cx="550722" cy="5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Resultado de imagen de computer pc">
            <a:extLst>
              <a:ext uri="{FF2B5EF4-FFF2-40B4-BE49-F238E27FC236}">
                <a16:creationId xmlns:a16="http://schemas.microsoft.com/office/drawing/2014/main" xmlns="" id="{71D205F5-CA8E-4428-9885-EF871012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436" y="4435876"/>
            <a:ext cx="1467853" cy="146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de git">
            <a:extLst>
              <a:ext uri="{FF2B5EF4-FFF2-40B4-BE49-F238E27FC236}">
                <a16:creationId xmlns:a16="http://schemas.microsoft.com/office/drawing/2014/main" xmlns="" id="{ADDB2EAA-1837-4C6B-BC23-AC2CE74C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331" y="4969276"/>
            <a:ext cx="401052" cy="40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41AA2AD7-616F-4227-8A32-7F9E2F1A58EC}"/>
              </a:ext>
            </a:extLst>
          </p:cNvPr>
          <p:cNvSpPr txBox="1"/>
          <p:nvPr/>
        </p:nvSpPr>
        <p:spPr>
          <a:xfrm>
            <a:off x="6942331" y="2258804"/>
            <a:ext cx="10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Servidor </a:t>
            </a:r>
          </a:p>
          <a:p>
            <a:r>
              <a:rPr lang="es-ES" dirty="0"/>
              <a:t>remoto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F801A0CA-7C78-490A-B1E1-790C234B27C6}"/>
              </a:ext>
            </a:extLst>
          </p:cNvPr>
          <p:cNvSpPr txBox="1"/>
          <p:nvPr/>
        </p:nvSpPr>
        <p:spPr>
          <a:xfrm>
            <a:off x="7496403" y="5146010"/>
            <a:ext cx="886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Equipo </a:t>
            </a:r>
          </a:p>
          <a:p>
            <a:r>
              <a:rPr lang="es-ES" dirty="0"/>
              <a:t>local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3C2D089A-DAC0-4E98-9A92-72EC0D5BE587}"/>
              </a:ext>
            </a:extLst>
          </p:cNvPr>
          <p:cNvCxnSpPr/>
          <p:nvPr/>
        </p:nvCxnSpPr>
        <p:spPr>
          <a:xfrm flipV="1">
            <a:off x="6340751" y="3268814"/>
            <a:ext cx="0" cy="12913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9E0C5CD2-A956-4BAA-9865-36D6CEC3206E}"/>
              </a:ext>
            </a:extLst>
          </p:cNvPr>
          <p:cNvSpPr txBox="1"/>
          <p:nvPr/>
        </p:nvSpPr>
        <p:spPr>
          <a:xfrm rot="16200000">
            <a:off x="5774121" y="373288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origin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501AB99D-C176-4734-B2A1-D99FB3EB08AC}"/>
              </a:ext>
            </a:extLst>
          </p:cNvPr>
          <p:cNvSpPr/>
          <p:nvPr/>
        </p:nvSpPr>
        <p:spPr>
          <a:xfrm>
            <a:off x="7209372" y="3478590"/>
            <a:ext cx="1754260" cy="593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git </a:t>
            </a:r>
            <a:r>
              <a:rPr lang="es-ES" dirty="0" err="1">
                <a:solidFill>
                  <a:schemeClr val="tx1"/>
                </a:solidFill>
              </a:rPr>
              <a:t>remote</a:t>
            </a:r>
            <a:r>
              <a:rPr lang="es-ES" dirty="0">
                <a:solidFill>
                  <a:schemeClr val="tx1"/>
                </a:solidFill>
              </a:rPr>
              <a:t> add..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199CB7AB-F492-4641-B8E9-A2300FD42CB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461068" y="3775394"/>
            <a:ext cx="748304" cy="9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Resultado de imagen de flecha mail">
            <a:hlinkClick r:id="" action="ppaction://macro?name=envioGiRemote"/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80094"/>
            <a:ext cx="537850" cy="53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8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Trabajar con HotFixes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70</a:t>
            </a:fld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xmlns="" id="{5FFCEC66-84E7-4838-A052-F0E4A6FA5134}"/>
              </a:ext>
            </a:extLst>
          </p:cNvPr>
          <p:cNvCxnSpPr/>
          <p:nvPr/>
        </p:nvCxnSpPr>
        <p:spPr>
          <a:xfrm>
            <a:off x="6951046" y="1555727"/>
            <a:ext cx="0" cy="4464496"/>
          </a:xfrm>
          <a:prstGeom prst="line">
            <a:avLst/>
          </a:prstGeom>
          <a:ln w="38100" cmpd="sng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xmlns="" id="{5950F78F-D3C3-45DE-B334-5BF5BE064CA9}"/>
              </a:ext>
            </a:extLst>
          </p:cNvPr>
          <p:cNvCxnSpPr/>
          <p:nvPr/>
        </p:nvCxnSpPr>
        <p:spPr>
          <a:xfrm flipH="1">
            <a:off x="7655445" y="1525235"/>
            <a:ext cx="9954" cy="4464496"/>
          </a:xfrm>
          <a:prstGeom prst="line">
            <a:avLst/>
          </a:prstGeom>
          <a:ln w="38100" cmpd="sng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xmlns="" id="{260C7B28-1564-4420-8FA3-93C5B24AB0CB}"/>
              </a:ext>
            </a:extLst>
          </p:cNvPr>
          <p:cNvCxnSpPr/>
          <p:nvPr/>
        </p:nvCxnSpPr>
        <p:spPr>
          <a:xfrm>
            <a:off x="6202689" y="1555727"/>
            <a:ext cx="0" cy="4464496"/>
          </a:xfrm>
          <a:prstGeom prst="line">
            <a:avLst/>
          </a:prstGeom>
          <a:ln w="38100" cmpd="sng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C0CA86F0-A0D9-4907-BEB1-8674F67D04E7}"/>
              </a:ext>
            </a:extLst>
          </p:cNvPr>
          <p:cNvSpPr/>
          <p:nvPr/>
        </p:nvSpPr>
        <p:spPr>
          <a:xfrm>
            <a:off x="7540416" y="1930019"/>
            <a:ext cx="223375" cy="2233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CF83DA16-3277-4FDB-9EE4-B4CF0BF47EAB}"/>
              </a:ext>
            </a:extLst>
          </p:cNvPr>
          <p:cNvCxnSpPr/>
          <p:nvPr/>
        </p:nvCxnSpPr>
        <p:spPr>
          <a:xfrm>
            <a:off x="7665399" y="1525235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ocadillo: rectángulo con esquinas redondeadas 12">
            <a:extLst>
              <a:ext uri="{FF2B5EF4-FFF2-40B4-BE49-F238E27FC236}">
                <a16:creationId xmlns:a16="http://schemas.microsoft.com/office/drawing/2014/main" xmlns="" id="{7DA9BE2B-28FC-4B2E-8B49-B5F5DCABC4E2}"/>
              </a:ext>
            </a:extLst>
          </p:cNvPr>
          <p:cNvSpPr/>
          <p:nvPr/>
        </p:nvSpPr>
        <p:spPr>
          <a:xfrm rot="5400000">
            <a:off x="7989819" y="1862199"/>
            <a:ext cx="612068" cy="747709"/>
          </a:xfrm>
          <a:prstGeom prst="wedgeRoundRectCallou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Tag v0.2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7A74EC10-4CF8-4DC3-B0D4-14F19753B877}"/>
              </a:ext>
            </a:extLst>
          </p:cNvPr>
          <p:cNvSpPr txBox="1"/>
          <p:nvPr/>
        </p:nvSpPr>
        <p:spPr>
          <a:xfrm>
            <a:off x="7377367" y="1129029"/>
            <a:ext cx="857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master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0389156E-BCB1-4F7F-B5F2-CFD5CE0392F9}"/>
              </a:ext>
            </a:extLst>
          </p:cNvPr>
          <p:cNvSpPr txBox="1"/>
          <p:nvPr/>
        </p:nvSpPr>
        <p:spPr>
          <a:xfrm>
            <a:off x="5783302" y="1247411"/>
            <a:ext cx="960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develop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B6FA1DA9-103A-40D8-9340-5715B301CBA0}"/>
              </a:ext>
            </a:extLst>
          </p:cNvPr>
          <p:cNvSpPr txBox="1"/>
          <p:nvPr/>
        </p:nvSpPr>
        <p:spPr>
          <a:xfrm>
            <a:off x="6581062" y="1159521"/>
            <a:ext cx="960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Hotfixes/*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5482E4DD-6175-4122-A2DF-F82480CC6E38}"/>
              </a:ext>
            </a:extLst>
          </p:cNvPr>
          <p:cNvSpPr/>
          <p:nvPr/>
        </p:nvSpPr>
        <p:spPr>
          <a:xfrm>
            <a:off x="6077786" y="2266545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xmlns="" id="{86DEB931-C74F-4EF3-B9B4-B669350FB195}"/>
              </a:ext>
            </a:extLst>
          </p:cNvPr>
          <p:cNvCxnSpPr>
            <a:stCxn id="11" idx="2"/>
            <a:endCxn id="19" idx="6"/>
          </p:cNvCxnSpPr>
          <p:nvPr/>
        </p:nvCxnSpPr>
        <p:spPr>
          <a:xfrm flipH="1">
            <a:off x="6301161" y="2041707"/>
            <a:ext cx="1239255" cy="336526"/>
          </a:xfrm>
          <a:prstGeom prst="straightConnector1">
            <a:avLst/>
          </a:prstGeom>
          <a:ln w="44450">
            <a:gradFill>
              <a:gsLst>
                <a:gs pos="92000">
                  <a:srgbClr val="FFC000"/>
                </a:gs>
                <a:gs pos="0">
                  <a:schemeClr val="accent1">
                    <a:lumMod val="45000"/>
                    <a:lumOff val="55000"/>
                  </a:schemeClr>
                </a:gs>
                <a:gs pos="2660">
                  <a:srgbClr val="B6CAD0"/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9CD9E533-223D-44D4-A4A3-C55346CE8597}"/>
              </a:ext>
            </a:extLst>
          </p:cNvPr>
          <p:cNvSpPr/>
          <p:nvPr/>
        </p:nvSpPr>
        <p:spPr>
          <a:xfrm>
            <a:off x="6837969" y="3331863"/>
            <a:ext cx="223375" cy="22337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C06592B9-782F-42BC-9A40-AF068825F35C}"/>
              </a:ext>
            </a:extLst>
          </p:cNvPr>
          <p:cNvCxnSpPr>
            <a:stCxn id="11" idx="3"/>
            <a:endCxn id="22" idx="7"/>
          </p:cNvCxnSpPr>
          <p:nvPr/>
        </p:nvCxnSpPr>
        <p:spPr>
          <a:xfrm flipH="1">
            <a:off x="7028631" y="2120681"/>
            <a:ext cx="544498" cy="1243895"/>
          </a:xfrm>
          <a:prstGeom prst="straightConnector1">
            <a:avLst/>
          </a:prstGeom>
          <a:ln w="44450">
            <a:gradFill>
              <a:gsLst>
                <a:gs pos="92000">
                  <a:srgbClr val="FF0000"/>
                </a:gs>
                <a:gs pos="0">
                  <a:schemeClr val="accent1">
                    <a:lumMod val="45000"/>
                    <a:lumOff val="55000"/>
                  </a:schemeClr>
                </a:gs>
                <a:gs pos="2660">
                  <a:srgbClr val="B6CAD0"/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xmlns="" id="{078BD4DE-AB40-470F-90A0-826D0267C23F}"/>
              </a:ext>
            </a:extLst>
          </p:cNvPr>
          <p:cNvCxnSpPr>
            <a:stCxn id="19" idx="4"/>
          </p:cNvCxnSpPr>
          <p:nvPr/>
        </p:nvCxnSpPr>
        <p:spPr>
          <a:xfrm flipH="1">
            <a:off x="6189473" y="2489920"/>
            <a:ext cx="1" cy="505967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xmlns="" id="{D4C1478E-D45B-4F35-AC18-18E7D3246B76}"/>
              </a:ext>
            </a:extLst>
          </p:cNvPr>
          <p:cNvSpPr/>
          <p:nvPr/>
        </p:nvSpPr>
        <p:spPr>
          <a:xfrm>
            <a:off x="6068255" y="2923879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xmlns="" id="{D6255599-EDC6-4FE6-9CC9-815274A29F75}"/>
              </a:ext>
            </a:extLst>
          </p:cNvPr>
          <p:cNvCxnSpPr>
            <a:stCxn id="26" idx="4"/>
          </p:cNvCxnSpPr>
          <p:nvPr/>
        </p:nvCxnSpPr>
        <p:spPr>
          <a:xfrm flipH="1">
            <a:off x="6179942" y="3147254"/>
            <a:ext cx="1" cy="505967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xmlns="" id="{94E1C300-CB0E-4F3A-802D-519DA5E131C8}"/>
              </a:ext>
            </a:extLst>
          </p:cNvPr>
          <p:cNvSpPr/>
          <p:nvPr/>
        </p:nvSpPr>
        <p:spPr>
          <a:xfrm>
            <a:off x="6079192" y="3643959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xmlns="" id="{CCD39EC4-0D77-4CD7-B387-60322D29E19D}"/>
              </a:ext>
            </a:extLst>
          </p:cNvPr>
          <p:cNvCxnSpPr>
            <a:stCxn id="28" idx="4"/>
          </p:cNvCxnSpPr>
          <p:nvPr/>
        </p:nvCxnSpPr>
        <p:spPr>
          <a:xfrm flipH="1">
            <a:off x="6190879" y="3867334"/>
            <a:ext cx="1" cy="505967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xmlns="" id="{393327C6-91E6-402F-83B2-32DE759EF802}"/>
              </a:ext>
            </a:extLst>
          </p:cNvPr>
          <p:cNvSpPr/>
          <p:nvPr/>
        </p:nvSpPr>
        <p:spPr>
          <a:xfrm>
            <a:off x="6090768" y="4333621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xmlns="" id="{1543D40A-6912-4279-BBF5-6B669D81F66A}"/>
              </a:ext>
            </a:extLst>
          </p:cNvPr>
          <p:cNvCxnSpPr>
            <a:stCxn id="22" idx="3"/>
            <a:endCxn id="28" idx="5"/>
          </p:cNvCxnSpPr>
          <p:nvPr/>
        </p:nvCxnSpPr>
        <p:spPr>
          <a:xfrm flipH="1">
            <a:off x="6269854" y="3522525"/>
            <a:ext cx="600828" cy="312096"/>
          </a:xfrm>
          <a:prstGeom prst="straightConnector1">
            <a:avLst/>
          </a:prstGeom>
          <a:ln w="44450">
            <a:gradFill>
              <a:gsLst>
                <a:gs pos="2000">
                  <a:srgbClr val="FF0000"/>
                </a:gs>
                <a:gs pos="10000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xmlns="" id="{7750C65A-251B-4A85-8B9E-E4F4B6E7162C}"/>
              </a:ext>
            </a:extLst>
          </p:cNvPr>
          <p:cNvCxnSpPr/>
          <p:nvPr/>
        </p:nvCxnSpPr>
        <p:spPr>
          <a:xfrm flipH="1">
            <a:off x="6190879" y="4556996"/>
            <a:ext cx="1" cy="505967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xmlns="" id="{5631E4F9-548E-40E1-9F89-610C5CC001B4}"/>
              </a:ext>
            </a:extLst>
          </p:cNvPr>
          <p:cNvSpPr/>
          <p:nvPr/>
        </p:nvSpPr>
        <p:spPr>
          <a:xfrm>
            <a:off x="6090768" y="5023283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xmlns="" id="{0E8A52ED-8147-4FC6-BC7E-6B7CC50989B6}"/>
              </a:ext>
            </a:extLst>
          </p:cNvPr>
          <p:cNvSpPr/>
          <p:nvPr/>
        </p:nvSpPr>
        <p:spPr>
          <a:xfrm>
            <a:off x="7548734" y="3948699"/>
            <a:ext cx="223375" cy="2233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xmlns="" id="{353C8CDE-6402-4F75-8EF6-90718755E2B5}"/>
              </a:ext>
            </a:extLst>
          </p:cNvPr>
          <p:cNvCxnSpPr>
            <a:stCxn id="22" idx="4"/>
            <a:endCxn id="50" idx="2"/>
          </p:cNvCxnSpPr>
          <p:nvPr/>
        </p:nvCxnSpPr>
        <p:spPr>
          <a:xfrm>
            <a:off x="6949657" y="3555238"/>
            <a:ext cx="599077" cy="505149"/>
          </a:xfrm>
          <a:prstGeom prst="straightConnector1">
            <a:avLst/>
          </a:prstGeom>
          <a:ln w="44450">
            <a:gradFill>
              <a:gsLst>
                <a:gs pos="2000">
                  <a:srgbClr val="FF0000"/>
                </a:gs>
                <a:gs pos="100000">
                  <a:schemeClr val="tx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ocadillo: rectángulo con esquinas redondeadas 51">
            <a:extLst>
              <a:ext uri="{FF2B5EF4-FFF2-40B4-BE49-F238E27FC236}">
                <a16:creationId xmlns:a16="http://schemas.microsoft.com/office/drawing/2014/main" xmlns="" id="{7AF4E879-2BE5-4799-BDB3-0A327CC3E484}"/>
              </a:ext>
            </a:extLst>
          </p:cNvPr>
          <p:cNvSpPr/>
          <p:nvPr/>
        </p:nvSpPr>
        <p:spPr>
          <a:xfrm rot="5400000">
            <a:off x="7989819" y="3769022"/>
            <a:ext cx="612068" cy="747709"/>
          </a:xfrm>
          <a:prstGeom prst="wedgeRoundRectCallou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Tag v0.3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xmlns="" id="{60FBEC37-A215-4270-AAF1-BE5CC60C7AA8}"/>
              </a:ext>
            </a:extLst>
          </p:cNvPr>
          <p:cNvCxnSpPr>
            <a:stCxn id="33" idx="4"/>
            <a:endCxn id="54" idx="0"/>
          </p:cNvCxnSpPr>
          <p:nvPr/>
        </p:nvCxnSpPr>
        <p:spPr>
          <a:xfrm flipH="1">
            <a:off x="6197714" y="5246658"/>
            <a:ext cx="4742" cy="330623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xmlns="" id="{33A316AD-5A22-42AC-BD2C-412DBB2C583F}"/>
              </a:ext>
            </a:extLst>
          </p:cNvPr>
          <p:cNvSpPr/>
          <p:nvPr/>
        </p:nvSpPr>
        <p:spPr>
          <a:xfrm>
            <a:off x="6086026" y="5577281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xmlns="" id="{8B7FA406-C73D-4E69-80FA-655F745EE62D}"/>
              </a:ext>
            </a:extLst>
          </p:cNvPr>
          <p:cNvSpPr/>
          <p:nvPr/>
        </p:nvSpPr>
        <p:spPr>
          <a:xfrm>
            <a:off x="7582639" y="5863076"/>
            <a:ext cx="223375" cy="2233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xmlns="" id="{6116B09D-066F-406C-8F49-95CD32F9FE5C}"/>
              </a:ext>
            </a:extLst>
          </p:cNvPr>
          <p:cNvCxnSpPr>
            <a:endCxn id="50" idx="0"/>
          </p:cNvCxnSpPr>
          <p:nvPr/>
        </p:nvCxnSpPr>
        <p:spPr>
          <a:xfrm>
            <a:off x="7648985" y="2156841"/>
            <a:ext cx="11437" cy="1791858"/>
          </a:xfrm>
          <a:prstGeom prst="straightConnector1">
            <a:avLst/>
          </a:prstGeom>
          <a:ln w="476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xmlns="" id="{31B16A66-EDD8-486C-B2F2-77775C6EA8C8}"/>
              </a:ext>
            </a:extLst>
          </p:cNvPr>
          <p:cNvCxnSpPr>
            <a:stCxn id="50" idx="4"/>
            <a:endCxn id="58" idx="0"/>
          </p:cNvCxnSpPr>
          <p:nvPr/>
        </p:nvCxnSpPr>
        <p:spPr>
          <a:xfrm>
            <a:off x="7660422" y="4172074"/>
            <a:ext cx="33905" cy="1691002"/>
          </a:xfrm>
          <a:prstGeom prst="straightConnector1">
            <a:avLst/>
          </a:prstGeom>
          <a:ln w="476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arcador de contenido 2">
            <a:extLst>
              <a:ext uri="{FF2B5EF4-FFF2-40B4-BE49-F238E27FC236}">
                <a16:creationId xmlns:a16="http://schemas.microsoft.com/office/drawing/2014/main" xmlns="" id="{6726D093-756C-4A64-836B-0D9061F36913}"/>
              </a:ext>
            </a:extLst>
          </p:cNvPr>
          <p:cNvSpPr txBox="1">
            <a:spLocks/>
          </p:cNvSpPr>
          <p:nvPr/>
        </p:nvSpPr>
        <p:spPr>
          <a:xfrm>
            <a:off x="500008" y="916657"/>
            <a:ext cx="5328485" cy="5065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Se trabajará sobre la ramas </a:t>
            </a:r>
            <a:r>
              <a:rPr lang="es-ES" b="1" dirty="0"/>
              <a:t>hotfixes/*</a:t>
            </a:r>
            <a:r>
              <a:rPr lang="es-ES" dirty="0"/>
              <a:t> para corregir</a:t>
            </a:r>
          </a:p>
          <a:p>
            <a:r>
              <a:rPr lang="es-ES" b="1" dirty="0"/>
              <a:t>Un Error en el título</a:t>
            </a:r>
            <a:endParaRPr lang="es-ES" dirty="0"/>
          </a:p>
          <a:p>
            <a:r>
              <a:rPr lang="es-ES" b="1" dirty="0"/>
              <a:t>Precio no numérico</a:t>
            </a:r>
            <a:endParaRPr lang="es-ES" dirty="0"/>
          </a:p>
          <a:p>
            <a:r>
              <a:rPr lang="es-ES" b="1" dirty="0"/>
              <a:t>No existe Precio por kg:</a:t>
            </a:r>
            <a:r>
              <a:rPr lang="es-ES" dirty="0"/>
              <a:t> crear un precio por kg y que se pinte éste en lugar de precio en caso de que precio esté </a:t>
            </a:r>
            <a:r>
              <a:rPr lang="es-ES" dirty="0" err="1"/>
              <a:t>vacio</a:t>
            </a:r>
            <a:r>
              <a:rPr lang="es-ES" dirty="0"/>
              <a:t> y éste no.</a:t>
            </a:r>
            <a:endParaRPr lang="es-ES" b="1" dirty="0"/>
          </a:p>
          <a:p>
            <a:r>
              <a:rPr lang="es-ES" b="1" dirty="0"/>
              <a:t>Cualquier otro error que se encuentre.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64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Trabajando con realeases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71</a:t>
            </a:fld>
            <a:endParaRPr lang="es-ES" dirty="0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xmlns="" id="{437F130B-C35C-4E49-B377-04D548EE87A7}"/>
              </a:ext>
            </a:extLst>
          </p:cNvPr>
          <p:cNvCxnSpPr/>
          <p:nvPr/>
        </p:nvCxnSpPr>
        <p:spPr>
          <a:xfrm flipH="1">
            <a:off x="8393668" y="1844459"/>
            <a:ext cx="9954" cy="4464496"/>
          </a:xfrm>
          <a:prstGeom prst="line">
            <a:avLst/>
          </a:prstGeom>
          <a:ln w="38100" cmpd="sng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xmlns="" id="{D8A82522-0007-4F0F-851C-E63348BA37A1}"/>
              </a:ext>
            </a:extLst>
          </p:cNvPr>
          <p:cNvCxnSpPr/>
          <p:nvPr/>
        </p:nvCxnSpPr>
        <p:spPr>
          <a:xfrm>
            <a:off x="6667352" y="1778187"/>
            <a:ext cx="0" cy="4464496"/>
          </a:xfrm>
          <a:prstGeom prst="line">
            <a:avLst/>
          </a:prstGeom>
          <a:ln w="38100" cmpd="sng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xmlns="" id="{14219170-19A0-4F5B-9D62-32A63EA2A387}"/>
              </a:ext>
            </a:extLst>
          </p:cNvPr>
          <p:cNvCxnSpPr/>
          <p:nvPr/>
        </p:nvCxnSpPr>
        <p:spPr>
          <a:xfrm flipH="1">
            <a:off x="7259579" y="1494086"/>
            <a:ext cx="9954" cy="4464496"/>
          </a:xfrm>
          <a:prstGeom prst="line">
            <a:avLst/>
          </a:prstGeom>
          <a:ln w="38100" cmpd="sng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xmlns="" id="{81D71247-0580-44FF-B70D-88EE201F26AA}"/>
              </a:ext>
            </a:extLst>
          </p:cNvPr>
          <p:cNvSpPr txBox="1"/>
          <p:nvPr/>
        </p:nvSpPr>
        <p:spPr>
          <a:xfrm>
            <a:off x="8115590" y="1448253"/>
            <a:ext cx="857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master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xmlns="" id="{BD4BF9E4-1016-45F1-94FA-D51253C14252}"/>
              </a:ext>
            </a:extLst>
          </p:cNvPr>
          <p:cNvSpPr txBox="1"/>
          <p:nvPr/>
        </p:nvSpPr>
        <p:spPr>
          <a:xfrm>
            <a:off x="6238955" y="1437824"/>
            <a:ext cx="960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develop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xmlns="" id="{B5916FFA-4E39-4B81-82CF-B1BFC8D9E98F}"/>
              </a:ext>
            </a:extLst>
          </p:cNvPr>
          <p:cNvSpPr txBox="1"/>
          <p:nvPr/>
        </p:nvSpPr>
        <p:spPr>
          <a:xfrm>
            <a:off x="6491685" y="1196752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release</a:t>
            </a:r>
            <a:r>
              <a:rPr lang="es-ES" sz="1200" b="1" dirty="0"/>
              <a:t>/hipermercado.v0.1.1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xmlns="" id="{8C136069-C32F-4E6F-B4EC-CEE4D6C19225}"/>
              </a:ext>
            </a:extLst>
          </p:cNvPr>
          <p:cNvSpPr/>
          <p:nvPr/>
        </p:nvSpPr>
        <p:spPr>
          <a:xfrm>
            <a:off x="6564700" y="2112878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xmlns="" id="{2AEA8080-B300-49CB-8C51-5333D7FA89BF}"/>
              </a:ext>
            </a:extLst>
          </p:cNvPr>
          <p:cNvSpPr/>
          <p:nvPr/>
        </p:nvSpPr>
        <p:spPr>
          <a:xfrm>
            <a:off x="7157845" y="2033045"/>
            <a:ext cx="223375" cy="2233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xmlns="" id="{5531B465-99B6-48C2-8718-9492C9BE2F2F}"/>
              </a:ext>
            </a:extLst>
          </p:cNvPr>
          <p:cNvCxnSpPr>
            <a:stCxn id="68" idx="5"/>
            <a:endCxn id="82" idx="2"/>
          </p:cNvCxnSpPr>
          <p:nvPr/>
        </p:nvCxnSpPr>
        <p:spPr>
          <a:xfrm flipV="1">
            <a:off x="6755362" y="2144733"/>
            <a:ext cx="402483" cy="158807"/>
          </a:xfrm>
          <a:prstGeom prst="straightConnector1">
            <a:avLst/>
          </a:prstGeom>
          <a:ln w="44450">
            <a:gradFill>
              <a:gsLst>
                <a:gs pos="0">
                  <a:srgbClr val="FFC000"/>
                </a:gs>
                <a:gs pos="58000">
                  <a:srgbClr val="00B05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Bocadillo: rectángulo con esquinas redondeadas 83">
            <a:extLst>
              <a:ext uri="{FF2B5EF4-FFF2-40B4-BE49-F238E27FC236}">
                <a16:creationId xmlns:a16="http://schemas.microsoft.com/office/drawing/2014/main" xmlns="" id="{6B95A6FF-6A12-45BB-9BCA-860C13A5736C}"/>
              </a:ext>
            </a:extLst>
          </p:cNvPr>
          <p:cNvSpPr/>
          <p:nvPr/>
        </p:nvSpPr>
        <p:spPr>
          <a:xfrm rot="5400000">
            <a:off x="7544718" y="2890116"/>
            <a:ext cx="612068" cy="761981"/>
          </a:xfrm>
          <a:prstGeom prst="wedgeRoundRectCallou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Small</a:t>
            </a:r>
          </a:p>
          <a:p>
            <a:pPr algn="ctr"/>
            <a:r>
              <a:rPr lang="es-ES" sz="1400" dirty="0" err="1">
                <a:solidFill>
                  <a:schemeClr val="tx1"/>
                </a:solidFill>
              </a:rPr>
              <a:t>bugfixes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xmlns="" id="{BD8B61FE-3F14-4C56-8429-68633BE4E587}"/>
              </a:ext>
            </a:extLst>
          </p:cNvPr>
          <p:cNvSpPr/>
          <p:nvPr/>
        </p:nvSpPr>
        <p:spPr>
          <a:xfrm>
            <a:off x="8301203" y="1854158"/>
            <a:ext cx="223375" cy="2233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xmlns="" id="{D5594DAB-D9A0-4045-B956-70CC76A7B7DB}"/>
              </a:ext>
            </a:extLst>
          </p:cNvPr>
          <p:cNvCxnSpPr>
            <a:stCxn id="68" idx="4"/>
            <a:endCxn id="89" idx="0"/>
          </p:cNvCxnSpPr>
          <p:nvPr/>
        </p:nvCxnSpPr>
        <p:spPr>
          <a:xfrm flipH="1">
            <a:off x="6644390" y="2336253"/>
            <a:ext cx="31998" cy="1746190"/>
          </a:xfrm>
          <a:prstGeom prst="straightConnector1">
            <a:avLst/>
          </a:prstGeom>
          <a:ln w="47625" cmpd="sng">
            <a:gradFill>
              <a:gsLst>
                <a:gs pos="92000">
                  <a:srgbClr val="FFC000"/>
                </a:gs>
                <a:gs pos="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>
            <a:extLst>
              <a:ext uri="{FF2B5EF4-FFF2-40B4-BE49-F238E27FC236}">
                <a16:creationId xmlns:a16="http://schemas.microsoft.com/office/drawing/2014/main" xmlns="" id="{46777A74-7483-48A4-B5C0-ECECD5B0422C}"/>
              </a:ext>
            </a:extLst>
          </p:cNvPr>
          <p:cNvSpPr/>
          <p:nvPr/>
        </p:nvSpPr>
        <p:spPr>
          <a:xfrm>
            <a:off x="6532702" y="4082443"/>
            <a:ext cx="223375" cy="22337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xmlns="" id="{F71EF225-DC55-47B5-99FB-6EF93C792E59}"/>
              </a:ext>
            </a:extLst>
          </p:cNvPr>
          <p:cNvSpPr/>
          <p:nvPr/>
        </p:nvSpPr>
        <p:spPr>
          <a:xfrm>
            <a:off x="7155305" y="2494462"/>
            <a:ext cx="223375" cy="2233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xmlns="" id="{E8D3E279-BBC4-456E-8E5C-DA5A429940E6}"/>
              </a:ext>
            </a:extLst>
          </p:cNvPr>
          <p:cNvCxnSpPr/>
          <p:nvPr/>
        </p:nvCxnSpPr>
        <p:spPr>
          <a:xfrm flipH="1">
            <a:off x="7277820" y="2236235"/>
            <a:ext cx="4742" cy="330623"/>
          </a:xfrm>
          <a:prstGeom prst="straightConnector1">
            <a:avLst/>
          </a:prstGeom>
          <a:ln w="476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ipse 92">
            <a:extLst>
              <a:ext uri="{FF2B5EF4-FFF2-40B4-BE49-F238E27FC236}">
                <a16:creationId xmlns:a16="http://schemas.microsoft.com/office/drawing/2014/main" xmlns="" id="{5D16119E-684F-449A-8351-3C9E488B25CA}"/>
              </a:ext>
            </a:extLst>
          </p:cNvPr>
          <p:cNvSpPr/>
          <p:nvPr/>
        </p:nvSpPr>
        <p:spPr>
          <a:xfrm>
            <a:off x="8301203" y="2640231"/>
            <a:ext cx="223375" cy="2233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xmlns="" id="{23AE9394-4E33-459A-BBD1-875ED1BEC6F9}"/>
              </a:ext>
            </a:extLst>
          </p:cNvPr>
          <p:cNvCxnSpPr>
            <a:stCxn id="82" idx="6"/>
            <a:endCxn id="93" idx="2"/>
          </p:cNvCxnSpPr>
          <p:nvPr/>
        </p:nvCxnSpPr>
        <p:spPr>
          <a:xfrm>
            <a:off x="7381220" y="2144733"/>
            <a:ext cx="919983" cy="607186"/>
          </a:xfrm>
          <a:prstGeom prst="straightConnector1">
            <a:avLst/>
          </a:prstGeom>
          <a:ln w="44450">
            <a:gradFill>
              <a:gsLst>
                <a:gs pos="14000">
                  <a:srgbClr val="00B050"/>
                </a:gs>
                <a:gs pos="100000">
                  <a:schemeClr val="tx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xmlns="" id="{1ECBA75C-6792-4434-8D71-19729A14CB84}"/>
              </a:ext>
            </a:extLst>
          </p:cNvPr>
          <p:cNvCxnSpPr>
            <a:stCxn id="85" idx="4"/>
            <a:endCxn id="93" idx="0"/>
          </p:cNvCxnSpPr>
          <p:nvPr/>
        </p:nvCxnSpPr>
        <p:spPr>
          <a:xfrm>
            <a:off x="8412891" y="2077533"/>
            <a:ext cx="0" cy="562698"/>
          </a:xfrm>
          <a:prstGeom prst="straightConnector1">
            <a:avLst/>
          </a:prstGeom>
          <a:ln w="476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>
            <a:extLst>
              <a:ext uri="{FF2B5EF4-FFF2-40B4-BE49-F238E27FC236}">
                <a16:creationId xmlns:a16="http://schemas.microsoft.com/office/drawing/2014/main" xmlns="" id="{27E2CF5E-8735-4ED3-9C12-631BE0E39571}"/>
              </a:ext>
            </a:extLst>
          </p:cNvPr>
          <p:cNvSpPr/>
          <p:nvPr/>
        </p:nvSpPr>
        <p:spPr>
          <a:xfrm>
            <a:off x="7160385" y="2969534"/>
            <a:ext cx="223375" cy="2233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xmlns="" id="{AAB0A8EC-5D7F-4178-AA3A-6F934A26C11A}"/>
              </a:ext>
            </a:extLst>
          </p:cNvPr>
          <p:cNvSpPr/>
          <p:nvPr/>
        </p:nvSpPr>
        <p:spPr>
          <a:xfrm>
            <a:off x="7157845" y="3430951"/>
            <a:ext cx="223375" cy="2233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xmlns="" id="{D95487AC-01F0-419B-AA1B-A3D48FC1D6F0}"/>
              </a:ext>
            </a:extLst>
          </p:cNvPr>
          <p:cNvCxnSpPr/>
          <p:nvPr/>
        </p:nvCxnSpPr>
        <p:spPr>
          <a:xfrm flipH="1">
            <a:off x="7277820" y="2660405"/>
            <a:ext cx="4742" cy="330623"/>
          </a:xfrm>
          <a:prstGeom prst="straightConnector1">
            <a:avLst/>
          </a:prstGeom>
          <a:ln w="476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xmlns="" id="{3AF3E738-5EED-4206-9BE0-3F84D8C785B9}"/>
              </a:ext>
            </a:extLst>
          </p:cNvPr>
          <p:cNvCxnSpPr/>
          <p:nvPr/>
        </p:nvCxnSpPr>
        <p:spPr>
          <a:xfrm flipH="1">
            <a:off x="7269470" y="3173090"/>
            <a:ext cx="4742" cy="330623"/>
          </a:xfrm>
          <a:prstGeom prst="straightConnector1">
            <a:avLst/>
          </a:prstGeom>
          <a:ln w="47625" cmpd="sng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ipse 112">
            <a:extLst>
              <a:ext uri="{FF2B5EF4-FFF2-40B4-BE49-F238E27FC236}">
                <a16:creationId xmlns:a16="http://schemas.microsoft.com/office/drawing/2014/main" xmlns="" id="{75B520F8-A621-445F-9A72-F43C9C3DB74B}"/>
              </a:ext>
            </a:extLst>
          </p:cNvPr>
          <p:cNvSpPr/>
          <p:nvPr/>
        </p:nvSpPr>
        <p:spPr>
          <a:xfrm>
            <a:off x="8286053" y="3960407"/>
            <a:ext cx="223375" cy="2233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xmlns="" id="{22788871-B3C7-49B2-A024-09FE19A19131}"/>
              </a:ext>
            </a:extLst>
          </p:cNvPr>
          <p:cNvCxnSpPr>
            <a:stCxn id="93" idx="4"/>
            <a:endCxn id="113" idx="0"/>
          </p:cNvCxnSpPr>
          <p:nvPr/>
        </p:nvCxnSpPr>
        <p:spPr>
          <a:xfrm flipH="1">
            <a:off x="8397741" y="2863606"/>
            <a:ext cx="15150" cy="1096801"/>
          </a:xfrm>
          <a:prstGeom prst="straightConnector1">
            <a:avLst/>
          </a:prstGeom>
          <a:ln w="47625" cmpd="sng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xmlns="" id="{FCE79F71-00BD-4E96-A080-C91845F8FCF5}"/>
              </a:ext>
            </a:extLst>
          </p:cNvPr>
          <p:cNvCxnSpPr>
            <a:stCxn id="101" idx="5"/>
            <a:endCxn id="113" idx="2"/>
          </p:cNvCxnSpPr>
          <p:nvPr/>
        </p:nvCxnSpPr>
        <p:spPr>
          <a:xfrm>
            <a:off x="7348507" y="3621613"/>
            <a:ext cx="937546" cy="450482"/>
          </a:xfrm>
          <a:prstGeom prst="straightConnector1">
            <a:avLst/>
          </a:prstGeom>
          <a:ln w="44450">
            <a:gradFill>
              <a:gsLst>
                <a:gs pos="14000">
                  <a:srgbClr val="00B050"/>
                </a:gs>
                <a:gs pos="100000">
                  <a:schemeClr val="tx2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xmlns="" id="{8465917D-37C8-4FD9-9E2B-2DBB42DF3C57}"/>
              </a:ext>
            </a:extLst>
          </p:cNvPr>
          <p:cNvCxnSpPr>
            <a:stCxn id="101" idx="2"/>
            <a:endCxn id="89" idx="6"/>
          </p:cNvCxnSpPr>
          <p:nvPr/>
        </p:nvCxnSpPr>
        <p:spPr>
          <a:xfrm flipH="1">
            <a:off x="6756077" y="3542639"/>
            <a:ext cx="401768" cy="651492"/>
          </a:xfrm>
          <a:prstGeom prst="straightConnector1">
            <a:avLst/>
          </a:prstGeom>
          <a:ln w="44450">
            <a:gradFill>
              <a:gsLst>
                <a:gs pos="62000">
                  <a:srgbClr val="FFC000"/>
                </a:gs>
                <a:gs pos="1000">
                  <a:srgbClr val="00B05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arcador de contenido 2">
            <a:extLst>
              <a:ext uri="{FF2B5EF4-FFF2-40B4-BE49-F238E27FC236}">
                <a16:creationId xmlns:a16="http://schemas.microsoft.com/office/drawing/2014/main" xmlns="" id="{9CF4B5E6-B968-4C74-8E82-6B185654203D}"/>
              </a:ext>
            </a:extLst>
          </p:cNvPr>
          <p:cNvSpPr txBox="1">
            <a:spLocks/>
          </p:cNvSpPr>
          <p:nvPr/>
        </p:nvSpPr>
        <p:spPr>
          <a:xfrm>
            <a:off x="500008" y="916657"/>
            <a:ext cx="5349269" cy="5065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Cuando tengamos todos los cambios, generaremos una rama </a:t>
            </a:r>
            <a:r>
              <a:rPr lang="es-ES" dirty="0" err="1"/>
              <a:t>realease</a:t>
            </a:r>
            <a:r>
              <a:rPr lang="es-ES" dirty="0"/>
              <a:t>/hipermercado.v.0.1.1</a:t>
            </a:r>
          </a:p>
          <a:p>
            <a:r>
              <a:rPr lang="es-ES" b="1" dirty="0"/>
              <a:t>Se harán pequeñas modificaciones </a:t>
            </a:r>
            <a:r>
              <a:rPr lang="es-ES" dirty="0"/>
              <a:t>(corregir pequeños bugs)</a:t>
            </a:r>
          </a:p>
          <a:p>
            <a:r>
              <a:rPr lang="es-ES" b="1" dirty="0"/>
              <a:t>Se pasará a develop</a:t>
            </a:r>
            <a:endParaRPr lang="es-ES" dirty="0"/>
          </a:p>
          <a:p>
            <a:r>
              <a:rPr lang="es-ES" b="1" dirty="0"/>
              <a:t>Se pasará a master</a:t>
            </a:r>
          </a:p>
        </p:txBody>
      </p:sp>
    </p:spTree>
    <p:extLst>
      <p:ext uri="{BB962C8B-B14F-4D97-AF65-F5344CB8AC3E}">
        <p14:creationId xmlns:p14="http://schemas.microsoft.com/office/powerpoint/2010/main" val="19287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0C532C-A496-4B5F-9718-71CA8ECC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	Ejercicio: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03FD1FE-A600-4CE0-8A1B-5DE438C31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72</a:t>
            </a:fld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9CF4B5E6-B968-4C74-8E82-6B185654203D}"/>
              </a:ext>
            </a:extLst>
          </p:cNvPr>
          <p:cNvSpPr txBox="1">
            <a:spLocks/>
          </p:cNvSpPr>
          <p:nvPr/>
        </p:nvSpPr>
        <p:spPr>
          <a:xfrm>
            <a:off x="500008" y="916657"/>
            <a:ext cx="8248456" cy="5065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Realizar un clone del repositorio:</a:t>
            </a:r>
          </a:p>
          <a:p>
            <a:pPr marL="0" indent="0">
              <a:buNone/>
            </a:pPr>
            <a:r>
              <a:rPr lang="es-ES" b="1" dirty="0">
                <a:hlinkClick r:id="rId3"/>
              </a:rPr>
              <a:t>https://</a:t>
            </a:r>
            <a:r>
              <a:rPr lang="es-ES" b="1" dirty="0" smtClean="0">
                <a:hlinkClick r:id="rId3"/>
              </a:rPr>
              <a:t>github.com/comunidad-gitvn/Hipermercado.git</a:t>
            </a: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dirty="0" smtClean="0"/>
              <a:t>Y realizar una de las tareas asignadas.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72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6624" y="-12359"/>
            <a:ext cx="3563888" cy="6858000"/>
          </a:xfrm>
          <a:prstGeom prst="rect">
            <a:avLst/>
          </a:prstGeom>
        </p:spPr>
      </p:pic>
      <p:sp>
        <p:nvSpPr>
          <p:cNvPr id="11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C27CD9C-C814-4D7E-9230-8D1C34D1498B}" type="slidenum">
              <a:rPr lang="es-ES" smtClean="0"/>
              <a:t>73</a:t>
            </a:fld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45437" y="-12359"/>
            <a:ext cx="3151187" cy="687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331640" y="2474893"/>
            <a:ext cx="4531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/>
                </a:solidFill>
              </a:rPr>
              <a:t>Nuestros valores			         3</a:t>
            </a:r>
          </a:p>
          <a:p>
            <a:r>
              <a:rPr lang="es-ES" dirty="0">
                <a:solidFill>
                  <a:schemeClr val="bg2"/>
                </a:solidFill>
              </a:rPr>
              <a:t>Quienes somos			         4</a:t>
            </a:r>
          </a:p>
          <a:p>
            <a:r>
              <a:rPr lang="es-ES" dirty="0">
                <a:solidFill>
                  <a:schemeClr val="bg2"/>
                </a:solidFill>
              </a:rPr>
              <a:t>Servicios				         5</a:t>
            </a:r>
          </a:p>
          <a:p>
            <a:r>
              <a:rPr lang="es-ES" dirty="0">
                <a:solidFill>
                  <a:schemeClr val="bg2"/>
                </a:solidFill>
              </a:rPr>
              <a:t>Localizaciones			         6</a:t>
            </a:r>
          </a:p>
          <a:p>
            <a:r>
              <a:rPr lang="es-ES" dirty="0">
                <a:solidFill>
                  <a:schemeClr val="bg2"/>
                </a:solidFill>
              </a:rPr>
              <a:t>Centros de Innovación Tecnológica	         7</a:t>
            </a:r>
          </a:p>
          <a:p>
            <a:r>
              <a:rPr lang="es-ES" dirty="0">
                <a:solidFill>
                  <a:schemeClr val="bg2"/>
                </a:solidFill>
              </a:rPr>
              <a:t>Equipo				         8</a:t>
            </a:r>
          </a:p>
          <a:p>
            <a:r>
              <a:rPr lang="es-ES" dirty="0">
                <a:solidFill>
                  <a:schemeClr val="bg2"/>
                </a:solidFill>
              </a:rPr>
              <a:t>Certificaciones			         9</a:t>
            </a:r>
          </a:p>
          <a:p>
            <a:r>
              <a:rPr lang="es-ES" dirty="0">
                <a:solidFill>
                  <a:schemeClr val="bg2"/>
                </a:solidFill>
              </a:rPr>
              <a:t>Responsabilidad Social Corporativa	       10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6672"/>
            <a:ext cx="3150503" cy="689747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-42335"/>
            <a:ext cx="9180512" cy="6911361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52120" y="-42336"/>
            <a:ext cx="3528392" cy="6920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6498356" y="4293096"/>
            <a:ext cx="268215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000" dirty="0">
              <a:solidFill>
                <a:schemeClr val="bg1"/>
              </a:solidFill>
              <a:latin typeface="+mj-lt"/>
            </a:endParaRPr>
          </a:p>
          <a:p>
            <a:r>
              <a:rPr lang="es-ES" sz="1600" b="1" dirty="0">
                <a:solidFill>
                  <a:schemeClr val="bg2"/>
                </a:solidFill>
                <a:latin typeface="+mj-lt"/>
              </a:rPr>
              <a:t>OFICINAS</a:t>
            </a:r>
            <a:endParaRPr lang="es-ES" sz="1600" dirty="0">
              <a:solidFill>
                <a:schemeClr val="bg2"/>
              </a:solidFill>
              <a:latin typeface="+mj-lt"/>
            </a:endParaRPr>
          </a:p>
          <a:p>
            <a:r>
              <a:rPr lang="es-ES" sz="1200" dirty="0">
                <a:solidFill>
                  <a:schemeClr val="bg1"/>
                </a:solidFill>
                <a:latin typeface="+mj-lt"/>
              </a:rPr>
              <a:t>Madrid, Barcelona, Valencia, Bilbao, Sevilla, Lisboa (Softinsa)</a:t>
            </a:r>
          </a:p>
          <a:p>
            <a:endParaRPr lang="es-ES" sz="1600" b="1" dirty="0">
              <a:solidFill>
                <a:schemeClr val="bg1"/>
              </a:solidFill>
              <a:latin typeface="+mj-lt"/>
            </a:endParaRPr>
          </a:p>
          <a:p>
            <a:r>
              <a:rPr lang="es-ES" sz="1600" b="1" dirty="0">
                <a:solidFill>
                  <a:schemeClr val="bg2"/>
                </a:solidFill>
                <a:latin typeface="+mj-lt"/>
              </a:rPr>
              <a:t>CENTROS DE INNOVACIÓN TECNOLÓGICA </a:t>
            </a:r>
          </a:p>
          <a:p>
            <a:r>
              <a:rPr lang="pt-BR" sz="1200" dirty="0">
                <a:solidFill>
                  <a:schemeClr val="bg1"/>
                </a:solidFill>
                <a:latin typeface="+mj-lt"/>
              </a:rPr>
              <a:t>Cáceres , Salamanca (Aldeatejada y Villamayor), Orense , Reus , Almería,  Málaga, Zaragoza</a:t>
            </a:r>
            <a:r>
              <a:rPr lang="pt-BR" sz="1200" dirty="0">
                <a:solidFill>
                  <a:schemeClr val="bg1"/>
                </a:solidFill>
              </a:rPr>
              <a:t>, Tomar</a:t>
            </a:r>
            <a:r>
              <a:rPr lang="pt-BR" sz="1200" dirty="0">
                <a:solidFill>
                  <a:schemeClr val="bg1"/>
                </a:solidFill>
                <a:latin typeface="+mj-lt"/>
              </a:rPr>
              <a:t> (Portugal) 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7363342" y="3351035"/>
            <a:ext cx="1457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hlinkClick r:id="rId8"/>
              </a:rPr>
              <a:t>www.viewnext.com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92" y="2708920"/>
            <a:ext cx="617409" cy="617409"/>
          </a:xfrm>
          <a:prstGeom prst="rect">
            <a:avLst/>
          </a:prstGeom>
        </p:spPr>
      </p:pic>
      <p:pic>
        <p:nvPicPr>
          <p:cNvPr id="6" name="5 Imagen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92" y="3678595"/>
            <a:ext cx="277200" cy="277200"/>
          </a:xfrm>
          <a:prstGeom prst="rect">
            <a:avLst/>
          </a:prstGeom>
        </p:spPr>
      </p:pic>
      <p:pic>
        <p:nvPicPr>
          <p:cNvPr id="7" name="6 Imagen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856" y="3661422"/>
            <a:ext cx="313200" cy="313200"/>
          </a:xfrm>
          <a:prstGeom prst="rect">
            <a:avLst/>
          </a:prstGeom>
        </p:spPr>
      </p:pic>
      <p:pic>
        <p:nvPicPr>
          <p:cNvPr id="8" name="7 Imagen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020" y="3680249"/>
            <a:ext cx="276163" cy="275546"/>
          </a:xfrm>
          <a:prstGeom prst="rect">
            <a:avLst/>
          </a:prstGeom>
        </p:spPr>
      </p:pic>
      <p:pic>
        <p:nvPicPr>
          <p:cNvPr id="1028" name="Picture 4" descr="http://icon-icons.com/icons2/122/PNG/512/slideshare_socialnetwork_19968.png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147" y="3642034"/>
            <a:ext cx="353325" cy="35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49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AE4ECA-7E6E-403E-9457-033EE541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Subir cambios al repositorio remoto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5C28D0B-0417-4F91-A2A7-B099B6331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4" name="Picture 12" descr="Resultado de imagen de server">
            <a:extLst>
              <a:ext uri="{FF2B5EF4-FFF2-40B4-BE49-F238E27FC236}">
                <a16:creationId xmlns:a16="http://schemas.microsoft.com/office/drawing/2014/main" xmlns="" id="{ECABB04F-3484-4B62-B600-79BC34E8E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33" y="1981060"/>
            <a:ext cx="1130968" cy="113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939C8C99-0A40-4D36-8868-EDA1895B0065}"/>
              </a:ext>
            </a:extLst>
          </p:cNvPr>
          <p:cNvSpPr txBox="1">
            <a:spLocks/>
          </p:cNvSpPr>
          <p:nvPr/>
        </p:nvSpPr>
        <p:spPr>
          <a:xfrm>
            <a:off x="517360" y="1300051"/>
            <a:ext cx="540218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Git push </a:t>
            </a:r>
            <a:r>
              <a:rPr lang="es-ES" sz="2800" b="1" i="1" dirty="0" err="1"/>
              <a:t>aliasRemote</a:t>
            </a:r>
            <a:r>
              <a:rPr lang="es-ES" sz="2800" b="1" dirty="0"/>
              <a:t> </a:t>
            </a:r>
            <a:r>
              <a:rPr lang="es-ES" sz="2800" b="1" i="1" dirty="0"/>
              <a:t>rama</a:t>
            </a:r>
            <a:r>
              <a:rPr lang="es-ES" sz="1600" dirty="0"/>
              <a:t>: </a:t>
            </a:r>
          </a:p>
          <a:p>
            <a:pPr lvl="1"/>
            <a:r>
              <a:rPr lang="es-ES" sz="2000" dirty="0"/>
              <a:t>Envía nuestros cambios </a:t>
            </a:r>
            <a:r>
              <a:rPr lang="es-ES" sz="2000" dirty="0" err="1"/>
              <a:t>comiteados</a:t>
            </a:r>
            <a:r>
              <a:rPr lang="es-ES" sz="2000" dirty="0"/>
              <a:t> en el repositorio local al repositorio remoto.</a:t>
            </a:r>
          </a:p>
          <a:p>
            <a:pPr lvl="1"/>
            <a:r>
              <a:rPr lang="es-ES" sz="2000" dirty="0"/>
              <a:t>Los commits (SHA, comentarios) también se envían al repositorio remoto</a:t>
            </a:r>
          </a:p>
          <a:p>
            <a:pPr lvl="1"/>
            <a:r>
              <a:rPr lang="es-ES" sz="2000" dirty="0"/>
              <a:t>Opción –f fuerza los cambios (commits</a:t>
            </a:r>
            <a:r>
              <a:rPr lang="es-ES" sz="2000" dirty="0" smtClean="0"/>
              <a:t>)</a:t>
            </a:r>
          </a:p>
          <a:p>
            <a:pPr lvl="2"/>
            <a:r>
              <a:rPr lang="en-US" sz="1800" dirty="0"/>
              <a:t>git push origin -f master</a:t>
            </a:r>
            <a:endParaRPr lang="es-ES" sz="1800" dirty="0"/>
          </a:p>
          <a:p>
            <a:pPr lvl="1"/>
            <a:r>
              <a:rPr lang="es-ES" sz="2000" dirty="0"/>
              <a:t>Por ej. </a:t>
            </a:r>
          </a:p>
          <a:p>
            <a:pPr lvl="2"/>
            <a:r>
              <a:rPr lang="es-ES" sz="1200" dirty="0"/>
              <a:t>Git push </a:t>
            </a:r>
            <a:r>
              <a:rPr lang="es-ES" sz="1200" b="1" i="1" dirty="0"/>
              <a:t>origin</a:t>
            </a:r>
            <a:r>
              <a:rPr lang="es-ES" sz="1200" dirty="0"/>
              <a:t> </a:t>
            </a:r>
            <a:r>
              <a:rPr lang="es-ES" sz="1200" i="1" dirty="0"/>
              <a:t>master</a:t>
            </a:r>
            <a:endParaRPr lang="es-ES" sz="1200" dirty="0"/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endParaRPr lang="es-ES" sz="1600" dirty="0"/>
          </a:p>
        </p:txBody>
      </p:sp>
      <p:pic>
        <p:nvPicPr>
          <p:cNvPr id="6" name="Picture 10" descr="Resultado de imagen de git">
            <a:extLst>
              <a:ext uri="{FF2B5EF4-FFF2-40B4-BE49-F238E27FC236}">
                <a16:creationId xmlns:a16="http://schemas.microsoft.com/office/drawing/2014/main" xmlns="" id="{77AB6E36-17C9-4FC3-AEF0-3AEB47F69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834" y="2271183"/>
            <a:ext cx="550722" cy="5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Resultado de imagen de computer pc">
            <a:extLst>
              <a:ext uri="{FF2B5EF4-FFF2-40B4-BE49-F238E27FC236}">
                <a16:creationId xmlns:a16="http://schemas.microsoft.com/office/drawing/2014/main" xmlns="" id="{992FFF22-04C7-4342-AAE1-4D5630D2C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80" y="4340614"/>
            <a:ext cx="1467853" cy="146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de git">
            <a:extLst>
              <a:ext uri="{FF2B5EF4-FFF2-40B4-BE49-F238E27FC236}">
                <a16:creationId xmlns:a16="http://schemas.microsoft.com/office/drawing/2014/main" xmlns="" id="{9F3BFEC3-EB02-4841-A057-445077B29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675" y="4874014"/>
            <a:ext cx="401052" cy="40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CBE1167-AC22-4DC6-AD2C-71D7329473A6}"/>
              </a:ext>
            </a:extLst>
          </p:cNvPr>
          <p:cNvSpPr txBox="1"/>
          <p:nvPr/>
        </p:nvSpPr>
        <p:spPr>
          <a:xfrm>
            <a:off x="7114675" y="2163542"/>
            <a:ext cx="10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Servidor </a:t>
            </a:r>
          </a:p>
          <a:p>
            <a:r>
              <a:rPr lang="es-ES" dirty="0"/>
              <a:t>remoto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A8EBDA55-CCB5-4785-8822-68BCA2815F90}"/>
              </a:ext>
            </a:extLst>
          </p:cNvPr>
          <p:cNvSpPr txBox="1"/>
          <p:nvPr/>
        </p:nvSpPr>
        <p:spPr>
          <a:xfrm>
            <a:off x="7956376" y="4951900"/>
            <a:ext cx="886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Equipo </a:t>
            </a:r>
          </a:p>
          <a:p>
            <a:r>
              <a:rPr lang="es-ES" dirty="0"/>
              <a:t>local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9C384BB1-3334-4224-9FCD-4705380A1513}"/>
              </a:ext>
            </a:extLst>
          </p:cNvPr>
          <p:cNvCxnSpPr/>
          <p:nvPr/>
        </p:nvCxnSpPr>
        <p:spPr>
          <a:xfrm flipV="1">
            <a:off x="6513095" y="3173552"/>
            <a:ext cx="0" cy="12913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63B94025-D16D-4B70-B352-41F1345CC27A}"/>
              </a:ext>
            </a:extLst>
          </p:cNvPr>
          <p:cNvSpPr txBox="1"/>
          <p:nvPr/>
        </p:nvSpPr>
        <p:spPr>
          <a:xfrm rot="16200000">
            <a:off x="5946465" y="3637624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origin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82318C2D-A107-46C3-A41D-171843425AFA}"/>
              </a:ext>
            </a:extLst>
          </p:cNvPr>
          <p:cNvSpPr/>
          <p:nvPr/>
        </p:nvSpPr>
        <p:spPr>
          <a:xfrm>
            <a:off x="7638389" y="3316904"/>
            <a:ext cx="1088515" cy="593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git push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03ADA3BD-31B0-414D-BFF8-4E80D095EB4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114675" y="3613708"/>
            <a:ext cx="523714" cy="8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8A5B0D4D-5552-4470-BC7E-0C86C9BDCB41}"/>
              </a:ext>
            </a:extLst>
          </p:cNvPr>
          <p:cNvCxnSpPr>
            <a:cxnSpLocks/>
          </p:cNvCxnSpPr>
          <p:nvPr/>
        </p:nvCxnSpPr>
        <p:spPr>
          <a:xfrm flipV="1">
            <a:off x="7050507" y="3112028"/>
            <a:ext cx="0" cy="12285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Resultado de imagen de flecha mail">
            <a:hlinkClick r:id="" action="ppaction://macro?name=envioGiPush"/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90" y="1303908"/>
            <a:ext cx="537850" cy="53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7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0E6AFB-BA92-412A-BB6E-04EB32D3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</a:t>
            </a:r>
            <a:r>
              <a:rPr lang="es-ES" dirty="0" smtClean="0"/>
              <a:t>Desvincular un proyecto 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A7E3862E-8A60-406B-BC2A-1CED19F2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4" name="Picture 12" descr="Resultado de imagen de server">
            <a:extLst>
              <a:ext uri="{FF2B5EF4-FFF2-40B4-BE49-F238E27FC236}">
                <a16:creationId xmlns:a16="http://schemas.microsoft.com/office/drawing/2014/main" xmlns="" id="{A409F68C-603D-44F4-A2A1-6D4ACE125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89" y="2076322"/>
            <a:ext cx="1130968" cy="113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E721EA9C-DEB7-45FC-8ACA-3B377735F44C}"/>
              </a:ext>
            </a:extLst>
          </p:cNvPr>
          <p:cNvSpPr txBox="1">
            <a:spLocks/>
          </p:cNvSpPr>
          <p:nvPr/>
        </p:nvSpPr>
        <p:spPr>
          <a:xfrm>
            <a:off x="439905" y="969402"/>
            <a:ext cx="5429947" cy="459882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200" dirty="0"/>
              <a:t>En git </a:t>
            </a:r>
            <a:r>
              <a:rPr lang="es-ES" sz="2200" dirty="0" smtClean="0"/>
              <a:t>también se puede desvincular la compartición remota, y añadir otra:</a:t>
            </a:r>
            <a:endParaRPr lang="es-ES" sz="2200" dirty="0"/>
          </a:p>
          <a:p>
            <a:r>
              <a:rPr lang="es-ES" sz="2400" b="1" dirty="0" smtClean="0"/>
              <a:t>Git </a:t>
            </a:r>
            <a:r>
              <a:rPr lang="es-ES" sz="2400" b="1" dirty="0" err="1"/>
              <a:t>remote</a:t>
            </a:r>
            <a:r>
              <a:rPr lang="es-ES" sz="2400" b="1" dirty="0"/>
              <a:t> </a:t>
            </a:r>
            <a:r>
              <a:rPr lang="es-ES" sz="2400" b="1" i="1" dirty="0" err="1"/>
              <a:t>remove</a:t>
            </a:r>
            <a:r>
              <a:rPr lang="es-ES" sz="2400" b="1" dirty="0"/>
              <a:t> </a:t>
            </a:r>
            <a:r>
              <a:rPr lang="es-ES" sz="2400" b="1" i="1" dirty="0"/>
              <a:t>origin</a:t>
            </a:r>
            <a:r>
              <a:rPr lang="es-ES" sz="1600" b="1" dirty="0"/>
              <a:t>: </a:t>
            </a:r>
          </a:p>
          <a:p>
            <a:pPr lvl="1"/>
            <a:r>
              <a:rPr lang="es-ES" sz="2000" dirty="0"/>
              <a:t>Desvincula nuestro repositorio local con el repositorio remoto.</a:t>
            </a:r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endParaRPr lang="es-ES" sz="1600" dirty="0"/>
          </a:p>
        </p:txBody>
      </p:sp>
      <p:pic>
        <p:nvPicPr>
          <p:cNvPr id="6" name="Picture 10" descr="Resultado de imagen de git">
            <a:extLst>
              <a:ext uri="{FF2B5EF4-FFF2-40B4-BE49-F238E27FC236}">
                <a16:creationId xmlns:a16="http://schemas.microsoft.com/office/drawing/2014/main" xmlns="" id="{80C66252-3D6A-4DE7-832D-4B5A002D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90" y="2366445"/>
            <a:ext cx="550722" cy="5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Resultado de imagen de computer pc">
            <a:extLst>
              <a:ext uri="{FF2B5EF4-FFF2-40B4-BE49-F238E27FC236}">
                <a16:creationId xmlns:a16="http://schemas.microsoft.com/office/drawing/2014/main" xmlns="" id="{71D205F5-CA8E-4428-9885-EF871012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436" y="4435876"/>
            <a:ext cx="1467853" cy="146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n de git">
            <a:extLst>
              <a:ext uri="{FF2B5EF4-FFF2-40B4-BE49-F238E27FC236}">
                <a16:creationId xmlns:a16="http://schemas.microsoft.com/office/drawing/2014/main" xmlns="" id="{ADDB2EAA-1837-4C6B-BC23-AC2CE74C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331" y="4969276"/>
            <a:ext cx="401052" cy="40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41AA2AD7-616F-4227-8A32-7F9E2F1A58EC}"/>
              </a:ext>
            </a:extLst>
          </p:cNvPr>
          <p:cNvSpPr txBox="1"/>
          <p:nvPr/>
        </p:nvSpPr>
        <p:spPr>
          <a:xfrm>
            <a:off x="6942331" y="2258804"/>
            <a:ext cx="10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Servidor </a:t>
            </a:r>
          </a:p>
          <a:p>
            <a:r>
              <a:rPr lang="es-ES" dirty="0"/>
              <a:t>remoto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F801A0CA-7C78-490A-B1E1-790C234B27C6}"/>
              </a:ext>
            </a:extLst>
          </p:cNvPr>
          <p:cNvSpPr txBox="1"/>
          <p:nvPr/>
        </p:nvSpPr>
        <p:spPr>
          <a:xfrm>
            <a:off x="7496403" y="5146010"/>
            <a:ext cx="886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Equipo </a:t>
            </a:r>
          </a:p>
          <a:p>
            <a:r>
              <a:rPr lang="es-ES" dirty="0"/>
              <a:t>local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3C2D089A-DAC0-4E98-9A92-72EC0D5BE587}"/>
              </a:ext>
            </a:extLst>
          </p:cNvPr>
          <p:cNvCxnSpPr/>
          <p:nvPr/>
        </p:nvCxnSpPr>
        <p:spPr>
          <a:xfrm flipV="1">
            <a:off x="6340751" y="3268814"/>
            <a:ext cx="0" cy="12913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9E0C5CD2-A956-4BAA-9865-36D6CEC3206E}"/>
              </a:ext>
            </a:extLst>
          </p:cNvPr>
          <p:cNvSpPr txBox="1"/>
          <p:nvPr/>
        </p:nvSpPr>
        <p:spPr>
          <a:xfrm rot="16200000">
            <a:off x="5774121" y="3732886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origin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501AB99D-C176-4734-B2A1-D99FB3EB08AC}"/>
              </a:ext>
            </a:extLst>
          </p:cNvPr>
          <p:cNvSpPr/>
          <p:nvPr/>
        </p:nvSpPr>
        <p:spPr>
          <a:xfrm>
            <a:off x="7209372" y="3478590"/>
            <a:ext cx="1754260" cy="593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git </a:t>
            </a:r>
            <a:r>
              <a:rPr lang="es-ES" dirty="0" err="1">
                <a:solidFill>
                  <a:schemeClr val="tx1"/>
                </a:solidFill>
              </a:rPr>
              <a:t>remote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remove</a:t>
            </a:r>
            <a:r>
              <a:rPr lang="es-ES" dirty="0" smtClean="0">
                <a:solidFill>
                  <a:schemeClr val="tx1"/>
                </a:solidFill>
              </a:rPr>
              <a:t>,.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199CB7AB-F492-4641-B8E9-A2300FD42CB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461068" y="3775394"/>
            <a:ext cx="748304" cy="9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https://cdn3.iconfinder.com/data/icons/softwaredemo/PNG/256x256/DeleteRed.png">
            <a:extLst>
              <a:ext uri="{FF2B5EF4-FFF2-40B4-BE49-F238E27FC236}">
                <a16:creationId xmlns:a16="http://schemas.microsoft.com/office/drawing/2014/main" xmlns="" id="{6FED7D5D-4E95-40AE-8ADA-D6002E7F7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89" y="3936274"/>
            <a:ext cx="665701" cy="7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n de flecha mail">
            <a:hlinkClick r:id="" action="ppaction://macro?name=envioGiRemoteRemo"/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99106"/>
            <a:ext cx="537850" cy="53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9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37194</TotalTime>
  <Words>3962</Words>
  <Application>Microsoft Office PowerPoint</Application>
  <PresentationFormat>Presentación en pantalla (4:3)</PresentationFormat>
  <Paragraphs>887</Paragraphs>
  <Slides>73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73</vt:i4>
      </vt:variant>
    </vt:vector>
  </HeadingPairs>
  <TitlesOfParts>
    <vt:vector size="74" baseType="lpstr">
      <vt:lpstr>Tema de Office</vt:lpstr>
      <vt:lpstr>GIT y GIT FLOW (iniciación)</vt:lpstr>
      <vt:lpstr>Índice</vt:lpstr>
      <vt:lpstr>8. Trabajando con repositorios remotos</vt:lpstr>
      <vt:lpstr> GitHub</vt:lpstr>
      <vt:lpstr> Ejercicio GitHub</vt:lpstr>
      <vt:lpstr> Conceptos importantes</vt:lpstr>
      <vt:lpstr> Subir un proyecto local </vt:lpstr>
      <vt:lpstr> Subir cambios al repositorio remoto</vt:lpstr>
      <vt:lpstr> Desvincular un proyecto </vt:lpstr>
      <vt:lpstr> Clonar un proyecto remoto</vt:lpstr>
      <vt:lpstr> Ejercicio repositorios Remotos (I)</vt:lpstr>
      <vt:lpstr> Ejercicio repositorios Remotos (II)</vt:lpstr>
      <vt:lpstr>9. Etiquetas en git</vt:lpstr>
      <vt:lpstr> Git tags</vt:lpstr>
      <vt:lpstr> Crear tags</vt:lpstr>
      <vt:lpstr> Subir tags</vt:lpstr>
      <vt:lpstr> Listar tags y obtener su contenido</vt:lpstr>
      <vt:lpstr> Ejercicio tags</vt:lpstr>
      <vt:lpstr>10. Trabajando en equipo con Git</vt:lpstr>
      <vt:lpstr> git branch vs git Branch -a</vt:lpstr>
      <vt:lpstr> Ramas ocultas (I)</vt:lpstr>
      <vt:lpstr> Ramas ocultas (II)</vt:lpstr>
      <vt:lpstr> Ramas ocultas (III)</vt:lpstr>
      <vt:lpstr> Descargar cambios del proyecto remoto</vt:lpstr>
      <vt:lpstr> Incorporar cambios  a nuestro proyecto</vt:lpstr>
      <vt:lpstr> Ramas ocultas. Conflictos (I)</vt:lpstr>
      <vt:lpstr> Ramas ocultas . Conflictos (II)</vt:lpstr>
      <vt:lpstr> Descargar cambios del proyecto remoto. conflictos</vt:lpstr>
      <vt:lpstr> Incorporar cambios  a nuestro proyecto</vt:lpstr>
      <vt:lpstr> Subir cambios locales al repo remoto</vt:lpstr>
      <vt:lpstr> Descargar &amp; incorporar a nuestro proyecto</vt:lpstr>
      <vt:lpstr> Ejercicio Trabajo en Equipo(I)</vt:lpstr>
      <vt:lpstr> Ejercicio Trabajo en Equipo(II)</vt:lpstr>
      <vt:lpstr>11. Git &amp; Eclipse</vt:lpstr>
      <vt:lpstr> Configurar Git en eclipse</vt:lpstr>
      <vt:lpstr> Herramientas para utilizar git en Eclipse</vt:lpstr>
      <vt:lpstr> Bajar un proyecto remoto</vt:lpstr>
      <vt:lpstr> Subir un archivo al repositorio</vt:lpstr>
      <vt:lpstr> Descargar cambio del repositorio</vt:lpstr>
      <vt:lpstr> Ramas en eclipse (I)</vt:lpstr>
      <vt:lpstr> Ramas en eclipse (II)</vt:lpstr>
      <vt:lpstr>  Resolver conflictos en Eclipse (I)</vt:lpstr>
      <vt:lpstr>  Resolver conflictos en Eclipse (II)</vt:lpstr>
      <vt:lpstr>  Resolver conflictos en Eclipse (III)</vt:lpstr>
      <vt:lpstr>  Resolver conflictos en Eclipse (IV)</vt:lpstr>
      <vt:lpstr>  Resolver conflictos en Eclipse (V)</vt:lpstr>
      <vt:lpstr> Ejercicio Git &amp; Eclipse (I)</vt:lpstr>
      <vt:lpstr> Ejercicio Git &amp; Eclipse (II)</vt:lpstr>
      <vt:lpstr>12. Git Flow</vt:lpstr>
      <vt:lpstr> Organización del flujo de trabajo</vt:lpstr>
      <vt:lpstr> Propuesta de Organización de V. Driessen</vt:lpstr>
      <vt:lpstr> Ramas master y develop</vt:lpstr>
      <vt:lpstr> Ramas Feature o topic branches</vt:lpstr>
      <vt:lpstr> Release branches</vt:lpstr>
      <vt:lpstr> Hotfix branches</vt:lpstr>
      <vt:lpstr>  Conservar el ciclo de vida de las Ramas</vt:lpstr>
      <vt:lpstr> comandos Git Flow</vt:lpstr>
      <vt:lpstr>13. SourceTree </vt:lpstr>
      <vt:lpstr> Introducción a SourceTree</vt:lpstr>
      <vt:lpstr> Herramientas de Source Tree: Panel Lateral</vt:lpstr>
      <vt:lpstr> Source Tree: Working area</vt:lpstr>
      <vt:lpstr> Source Tree: Branches</vt:lpstr>
      <vt:lpstr> Source Tree: opciones de Git</vt:lpstr>
      <vt:lpstr> Git Flow con sourceTree</vt:lpstr>
      <vt:lpstr> Ejercicio Source Tree</vt:lpstr>
      <vt:lpstr>14. Ejercicio Final - Hipermercado</vt:lpstr>
      <vt:lpstr> App  Hipermercado</vt:lpstr>
      <vt:lpstr> Trabajar con la rama develop y master</vt:lpstr>
      <vt:lpstr> Trabajar con features</vt:lpstr>
      <vt:lpstr> Trabajar con HotFixes</vt:lpstr>
      <vt:lpstr> Trabajando con realeases</vt:lpstr>
      <vt:lpstr> Ejercicio: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Unitarias</dc:title>
  <dc:creator>Miguel Ángel Dávila Dávila</dc:creator>
  <cp:lastModifiedBy>INSA</cp:lastModifiedBy>
  <cp:revision>2461</cp:revision>
  <dcterms:created xsi:type="dcterms:W3CDTF">2009-05-18T16:21:44Z</dcterms:created>
  <dcterms:modified xsi:type="dcterms:W3CDTF">2018-02-08T10:24:17Z</dcterms:modified>
</cp:coreProperties>
</file>