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751" r:id="rId2"/>
    <p:sldId id="1748" r:id="rId3"/>
    <p:sldId id="1749" r:id="rId4"/>
    <p:sldId id="1750" r:id="rId5"/>
    <p:sldId id="1767" r:id="rId6"/>
    <p:sldId id="17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1" autoAdjust="0"/>
    <p:restoredTop sz="65291" autoAdjust="0"/>
  </p:normalViewPr>
  <p:slideViewPr>
    <p:cSldViewPr snapToGrid="0">
      <p:cViewPr varScale="1">
        <p:scale>
          <a:sx n="48" d="100"/>
          <a:sy n="48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D4F06F-9AB2-4BEE-92C3-62BD5FF093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889E7-3EF2-4CB1-B589-46A6E9F66C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63394-5E78-4E60-A0EB-01BAB7C1B808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DEEF8-EEC9-4227-9392-0A6ECE315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C98C-0309-4AF5-BB4E-7791FA6FD9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44820-C3CF-4C14-8917-F2AD192D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83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863BF-F796-4368-80E3-69D92631BBF7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8E6D-2F87-4F6A-97CA-AABE12BDB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5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come back  to event based programming when we look at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F8E6D-2F87-4F6A-97CA-AABE12BDBA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1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F0E3-1DEC-46B1-B715-5564EC81C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10337-6B9C-490F-9748-CF9EB3CC3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5DC1-471D-4158-B4C0-26ABF300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D95E-788A-4050-99B9-9F8DCAB2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94D5-8159-4CBD-BC45-FB2BB3EB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699B-93B4-41E7-919E-399956BA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565E-14CE-4731-91A2-DB9CAAC7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AD6F-E3A6-4DDF-83E9-02D37D35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1376-91E7-4AE6-B455-B590365F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6C96-033E-42AD-B9C0-E5BDFB08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1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29EFD-C5DD-40E1-B027-1F860B8FA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F45A3-A0A0-47B1-9F46-1B200BD4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ADEF-A226-471C-B363-7735F407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68FC-34EC-4467-AB2C-205D169E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6806-2BF6-4350-9696-13184FAB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1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C681-92F5-4172-9843-D4A25F82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E0DE-5ACE-4F8E-8B18-EA529A35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4581-B1B7-451B-A7E7-C1FE61B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1066C-DB19-4237-A027-6DA09BC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17B1-0C19-4EF0-8F47-0650A08A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1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EC5-C6F4-4CFC-BB8B-9CDA9B52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F61D9-1F23-4424-BE39-D53C1455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B635-654C-4EC0-929F-9F1A3FE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9E75-01D2-43FD-8DD6-963F341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4BE6-3E07-4210-BF3E-EC65D095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3CF-7C7F-4288-87A6-787E5739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FA1B-B65E-4AC6-BC13-AD67348B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B0F39-6CD9-4463-946F-A5091936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E872-2DAC-4C44-9CE7-12CB5B6F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0F7DA-7FDC-4F09-9B39-BDBDD7E0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EE91-2857-41DA-99D4-65B61452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1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F0A5-2CCC-48C5-B89B-E0A1B1D8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14E5-BE3B-42F6-9B11-765F53A2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A1860-13A7-4188-9C43-F15D2C61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5E94B-94D2-4566-A638-763F3694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B6081-BA03-4F62-B362-796595F0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45CE4-ECBE-4A13-BC8F-D71C51E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10DF-8046-4917-8329-F6ECF4A8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AB88-500E-406E-A3B0-A1569605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DC35-1C97-4AFE-A6F9-5472158F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3EA8E-1324-4009-A219-F88C292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797D-0BF8-4527-BC0C-41F3FED9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9ADAE-5AFE-4622-A4FE-970A04AB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2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FE443-86C8-47FA-9C3F-58E195AC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9A948-37D3-42E0-933B-D3346F15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F4E6-CF48-4CA2-A526-BCB3E66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4ED9-2181-4D7D-A22B-E504919A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F99F-442A-40EF-B6D9-8AE3FD7D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5618F-CEA0-4CC2-9F91-33C9A271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3E4B-BBFF-41AD-9467-55B3B6B6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1EED0-6CFF-4B36-9E7E-B28289B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B51B-459C-4C50-BA52-C1625249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10B4-A81C-4DE1-8383-56506689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8D5E9-601C-4784-A35E-A21C5D37E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BB5B-A39E-4356-A604-BBFCA290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E38B-8A3F-4CBF-A623-7D746C41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A909-848A-49DA-94DD-656E49C6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1EED-919A-4634-BCF7-57468513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BA5F1-6827-423D-B0C0-F2640AB1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B672-1910-4405-97A2-4CE7CEAE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9774-A2CF-4E6B-9892-53D6CD689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C198-0286-4978-B10F-877371E3E014}" type="datetimeFigureOut">
              <a:rPr lang="en-GB" smtClean="0"/>
              <a:t>25/11/2017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7D22-587F-489E-89F3-20BD5BE58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19AF-E929-40C7-95C1-01D45FC43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E0BD-95E0-4F46-9ACA-B8EA446F9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x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FE06-6D29-4E3F-B5FB-0EAE032C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Graphical User Interfaces (GUIs)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C34D-51F9-4B5D-8533-6FC45BB6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1952235"/>
            <a:ext cx="1147103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/>
              <a:t>In general, Python isn't much used for user interfaces, but there's no reason for not doing so.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Build up </a:t>
            </a:r>
            <a:r>
              <a:rPr lang="en-GB" dirty="0">
                <a:solidFill>
                  <a:schemeClr val="accent1"/>
                </a:solidFill>
              </a:rPr>
              <a:t>WIMP</a:t>
            </a:r>
            <a:r>
              <a:rPr lang="en-GB" dirty="0"/>
              <a:t> (Windows; Icons; Menus; Pointers) </a:t>
            </a:r>
            <a:r>
              <a:rPr lang="en-GB" dirty="0">
                <a:solidFill>
                  <a:schemeClr val="accent1"/>
                </a:solidFill>
              </a:rPr>
              <a:t>Graphical User Interfaces (GUIs)</a:t>
            </a:r>
            <a:r>
              <a:rPr lang="en-GB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The default package to use is </a:t>
            </a:r>
            <a:r>
              <a:rPr lang="en-GB" dirty="0" err="1"/>
              <a:t>TkInter</a:t>
            </a:r>
            <a:r>
              <a:rPr lang="en-GB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This is an interface to the basic POSIX language </a:t>
            </a:r>
            <a:r>
              <a:rPr lang="en-GB" dirty="0" err="1"/>
              <a:t>Tcl</a:t>
            </a:r>
            <a:r>
              <a:rPr lang="en-GB" dirty="0"/>
              <a:t> ("Tickle", the Tool Command Language) and its GUI library Tk.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Also more native-looking packages like </a:t>
            </a:r>
            <a:r>
              <a:rPr lang="en-GB" dirty="0" err="1"/>
              <a:t>wxPython</a:t>
            </a:r>
            <a:r>
              <a:rPr lang="en-GB" dirty="0"/>
              <a:t>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https://www.wxpython.org/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0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0E25-5648-4AED-BDFC-F5C1F4B7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Basic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112E-3A55-4E1E-8609-4D78BDD1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825625"/>
            <a:ext cx="108614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tkinter.Tk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  		# Main window.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tkinter.Canvas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(root, width=200, height=200)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			# Layout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c.create_rectangle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0, 200, 200, fill="blue")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tkinter.mainloop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		# Wait for interactions.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0AC7-441A-412E-9810-B4593426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09" y="2237289"/>
            <a:ext cx="2622322" cy="30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1C6-EE53-471E-BF3D-FCC5AA38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Event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177D-D480-4700-AAE1-1CA3B671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1952234"/>
            <a:ext cx="1134442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Asynchronous programming</a:t>
            </a:r>
            <a:r>
              <a:rPr lang="en-GB" dirty="0"/>
              <a:t>, where you wait for user interactions.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In Python, based on </a:t>
            </a:r>
            <a:r>
              <a:rPr lang="en-GB" dirty="0" err="1">
                <a:solidFill>
                  <a:schemeClr val="accent1"/>
                </a:solidFill>
              </a:rPr>
              <a:t>callbacks</a:t>
            </a:r>
            <a:r>
              <a:rPr lang="en-GB" dirty="0"/>
              <a:t>: where you pass a function into another, with the expectation that at some point the function will be run.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dirty="0"/>
              <a:t>You </a:t>
            </a:r>
            <a:r>
              <a:rPr lang="en-GB" dirty="0">
                <a:solidFill>
                  <a:schemeClr val="accent1"/>
                </a:solidFill>
              </a:rPr>
              <a:t>register</a:t>
            </a:r>
            <a:r>
              <a:rPr lang="en-GB" dirty="0"/>
              <a:t> or </a:t>
            </a:r>
            <a:r>
              <a:rPr lang="en-GB" dirty="0">
                <a:solidFill>
                  <a:schemeClr val="accent1"/>
                </a:solidFill>
              </a:rPr>
              <a:t>bind</a:t>
            </a:r>
            <a:r>
              <a:rPr lang="en-GB" dirty="0"/>
              <a:t> a function with/to an object on the GUI. When an event occurs, the object calls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54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91E4-9DF5-4F74-898B-5EB83AEE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501" y="208517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Simple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50C4-EDBF-4E64-B505-9881084B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548640"/>
            <a:ext cx="11268221" cy="5838091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</a:rPr>
              <a:t>import </a:t>
            </a:r>
            <a:r>
              <a:rPr lang="en-GB" altLang="en-US" dirty="0" err="1">
                <a:latin typeface="Courier New" panose="02070309020205020404" pitchFamily="49" charset="0"/>
              </a:rPr>
              <a:t>tkinter</a:t>
            </a:r>
            <a:endParaRPr lang="en-GB" altLang="en-US" dirty="0">
              <a:latin typeface="Courier New" panose="02070309020205020404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</a:rPr>
              <a:t>def run():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pass</a:t>
            </a:r>
          </a:p>
          <a:p>
            <a:pPr>
              <a:spcAft>
                <a:spcPts val="1200"/>
              </a:spcAft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GB" altLang="en-US" dirty="0">
                <a:latin typeface="Courier New" panose="02070309020205020404" pitchFamily="49" charset="0"/>
              </a:rPr>
              <a:t>root = </a:t>
            </a:r>
            <a:r>
              <a:rPr lang="en-GB" altLang="en-US" dirty="0" err="1">
                <a:latin typeface="Courier New" panose="02070309020205020404" pitchFamily="49" charset="0"/>
              </a:rPr>
              <a:t>tkinter.Tk</a:t>
            </a:r>
            <a:r>
              <a:rPr lang="en-GB" altLang="en-US" dirty="0">
                <a:latin typeface="Courier New" panose="02070309020205020404" pitchFamily="49" charset="0"/>
              </a:rPr>
              <a:t>() 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menu_bar</a:t>
            </a:r>
            <a:r>
              <a:rPr lang="en-GB" altLang="en-US" dirty="0">
                <a:latin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</a:rPr>
              <a:t>tkinter.Menu</a:t>
            </a:r>
            <a:r>
              <a:rPr lang="en-GB" altLang="en-US" dirty="0">
                <a:latin typeface="Courier New" panose="02070309020205020404" pitchFamily="49" charset="0"/>
              </a:rPr>
              <a:t>(root)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root.config</a:t>
            </a:r>
            <a:r>
              <a:rPr lang="en-GB" altLang="en-US" dirty="0">
                <a:latin typeface="Courier New" panose="02070309020205020404" pitchFamily="49" charset="0"/>
              </a:rPr>
              <a:t>(menu=</a:t>
            </a:r>
            <a:r>
              <a:rPr lang="en-GB" altLang="en-US" dirty="0" err="1">
                <a:latin typeface="Courier New" panose="02070309020205020404" pitchFamily="49" charset="0"/>
              </a:rPr>
              <a:t>menu_bar</a:t>
            </a:r>
            <a:r>
              <a:rPr lang="en-GB" altLang="en-US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model_menu</a:t>
            </a:r>
            <a:r>
              <a:rPr lang="en-GB" altLang="en-US" dirty="0">
                <a:latin typeface="Courier New" panose="02070309020205020404" pitchFamily="49" charset="0"/>
              </a:rPr>
              <a:t> = </a:t>
            </a:r>
            <a:r>
              <a:rPr lang="en-GB" altLang="en-US" dirty="0" err="1">
                <a:latin typeface="Courier New" panose="02070309020205020404" pitchFamily="49" charset="0"/>
              </a:rPr>
              <a:t>tkinter.Menu</a:t>
            </a:r>
            <a:r>
              <a:rPr lang="en-GB" altLang="en-US" dirty="0">
                <a:latin typeface="Courier New" panose="02070309020205020404" pitchFamily="49" charset="0"/>
              </a:rPr>
              <a:t>(</a:t>
            </a:r>
            <a:r>
              <a:rPr lang="en-GB" altLang="en-US" dirty="0" err="1">
                <a:latin typeface="Courier New" panose="02070309020205020404" pitchFamily="49" charset="0"/>
              </a:rPr>
              <a:t>menu_bar</a:t>
            </a:r>
            <a:r>
              <a:rPr lang="en-GB" altLang="en-US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menu_bar.add_cascade</a:t>
            </a:r>
            <a:r>
              <a:rPr lang="en-GB" altLang="en-US" dirty="0">
                <a:latin typeface="Courier New" panose="02070309020205020404" pitchFamily="49" charset="0"/>
              </a:rPr>
              <a:t>(label="Model", menu=</a:t>
            </a:r>
            <a:r>
              <a:rPr lang="en-GB" altLang="en-US" dirty="0" err="1">
                <a:latin typeface="Courier New" panose="02070309020205020404" pitchFamily="49" charset="0"/>
              </a:rPr>
              <a:t>model_menu</a:t>
            </a:r>
            <a:r>
              <a:rPr lang="en-GB" altLang="en-US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model_menu.add_command</a:t>
            </a:r>
            <a:r>
              <a:rPr lang="en-GB" altLang="en-US" dirty="0">
                <a:latin typeface="Courier New" panose="02070309020205020404" pitchFamily="49" charset="0"/>
              </a:rPr>
              <a:t>(label="Run model", </a:t>
            </a:r>
            <a:r>
              <a:rPr lang="en-GB" altLang="en-US" b="1" dirty="0">
                <a:latin typeface="Courier New" panose="02070309020205020404" pitchFamily="49" charset="0"/>
              </a:rPr>
              <a:t>command=run</a:t>
            </a:r>
            <a:r>
              <a:rPr lang="en-GB" altLang="en-US" dirty="0">
                <a:latin typeface="Courier New" panose="02070309020205020404" pitchFamily="49" charset="0"/>
              </a:rPr>
              <a:t>) </a:t>
            </a:r>
          </a:p>
          <a:p>
            <a:pPr>
              <a:spcAft>
                <a:spcPts val="1200"/>
              </a:spcAft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spcAft>
                <a:spcPts val="1200"/>
              </a:spcAft>
              <a:buNone/>
            </a:pPr>
            <a:r>
              <a:rPr lang="en-GB" altLang="en-US" dirty="0" err="1">
                <a:latin typeface="Courier New" panose="02070309020205020404" pitchFamily="49" charset="0"/>
              </a:rPr>
              <a:t>tkinter.mainloop</a:t>
            </a:r>
            <a:r>
              <a:rPr lang="en-GB" altLang="en-US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F6D79-97F9-4D56-877F-17BB8797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053" y="1534080"/>
            <a:ext cx="3804750" cy="35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427CD27-95FF-4143-8C71-4028791E1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3239" y="244896"/>
            <a:ext cx="8458200" cy="1079500"/>
          </a:xfrm>
        </p:spPr>
        <p:txBody>
          <a:bodyPr/>
          <a:lstStyle/>
          <a:p>
            <a:pPr algn="r" eaLnBrk="1" hangingPunct="1"/>
            <a:r>
              <a:rPr lang="en-US" altLang="en-US" sz="4000" dirty="0"/>
              <a:t>The user experience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21C578-34DB-416C-A390-DC2ACA0975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842" y="2164701"/>
            <a:ext cx="10930597" cy="446787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Many people design for geeks.</a:t>
            </a:r>
            <a:endParaRPr lang="en-GB" altLang="en-US" dirty="0"/>
          </a:p>
          <a:p>
            <a:pPr marL="0" indent="0">
              <a:lnSpc>
                <a:spcPct val="70000"/>
              </a:lnSpc>
              <a:buNone/>
            </a:pPr>
            <a:endParaRPr lang="en-US" alt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en-US" dirty="0"/>
              <a:t>Users learn by trying stuff - they rarely read manuals, so think carefully about what the default behavior of any function should be.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We need to design for the general public, </a:t>
            </a:r>
            <a:r>
              <a:rPr lang="en-GB" altLang="en-US" dirty="0"/>
              <a:t>but</a:t>
            </a:r>
            <a:r>
              <a:rPr lang="en-US" altLang="en-US" dirty="0"/>
              <a:t> </a:t>
            </a:r>
            <a:r>
              <a:rPr lang="en-US" altLang="en-US" dirty="0" err="1"/>
              <a:t>mak</a:t>
            </a:r>
            <a:r>
              <a:rPr lang="en-GB" altLang="en-US" dirty="0"/>
              <a:t>e</a:t>
            </a:r>
            <a:r>
              <a:rPr lang="en-US" altLang="en-US" dirty="0"/>
              <a:t> advanced functions available for those that want them.</a:t>
            </a:r>
            <a:endParaRPr lang="en-GB" altLang="en-US" dirty="0"/>
          </a:p>
          <a:p>
            <a:pPr marL="0" lvl="1" indent="0">
              <a:lnSpc>
                <a:spcPct val="80000"/>
              </a:lnSpc>
              <a:buNone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We should try to help the user by...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en-US" sz="2300" dirty="0"/>
              <a:t>Using familiar keys and menus (e.g. Ctrl + C for copy).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en-US" sz="2300" dirty="0"/>
              <a:t>Including help systems and tutorials.</a:t>
            </a:r>
          </a:p>
        </p:txBody>
      </p:sp>
    </p:spTree>
    <p:extLst>
      <p:ext uri="{BB962C8B-B14F-4D97-AF65-F5344CB8AC3E}">
        <p14:creationId xmlns:p14="http://schemas.microsoft.com/office/powerpoint/2010/main" val="266461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F49CE46-0C06-4968-B099-B7ACF6CC8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4123" y="543477"/>
            <a:ext cx="7772400" cy="609600"/>
          </a:xfrm>
        </p:spPr>
        <p:txBody>
          <a:bodyPr rtlCol="0">
            <a:normAutofit fontScale="90000"/>
          </a:bodyPr>
          <a:lstStyle/>
          <a:p>
            <a:pPr algn="r">
              <a:defRPr/>
            </a:pPr>
            <a:r>
              <a:rPr lang="en-US" dirty="0"/>
              <a:t>Designing for users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A109859-62C0-4DB8-AE7F-33299927B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241" y="1418253"/>
            <a:ext cx="11429282" cy="517939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600" dirty="0"/>
              <a:t>At every stage when designing the GUI, think "is it obvious what this does?"</a:t>
            </a:r>
            <a:endParaRPr lang="en-GB" altLang="en-US" sz="26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600" dirty="0"/>
              <a:t>Make all screens as simple as possible.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600" dirty="0"/>
              <a:t>Turn off functionality until needed, e.g.: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model_menu.entryconfig</a:t>
            </a:r>
            <a:r>
              <a:rPr lang="en-GB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("Run model", state="disabled")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 Until the user has chosen files, then: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model_menu.entryconfig</a:t>
            </a:r>
            <a:r>
              <a:rPr lang="en-GB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("Run model", state="normal")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altLang="en-US" sz="26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600" dirty="0"/>
              <a:t>Hide complex functionality and the options to change defaults in ‘Options’ menus.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600" dirty="0"/>
              <a:t>Most of all </a:t>
            </a:r>
            <a:r>
              <a:rPr lang="en-US" altLang="en-US" sz="2600" b="1" dirty="0"/>
              <a:t>consult and test</a:t>
            </a:r>
            <a:r>
              <a:rPr lang="en-US" altLang="en-US" sz="2600" dirty="0"/>
              <a:t>. There is a formal element of software development called '</a:t>
            </a:r>
            <a:r>
              <a:rPr lang="en-US" altLang="en-US" sz="2600" dirty="0">
                <a:solidFill>
                  <a:schemeClr val="accent1"/>
                </a:solidFill>
              </a:rPr>
              <a:t>usability testing</a:t>
            </a:r>
            <a:r>
              <a:rPr lang="en-US" altLang="en-US" sz="2600" dirty="0"/>
              <a:t>' in which companies watch people trying to achieve tasks with their software.</a:t>
            </a:r>
          </a:p>
        </p:txBody>
      </p:sp>
    </p:spTree>
    <p:extLst>
      <p:ext uri="{BB962C8B-B14F-4D97-AF65-F5344CB8AC3E}">
        <p14:creationId xmlns:p14="http://schemas.microsoft.com/office/powerpoint/2010/main" val="60752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17658</TotalTime>
  <Words>398</Words>
  <Application>Microsoft Office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Graphical User Interfaces (GUIs)</vt:lpstr>
      <vt:lpstr>Basic GUI</vt:lpstr>
      <vt:lpstr>Event Based Programming</vt:lpstr>
      <vt:lpstr>Simple event</vt:lpstr>
      <vt:lpstr>The user experience</vt:lpstr>
      <vt:lpstr>Designing for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Linus</dc:creator>
  <cp:lastModifiedBy>Linus</cp:lastModifiedBy>
  <cp:revision>1564</cp:revision>
  <dcterms:created xsi:type="dcterms:W3CDTF">2017-08-18T14:16:12Z</dcterms:created>
  <dcterms:modified xsi:type="dcterms:W3CDTF">2017-11-25T18:11:22Z</dcterms:modified>
</cp:coreProperties>
</file>