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3" r:id="rId8"/>
    <p:sldId id="265" r:id="rId9"/>
    <p:sldId id="266" r:id="rId10"/>
    <p:sldId id="267" r:id="rId11"/>
    <p:sldId id="268" r:id="rId12"/>
    <p:sldId id="269"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9DDDF917-3AEC-4E59-A441-4589FFE0EE89}" type="datetimeFigureOut">
              <a:rPr lang="es-AR" smtClean="0"/>
              <a:t>05/09/2016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9DDDF917-3AEC-4E59-A441-4589FFE0EE89}" type="datetimeFigureOut">
              <a:rPr lang="es-AR" smtClean="0"/>
              <a:t>05/09/2016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9DDDF917-3AEC-4E59-A441-4589FFE0EE89}" type="datetimeFigureOut">
              <a:rPr lang="es-AR" smtClean="0"/>
              <a:t>05/09/2016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9DDDF917-3AEC-4E59-A441-4589FFE0EE89}" type="datetimeFigureOut">
              <a:rPr lang="es-AR" smtClean="0"/>
              <a:t>05/09/2016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DF917-3AEC-4E59-A441-4589FFE0EE89}" type="datetimeFigureOut">
              <a:rPr lang="es-AR" smtClean="0"/>
              <a:t>05/09/2016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9DDDF917-3AEC-4E59-A441-4589FFE0EE89}" type="datetimeFigureOut">
              <a:rPr lang="es-AR" smtClean="0"/>
              <a:t>05/09/2016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9DDDF917-3AEC-4E59-A441-4589FFE0EE89}" type="datetimeFigureOut">
              <a:rPr lang="es-AR" smtClean="0"/>
              <a:t>05/09/2016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9DDDF917-3AEC-4E59-A441-4589FFE0EE89}" type="datetimeFigureOut">
              <a:rPr lang="es-AR" smtClean="0"/>
              <a:t>05/09/2016</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F917-3AEC-4E59-A441-4589FFE0EE89}" type="datetimeFigureOut">
              <a:rPr lang="es-AR" smtClean="0"/>
              <a:t>05/09/2016</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F917-3AEC-4E59-A441-4589FFE0EE89}" type="datetimeFigureOut">
              <a:rPr lang="es-AR" smtClean="0"/>
              <a:t>05/09/2016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DF917-3AEC-4E59-A441-4589FFE0EE89}" type="datetimeFigureOut">
              <a:rPr lang="es-AR" smtClean="0"/>
              <a:t>05/09/2016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E732A027-3ED0-4FA1-98F7-DA5547CF0AE8}" type="slidenum">
              <a:rPr lang="es-AR" smtClean="0"/>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F917-3AEC-4E59-A441-4589FFE0EE89}" type="datetimeFigureOut">
              <a:rPr lang="es-AR" smtClean="0"/>
              <a:t>05/09/2016</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2A027-3ED0-4FA1-98F7-DA5547CF0AE8}" type="slidenum">
              <a:rPr lang="es-AR" smtClean="0"/>
              <a:t>‹#›</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3779" y="1714488"/>
            <a:ext cx="6746334" cy="923330"/>
          </a:xfrm>
          <a:prstGeom prst="rect">
            <a:avLst/>
          </a:prstGeom>
          <a:noFill/>
        </p:spPr>
        <p:txBody>
          <a:bodyPr wrap="none" rtlCol="0">
            <a:spAutoFit/>
          </a:bodyPr>
          <a:lstStyle/>
          <a:p>
            <a:pPr algn="ctr"/>
            <a:r>
              <a:rPr lang="es-AR" sz="5400" dirty="0" smtClean="0"/>
              <a:t>Interrupciones de GPIO</a:t>
            </a:r>
            <a:endParaRPr lang="es-AR"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1011815" cy="369332"/>
          </a:xfrm>
          <a:prstGeom prst="rect">
            <a:avLst/>
          </a:prstGeom>
          <a:noFill/>
        </p:spPr>
        <p:txBody>
          <a:bodyPr wrap="none" rtlCol="0">
            <a:spAutoFit/>
          </a:bodyPr>
          <a:lstStyle/>
          <a:p>
            <a:pPr>
              <a:buFont typeface="Arial" pitchFamily="34" charset="0"/>
              <a:buChar char="•"/>
            </a:pPr>
            <a:r>
              <a:rPr lang="es-AR" dirty="0" err="1" smtClean="0"/>
              <a:t>Handler</a:t>
            </a:r>
            <a:endParaRPr lang="es-AR" dirty="0" smtClean="0"/>
          </a:p>
        </p:txBody>
      </p:sp>
      <p:sp>
        <p:nvSpPr>
          <p:cNvPr id="4" name="TextBox 3"/>
          <p:cNvSpPr txBox="1"/>
          <p:nvPr/>
        </p:nvSpPr>
        <p:spPr>
          <a:xfrm>
            <a:off x="179512" y="980728"/>
            <a:ext cx="8784976" cy="2308324"/>
          </a:xfrm>
          <a:prstGeom prst="rect">
            <a:avLst/>
          </a:prstGeom>
          <a:noFill/>
        </p:spPr>
        <p:txBody>
          <a:bodyPr wrap="square" rtlCol="0">
            <a:spAutoFit/>
          </a:bodyPr>
          <a:lstStyle/>
          <a:p>
            <a:r>
              <a:rPr lang="es-AR" dirty="0" smtClean="0"/>
              <a:t>Un punto más que importante de las interrupciones de GPIO es escribir el </a:t>
            </a:r>
            <a:r>
              <a:rPr lang="es-AR" dirty="0" err="1" smtClean="0"/>
              <a:t>Handler</a:t>
            </a:r>
            <a:r>
              <a:rPr lang="es-AR" dirty="0" smtClean="0"/>
              <a:t> que se ejecutará cuando sobrevenga una interrupción de GPIO.</a:t>
            </a:r>
          </a:p>
          <a:p>
            <a:endParaRPr lang="es-AR" dirty="0"/>
          </a:p>
          <a:p>
            <a:r>
              <a:rPr lang="es-AR" dirty="0" smtClean="0"/>
              <a:t>Si observamos en los </a:t>
            </a:r>
            <a:r>
              <a:rPr lang="es-AR" dirty="0" err="1" smtClean="0"/>
              <a:t>Handler</a:t>
            </a:r>
            <a:r>
              <a:rPr lang="es-AR" dirty="0" smtClean="0"/>
              <a:t> que están definidos en el archivo cr_startup_lpc175x_6x.c encontramos que no existe ningún </a:t>
            </a:r>
            <a:r>
              <a:rPr lang="es-AR" dirty="0" err="1" smtClean="0"/>
              <a:t>handler</a:t>
            </a:r>
            <a:r>
              <a:rPr lang="es-AR" dirty="0" smtClean="0"/>
              <a:t> asociado a las interrupciones de GPIO. El </a:t>
            </a:r>
            <a:r>
              <a:rPr lang="es-AR" dirty="0" err="1" smtClean="0"/>
              <a:t>user</a:t>
            </a:r>
            <a:r>
              <a:rPr lang="es-AR" dirty="0" smtClean="0"/>
              <a:t> manual aclara que las interrupciones de GPIO0 y GPIO2 comparten la misma posición en el NVIC que la interrupción externa 3 por lo tanto, tendremos que usar el </a:t>
            </a:r>
            <a:r>
              <a:rPr lang="es-AR" dirty="0" err="1" smtClean="0"/>
              <a:t>handler</a:t>
            </a:r>
            <a:r>
              <a:rPr lang="es-AR" dirty="0" smtClean="0"/>
              <a:t> de la interrupción externa 3</a:t>
            </a:r>
          </a:p>
        </p:txBody>
      </p:sp>
      <p:pic>
        <p:nvPicPr>
          <p:cNvPr id="8194" name="Picture 2"/>
          <p:cNvPicPr>
            <a:picLocks noChangeAspect="1" noChangeArrowheads="1"/>
          </p:cNvPicPr>
          <p:nvPr/>
        </p:nvPicPr>
        <p:blipFill>
          <a:blip r:embed="rId2" cstate="print"/>
          <a:srcRect/>
          <a:stretch>
            <a:fillRect/>
          </a:stretch>
        </p:blipFill>
        <p:spPr bwMode="auto">
          <a:xfrm>
            <a:off x="395536" y="3717032"/>
            <a:ext cx="8258635" cy="7273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1011815" cy="369332"/>
          </a:xfrm>
          <a:prstGeom prst="rect">
            <a:avLst/>
          </a:prstGeom>
          <a:noFill/>
        </p:spPr>
        <p:txBody>
          <a:bodyPr wrap="none" rtlCol="0">
            <a:spAutoFit/>
          </a:bodyPr>
          <a:lstStyle/>
          <a:p>
            <a:pPr>
              <a:buFont typeface="Arial" pitchFamily="34" charset="0"/>
              <a:buChar char="•"/>
            </a:pPr>
            <a:r>
              <a:rPr lang="es-AR" dirty="0" err="1" smtClean="0"/>
              <a:t>Handler</a:t>
            </a:r>
            <a:endParaRPr lang="es-AR" dirty="0" smtClean="0"/>
          </a:p>
        </p:txBody>
      </p:sp>
      <p:sp>
        <p:nvSpPr>
          <p:cNvPr id="4" name="TextBox 3"/>
          <p:cNvSpPr txBox="1"/>
          <p:nvPr/>
        </p:nvSpPr>
        <p:spPr>
          <a:xfrm>
            <a:off x="179512" y="980728"/>
            <a:ext cx="8784976" cy="369332"/>
          </a:xfrm>
          <a:prstGeom prst="rect">
            <a:avLst/>
          </a:prstGeom>
          <a:noFill/>
        </p:spPr>
        <p:txBody>
          <a:bodyPr wrap="square" rtlCol="0">
            <a:spAutoFit/>
          </a:bodyPr>
          <a:lstStyle/>
          <a:p>
            <a:r>
              <a:rPr lang="es-AR" dirty="0" err="1" smtClean="0"/>
              <a:t>void</a:t>
            </a:r>
            <a:r>
              <a:rPr lang="es-AR" dirty="0" smtClean="0"/>
              <a:t> EINT3_IRQHandler(</a:t>
            </a:r>
            <a:r>
              <a:rPr lang="es-AR" dirty="0" err="1" smtClean="0"/>
              <a:t>void</a:t>
            </a:r>
            <a:r>
              <a:rPr lang="es-AR" dirty="0" smtClean="0"/>
              <a:t>)</a:t>
            </a:r>
          </a:p>
        </p:txBody>
      </p:sp>
      <p:pic>
        <p:nvPicPr>
          <p:cNvPr id="7170" name="Picture 2"/>
          <p:cNvPicPr>
            <a:picLocks noChangeAspect="1" noChangeArrowheads="1"/>
          </p:cNvPicPr>
          <p:nvPr/>
        </p:nvPicPr>
        <p:blipFill>
          <a:blip r:embed="rId2" cstate="print"/>
          <a:srcRect/>
          <a:stretch>
            <a:fillRect/>
          </a:stretch>
        </p:blipFill>
        <p:spPr bwMode="auto">
          <a:xfrm>
            <a:off x="1691680" y="1628800"/>
            <a:ext cx="5543550" cy="501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623889" cy="369332"/>
          </a:xfrm>
          <a:prstGeom prst="rect">
            <a:avLst/>
          </a:prstGeom>
          <a:noFill/>
        </p:spPr>
        <p:txBody>
          <a:bodyPr wrap="none" rtlCol="0">
            <a:spAutoFit/>
          </a:bodyPr>
          <a:lstStyle/>
          <a:p>
            <a:pPr>
              <a:buFont typeface="Arial" pitchFamily="34" charset="0"/>
              <a:buChar char="•"/>
            </a:pPr>
            <a:r>
              <a:rPr lang="es-AR" dirty="0" smtClean="0"/>
              <a:t>Uso</a:t>
            </a:r>
            <a:endParaRPr lang="es-AR" dirty="0" smtClean="0"/>
          </a:p>
        </p:txBody>
      </p:sp>
      <p:sp>
        <p:nvSpPr>
          <p:cNvPr id="4" name="TextBox 3"/>
          <p:cNvSpPr txBox="1"/>
          <p:nvPr/>
        </p:nvSpPr>
        <p:spPr>
          <a:xfrm>
            <a:off x="179512" y="980728"/>
            <a:ext cx="8784976" cy="3693319"/>
          </a:xfrm>
          <a:prstGeom prst="rect">
            <a:avLst/>
          </a:prstGeom>
          <a:noFill/>
        </p:spPr>
        <p:txBody>
          <a:bodyPr wrap="square" rtlCol="0">
            <a:spAutoFit/>
          </a:bodyPr>
          <a:lstStyle/>
          <a:p>
            <a:r>
              <a:rPr lang="es-AR" dirty="0" smtClean="0"/>
              <a:t>Luego, </a:t>
            </a:r>
          </a:p>
          <a:p>
            <a:endParaRPr lang="es-AR" dirty="0"/>
          </a:p>
          <a:p>
            <a:r>
              <a:rPr lang="es-AR" dirty="0" smtClean="0"/>
              <a:t>Habilitamos la interrupción externa 3 (ISER0) </a:t>
            </a:r>
          </a:p>
          <a:p>
            <a:r>
              <a:rPr lang="es-AR" dirty="0" smtClean="0"/>
              <a:t>Habilitamos la interrupción de GPIO0, por subida o por bajada</a:t>
            </a:r>
          </a:p>
          <a:p>
            <a:endParaRPr lang="es-AR" dirty="0"/>
          </a:p>
          <a:p>
            <a:r>
              <a:rPr lang="es-AR" dirty="0" smtClean="0"/>
              <a:t>Escribimos el </a:t>
            </a:r>
            <a:r>
              <a:rPr lang="es-AR" dirty="0" err="1" smtClean="0"/>
              <a:t>Handler</a:t>
            </a:r>
            <a:r>
              <a:rPr lang="es-AR" dirty="0" smtClean="0"/>
              <a:t> (</a:t>
            </a:r>
            <a:r>
              <a:rPr lang="es-AR" b="1" dirty="0" err="1"/>
              <a:t>void</a:t>
            </a:r>
            <a:r>
              <a:rPr lang="es-AR" b="1" dirty="0"/>
              <a:t> EINT3_IRQHandler(</a:t>
            </a:r>
            <a:r>
              <a:rPr lang="es-AR" b="1" dirty="0" err="1"/>
              <a:t>void</a:t>
            </a:r>
            <a:r>
              <a:rPr lang="es-AR" b="1" dirty="0" smtClean="0"/>
              <a:t>)</a:t>
            </a:r>
            <a:r>
              <a:rPr lang="es-AR" dirty="0" smtClean="0"/>
              <a:t>) que se ejecutará cuando se dispare la interrupción.</a:t>
            </a:r>
          </a:p>
          <a:p>
            <a:endParaRPr lang="es-AR" dirty="0"/>
          </a:p>
          <a:p>
            <a:r>
              <a:rPr lang="es-AR" dirty="0" smtClean="0"/>
              <a:t>Dentro del </a:t>
            </a:r>
            <a:r>
              <a:rPr lang="es-AR" dirty="0" err="1" smtClean="0"/>
              <a:t>handler</a:t>
            </a:r>
            <a:r>
              <a:rPr lang="es-AR" dirty="0" smtClean="0"/>
              <a:t> debemos determinar quien interrumpió (puerto y pin)</a:t>
            </a:r>
          </a:p>
          <a:p>
            <a:endParaRPr lang="es-AR" dirty="0"/>
          </a:p>
          <a:p>
            <a:r>
              <a:rPr lang="es-AR" dirty="0" smtClean="0"/>
              <a:t>Por último antes de salir de la interrupción bajamos las banderas de las interrupciones correspondientes a los pines que dispararon interrupciones.</a:t>
            </a:r>
          </a:p>
          <a:p>
            <a:endParaRPr lang="es-AR" dirty="0" smtClean="0"/>
          </a:p>
        </p:txBody>
      </p:sp>
      <p:sp>
        <p:nvSpPr>
          <p:cNvPr id="5" name="TextBox 4"/>
          <p:cNvSpPr txBox="1"/>
          <p:nvPr/>
        </p:nvSpPr>
        <p:spPr>
          <a:xfrm>
            <a:off x="539552" y="4941168"/>
            <a:ext cx="8441290" cy="646331"/>
          </a:xfrm>
          <a:prstGeom prst="rect">
            <a:avLst/>
          </a:prstGeom>
          <a:noFill/>
        </p:spPr>
        <p:txBody>
          <a:bodyPr wrap="square" rtlCol="0">
            <a:spAutoFit/>
          </a:bodyPr>
          <a:lstStyle/>
          <a:p>
            <a:r>
              <a:rPr lang="es-AR" dirty="0" smtClean="0"/>
              <a:t>De más está decir que si utilizamos un único pin para generar interrupciones de GPIO no es necesario preguntar puerto y pin, sí es necesario bajar la bandera correspondiente.</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71604" y="1714488"/>
            <a:ext cx="5304652"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dirty="0" err="1" smtClean="0"/>
              <a:t>Interupciones</a:t>
            </a:r>
            <a:r>
              <a:rPr lang="es-AR" dirty="0" smtClean="0"/>
              <a:t> de GPIO</a:t>
            </a:r>
          </a:p>
          <a:p>
            <a:pPr>
              <a:buFont typeface="Arial" pitchFamily="34" charset="0"/>
              <a:buChar char="•"/>
            </a:pPr>
            <a:r>
              <a:rPr lang="es-AR" dirty="0" smtClean="0"/>
              <a:t>Características</a:t>
            </a:r>
          </a:p>
          <a:p>
            <a:pPr>
              <a:buFont typeface="Arial" pitchFamily="34" charset="0"/>
              <a:buChar char="•"/>
            </a:pPr>
            <a:r>
              <a:rPr lang="es-AR" dirty="0" smtClean="0"/>
              <a:t>Registros asociados</a:t>
            </a:r>
            <a:endParaRPr lang="es-AR" dirty="0" smtClean="0"/>
          </a:p>
          <a:p>
            <a:pPr>
              <a:buFont typeface="Arial" pitchFamily="34" charset="0"/>
              <a:buChar char="•"/>
            </a:pPr>
            <a:r>
              <a:rPr lang="es-AR" dirty="0" err="1" smtClean="0"/>
              <a:t>Handler</a:t>
            </a:r>
            <a:endParaRPr lang="es-AR" dirty="0" smtClean="0"/>
          </a:p>
          <a:p>
            <a:pPr>
              <a:buFont typeface="Arial" pitchFamily="34" charset="0"/>
              <a:buChar char="•"/>
            </a:pPr>
            <a:r>
              <a:rPr lang="es-AR" dirty="0" smtClean="0"/>
              <a:t>Banderas </a:t>
            </a:r>
            <a:endParaRPr lang="es-AR"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1618841" cy="369332"/>
          </a:xfrm>
          <a:prstGeom prst="rect">
            <a:avLst/>
          </a:prstGeom>
          <a:noFill/>
        </p:spPr>
        <p:txBody>
          <a:bodyPr wrap="none" rtlCol="0">
            <a:spAutoFit/>
          </a:bodyPr>
          <a:lstStyle/>
          <a:p>
            <a:pPr>
              <a:buFont typeface="Arial" pitchFamily="34" charset="0"/>
              <a:buChar char="•"/>
            </a:pPr>
            <a:r>
              <a:rPr lang="es-AR" dirty="0" smtClean="0"/>
              <a:t>Características</a:t>
            </a:r>
            <a:endParaRPr lang="es-AR" dirty="0" smtClean="0"/>
          </a:p>
        </p:txBody>
      </p:sp>
      <p:sp>
        <p:nvSpPr>
          <p:cNvPr id="4" name="TextBox 3"/>
          <p:cNvSpPr txBox="1"/>
          <p:nvPr/>
        </p:nvSpPr>
        <p:spPr>
          <a:xfrm>
            <a:off x="395536" y="980728"/>
            <a:ext cx="8105554" cy="2862322"/>
          </a:xfrm>
          <a:prstGeom prst="rect">
            <a:avLst/>
          </a:prstGeom>
          <a:noFill/>
        </p:spPr>
        <p:txBody>
          <a:bodyPr wrap="square" rtlCol="0">
            <a:spAutoFit/>
          </a:bodyPr>
          <a:lstStyle/>
          <a:p>
            <a:pPr algn="just"/>
            <a:r>
              <a:rPr lang="es-AR" dirty="0" smtClean="0"/>
              <a:t>El </a:t>
            </a:r>
            <a:r>
              <a:rPr lang="es-AR" dirty="0" err="1" smtClean="0"/>
              <a:t>microcontrolador</a:t>
            </a:r>
            <a:r>
              <a:rPr lang="es-AR" dirty="0" smtClean="0"/>
              <a:t> LPC1769 permite configurar los pines del puerto cero (0) y puerto dos (2) de modo de generar interrupciones por GPIO, estas no son interrupciones externas, estas son interrupciones de GPIO, las cuales tienen pequeñas diferencias en su configuración.  </a:t>
            </a:r>
          </a:p>
          <a:p>
            <a:pPr algn="just"/>
            <a:r>
              <a:rPr lang="es-AR" dirty="0" smtClean="0"/>
              <a:t>Por lo tanto, podemos configurar los pines de estos puertos para generar una interrupción en un flanco de bajada, o un flanco de subida de al menos 1 pin.</a:t>
            </a:r>
          </a:p>
          <a:p>
            <a:pPr algn="just"/>
            <a:endParaRPr lang="es-AR" dirty="0"/>
          </a:p>
          <a:p>
            <a:pPr algn="just"/>
            <a:r>
              <a:rPr lang="es-AR" dirty="0" smtClean="0"/>
              <a:t>En lo próximo solo mencionaremos los registros asociados a las interrupciones de GPIO del puerto 0, siendo que las interrupciones de GPIO del puerto 2 se tratan exactamente igual.</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085123" cy="369332"/>
          </a:xfrm>
          <a:prstGeom prst="rect">
            <a:avLst/>
          </a:prstGeom>
          <a:noFill/>
        </p:spPr>
        <p:txBody>
          <a:bodyPr wrap="none" rtlCol="0">
            <a:spAutoFit/>
          </a:bodyPr>
          <a:lstStyle/>
          <a:p>
            <a:pPr>
              <a:buFont typeface="Arial" pitchFamily="34" charset="0"/>
              <a:buChar char="•"/>
            </a:pPr>
            <a:r>
              <a:rPr lang="es-AR" dirty="0" smtClean="0"/>
              <a:t>Registros asociados</a:t>
            </a:r>
            <a:endParaRPr lang="es-AR" dirty="0" smtClean="0"/>
          </a:p>
        </p:txBody>
      </p:sp>
      <p:sp>
        <p:nvSpPr>
          <p:cNvPr id="4" name="TextBox 3"/>
          <p:cNvSpPr txBox="1"/>
          <p:nvPr/>
        </p:nvSpPr>
        <p:spPr>
          <a:xfrm>
            <a:off x="395536" y="980728"/>
            <a:ext cx="8105554" cy="923330"/>
          </a:xfrm>
          <a:prstGeom prst="rect">
            <a:avLst/>
          </a:prstGeom>
          <a:noFill/>
        </p:spPr>
        <p:txBody>
          <a:bodyPr wrap="square" rtlCol="0">
            <a:spAutoFit/>
          </a:bodyPr>
          <a:lstStyle/>
          <a:p>
            <a:pPr algn="just"/>
            <a:r>
              <a:rPr lang="es-AR" b="1" dirty="0"/>
              <a:t>GPIO </a:t>
            </a:r>
            <a:r>
              <a:rPr lang="es-AR" b="1" dirty="0" err="1"/>
              <a:t>Interrupt</a:t>
            </a:r>
            <a:r>
              <a:rPr lang="es-AR" b="1" dirty="0"/>
              <a:t> </a:t>
            </a:r>
            <a:r>
              <a:rPr lang="es-AR" b="1" dirty="0" err="1"/>
              <a:t>Enable</a:t>
            </a:r>
            <a:r>
              <a:rPr lang="es-AR" b="1" dirty="0"/>
              <a:t> </a:t>
            </a:r>
            <a:r>
              <a:rPr lang="es-AR" b="1" dirty="0" err="1"/>
              <a:t>for</a:t>
            </a:r>
            <a:r>
              <a:rPr lang="es-AR" b="1" dirty="0"/>
              <a:t> </a:t>
            </a:r>
            <a:r>
              <a:rPr lang="es-AR" b="1" dirty="0" err="1"/>
              <a:t>port</a:t>
            </a:r>
            <a:r>
              <a:rPr lang="es-AR" b="1" dirty="0"/>
              <a:t> 0 </a:t>
            </a:r>
            <a:r>
              <a:rPr lang="es-AR" b="1" dirty="0" err="1"/>
              <a:t>Rising</a:t>
            </a:r>
            <a:r>
              <a:rPr lang="es-AR" b="1" dirty="0"/>
              <a:t> </a:t>
            </a:r>
            <a:r>
              <a:rPr lang="es-AR" b="1" dirty="0" err="1"/>
              <a:t>Edge</a:t>
            </a:r>
            <a:r>
              <a:rPr lang="es-AR" b="1" dirty="0"/>
              <a:t> (IO0IntEnR - 0x4002 8090</a:t>
            </a:r>
            <a:r>
              <a:rPr lang="es-AR" b="1" dirty="0" smtClean="0"/>
              <a:t>)</a:t>
            </a:r>
            <a:r>
              <a:rPr lang="es-AR" dirty="0" smtClean="0"/>
              <a:t>. </a:t>
            </a:r>
          </a:p>
          <a:p>
            <a:pPr algn="just"/>
            <a:r>
              <a:rPr lang="es-AR" dirty="0" smtClean="0"/>
              <a:t>Cada uno de estos bits son de lectura y escritura y permiten habilitar las correspondientes interrupciones de GPIO del puerto cero por flanco de subida. </a:t>
            </a:r>
            <a:endParaRPr lang="es-AR" dirty="0"/>
          </a:p>
        </p:txBody>
      </p:sp>
      <p:pic>
        <p:nvPicPr>
          <p:cNvPr id="1026" name="Picture 2"/>
          <p:cNvPicPr>
            <a:picLocks noChangeAspect="1" noChangeArrowheads="1"/>
          </p:cNvPicPr>
          <p:nvPr/>
        </p:nvPicPr>
        <p:blipFill>
          <a:blip r:embed="rId2" cstate="print"/>
          <a:srcRect/>
          <a:stretch>
            <a:fillRect/>
          </a:stretch>
        </p:blipFill>
        <p:spPr bwMode="auto">
          <a:xfrm>
            <a:off x="683568" y="2132856"/>
            <a:ext cx="6945014" cy="41775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085123" cy="369332"/>
          </a:xfrm>
          <a:prstGeom prst="rect">
            <a:avLst/>
          </a:prstGeom>
          <a:noFill/>
        </p:spPr>
        <p:txBody>
          <a:bodyPr wrap="none" rtlCol="0">
            <a:spAutoFit/>
          </a:bodyPr>
          <a:lstStyle/>
          <a:p>
            <a:pPr>
              <a:buFont typeface="Arial" pitchFamily="34" charset="0"/>
              <a:buChar char="•"/>
            </a:pPr>
            <a:r>
              <a:rPr lang="es-AR" dirty="0" smtClean="0"/>
              <a:t>Registros asociados</a:t>
            </a:r>
            <a:endParaRPr lang="es-AR" dirty="0" smtClean="0"/>
          </a:p>
        </p:txBody>
      </p:sp>
      <p:sp>
        <p:nvSpPr>
          <p:cNvPr id="4" name="TextBox 3"/>
          <p:cNvSpPr txBox="1"/>
          <p:nvPr/>
        </p:nvSpPr>
        <p:spPr>
          <a:xfrm>
            <a:off x="395536" y="980728"/>
            <a:ext cx="8105554" cy="923330"/>
          </a:xfrm>
          <a:prstGeom prst="rect">
            <a:avLst/>
          </a:prstGeom>
          <a:noFill/>
        </p:spPr>
        <p:txBody>
          <a:bodyPr wrap="square" rtlCol="0">
            <a:spAutoFit/>
          </a:bodyPr>
          <a:lstStyle/>
          <a:p>
            <a:pPr algn="just"/>
            <a:r>
              <a:rPr lang="es-AR" b="1" dirty="0"/>
              <a:t>GPIO </a:t>
            </a:r>
            <a:r>
              <a:rPr lang="es-AR" b="1" dirty="0" err="1"/>
              <a:t>Interrupt</a:t>
            </a:r>
            <a:r>
              <a:rPr lang="es-AR" b="1" dirty="0"/>
              <a:t> </a:t>
            </a:r>
            <a:r>
              <a:rPr lang="es-AR" b="1" dirty="0" err="1"/>
              <a:t>Enable</a:t>
            </a:r>
            <a:r>
              <a:rPr lang="es-AR" b="1" dirty="0"/>
              <a:t> </a:t>
            </a:r>
            <a:r>
              <a:rPr lang="es-AR" b="1" dirty="0" err="1"/>
              <a:t>for</a:t>
            </a:r>
            <a:r>
              <a:rPr lang="es-AR" b="1" dirty="0"/>
              <a:t> </a:t>
            </a:r>
            <a:r>
              <a:rPr lang="es-AR" b="1" dirty="0" err="1"/>
              <a:t>port</a:t>
            </a:r>
            <a:r>
              <a:rPr lang="es-AR" b="1" dirty="0"/>
              <a:t> 0 </a:t>
            </a:r>
            <a:r>
              <a:rPr lang="es-AR" b="1" dirty="0" err="1" smtClean="0"/>
              <a:t>Falling</a:t>
            </a:r>
            <a:r>
              <a:rPr lang="es-AR" b="1" dirty="0" smtClean="0"/>
              <a:t> </a:t>
            </a:r>
            <a:r>
              <a:rPr lang="es-AR" b="1" dirty="0" err="1"/>
              <a:t>Edge</a:t>
            </a:r>
            <a:r>
              <a:rPr lang="es-AR" b="1" dirty="0"/>
              <a:t> (IO0IntEnR - 0x4002 8090</a:t>
            </a:r>
            <a:r>
              <a:rPr lang="es-AR" b="1" dirty="0" smtClean="0"/>
              <a:t>)</a:t>
            </a:r>
            <a:r>
              <a:rPr lang="es-AR" dirty="0" smtClean="0"/>
              <a:t>. </a:t>
            </a:r>
          </a:p>
          <a:p>
            <a:pPr algn="just"/>
            <a:r>
              <a:rPr lang="es-AR" dirty="0" smtClean="0"/>
              <a:t>Cada uno de estos bits son de lectura y escritura y permiten habilitar las correspondientes interrupciones de GPIO del puerto cero por flanco de bajada. </a:t>
            </a:r>
            <a:endParaRPr lang="es-AR" dirty="0"/>
          </a:p>
        </p:txBody>
      </p:sp>
      <p:pic>
        <p:nvPicPr>
          <p:cNvPr id="2050" name="Picture 2"/>
          <p:cNvPicPr>
            <a:picLocks noChangeAspect="1" noChangeArrowheads="1"/>
          </p:cNvPicPr>
          <p:nvPr/>
        </p:nvPicPr>
        <p:blipFill>
          <a:blip r:embed="rId2" cstate="print"/>
          <a:srcRect/>
          <a:stretch>
            <a:fillRect/>
          </a:stretch>
        </p:blipFill>
        <p:spPr bwMode="auto">
          <a:xfrm>
            <a:off x="755576" y="2154510"/>
            <a:ext cx="740092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085123" cy="369332"/>
          </a:xfrm>
          <a:prstGeom prst="rect">
            <a:avLst/>
          </a:prstGeom>
          <a:noFill/>
        </p:spPr>
        <p:txBody>
          <a:bodyPr wrap="none" rtlCol="0">
            <a:spAutoFit/>
          </a:bodyPr>
          <a:lstStyle/>
          <a:p>
            <a:pPr>
              <a:buFont typeface="Arial" pitchFamily="34" charset="0"/>
              <a:buChar char="•"/>
            </a:pPr>
            <a:r>
              <a:rPr lang="es-AR" dirty="0" smtClean="0"/>
              <a:t>Registros asociados</a:t>
            </a:r>
            <a:endParaRPr lang="es-AR" dirty="0" smtClean="0"/>
          </a:p>
        </p:txBody>
      </p:sp>
      <p:sp>
        <p:nvSpPr>
          <p:cNvPr id="4" name="TextBox 3"/>
          <p:cNvSpPr txBox="1"/>
          <p:nvPr/>
        </p:nvSpPr>
        <p:spPr>
          <a:xfrm>
            <a:off x="395536" y="980728"/>
            <a:ext cx="8105554" cy="1200329"/>
          </a:xfrm>
          <a:prstGeom prst="rect">
            <a:avLst/>
          </a:prstGeom>
          <a:noFill/>
        </p:spPr>
        <p:txBody>
          <a:bodyPr wrap="square" rtlCol="0">
            <a:spAutoFit/>
          </a:bodyPr>
          <a:lstStyle/>
          <a:p>
            <a:pPr algn="just"/>
            <a:r>
              <a:rPr lang="en-US" b="1" dirty="0"/>
              <a:t>GPIO overall Interrupt Status register (</a:t>
            </a:r>
            <a:r>
              <a:rPr lang="en-US" b="1" dirty="0" err="1"/>
              <a:t>IOIntStatus</a:t>
            </a:r>
            <a:r>
              <a:rPr lang="en-US" b="1" dirty="0"/>
              <a:t> - address 0x4002 8080</a:t>
            </a:r>
            <a:r>
              <a:rPr lang="en-US" b="1" dirty="0" smtClean="0"/>
              <a:t>) </a:t>
            </a:r>
            <a:r>
              <a:rPr lang="es-AR" dirty="0" smtClean="0"/>
              <a:t>Este registro cuenta con 2 bits útiles, el bit 0 y el bit 2, los cuales me permiten determinar si existe la presencia de una interrupción pendiente en alguno de los pines del GPIO0 o GPIO2, respectivamente.</a:t>
            </a:r>
            <a:endParaRPr lang="es-AR" dirty="0"/>
          </a:p>
        </p:txBody>
      </p:sp>
      <p:pic>
        <p:nvPicPr>
          <p:cNvPr id="4098" name="Picture 2"/>
          <p:cNvPicPr>
            <a:picLocks noChangeAspect="1" noChangeArrowheads="1"/>
          </p:cNvPicPr>
          <p:nvPr/>
        </p:nvPicPr>
        <p:blipFill>
          <a:blip r:embed="rId2" cstate="print"/>
          <a:srcRect/>
          <a:stretch>
            <a:fillRect/>
          </a:stretch>
        </p:blipFill>
        <p:spPr bwMode="auto">
          <a:xfrm>
            <a:off x="683568" y="2276872"/>
            <a:ext cx="765810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085123" cy="369332"/>
          </a:xfrm>
          <a:prstGeom prst="rect">
            <a:avLst/>
          </a:prstGeom>
          <a:noFill/>
        </p:spPr>
        <p:txBody>
          <a:bodyPr wrap="none" rtlCol="0">
            <a:spAutoFit/>
          </a:bodyPr>
          <a:lstStyle/>
          <a:p>
            <a:pPr>
              <a:buFont typeface="Arial" pitchFamily="34" charset="0"/>
              <a:buChar char="•"/>
            </a:pPr>
            <a:r>
              <a:rPr lang="es-AR" dirty="0" smtClean="0"/>
              <a:t>Registros asociados</a:t>
            </a:r>
            <a:endParaRPr lang="es-AR" dirty="0" smtClean="0"/>
          </a:p>
        </p:txBody>
      </p:sp>
      <p:sp>
        <p:nvSpPr>
          <p:cNvPr id="4" name="TextBox 3"/>
          <p:cNvSpPr txBox="1"/>
          <p:nvPr/>
        </p:nvSpPr>
        <p:spPr>
          <a:xfrm>
            <a:off x="179512" y="980728"/>
            <a:ext cx="8784976" cy="1200329"/>
          </a:xfrm>
          <a:prstGeom prst="rect">
            <a:avLst/>
          </a:prstGeom>
          <a:noFill/>
        </p:spPr>
        <p:txBody>
          <a:bodyPr wrap="square" rtlCol="0">
            <a:spAutoFit/>
          </a:bodyPr>
          <a:lstStyle/>
          <a:p>
            <a:r>
              <a:rPr lang="es-AR" b="1" dirty="0"/>
              <a:t>GPIO </a:t>
            </a:r>
            <a:r>
              <a:rPr lang="es-AR" b="1" dirty="0" err="1"/>
              <a:t>Interrupt</a:t>
            </a:r>
            <a:r>
              <a:rPr lang="es-AR" b="1" dirty="0"/>
              <a:t> Status </a:t>
            </a:r>
            <a:r>
              <a:rPr lang="es-AR" b="1" dirty="0" err="1"/>
              <a:t>for</a:t>
            </a:r>
            <a:r>
              <a:rPr lang="es-AR" b="1" dirty="0"/>
              <a:t> </a:t>
            </a:r>
            <a:r>
              <a:rPr lang="es-AR" b="1" dirty="0" err="1"/>
              <a:t>port</a:t>
            </a:r>
            <a:r>
              <a:rPr lang="es-AR" b="1" dirty="0"/>
              <a:t> 0 </a:t>
            </a:r>
            <a:r>
              <a:rPr lang="es-AR" b="1" dirty="0" err="1"/>
              <a:t>Rising</a:t>
            </a:r>
            <a:r>
              <a:rPr lang="es-AR" b="1" dirty="0"/>
              <a:t> </a:t>
            </a:r>
            <a:r>
              <a:rPr lang="es-AR" b="1" dirty="0" err="1"/>
              <a:t>Edge</a:t>
            </a:r>
            <a:r>
              <a:rPr lang="es-AR" b="1" dirty="0"/>
              <a:t> </a:t>
            </a:r>
            <a:r>
              <a:rPr lang="es-AR" b="1" dirty="0" err="1"/>
              <a:t>Interrupt</a:t>
            </a:r>
            <a:r>
              <a:rPr lang="es-AR" b="1" dirty="0"/>
              <a:t> (IO0IntStatR -</a:t>
            </a:r>
          </a:p>
          <a:p>
            <a:r>
              <a:rPr lang="es-AR" b="1" dirty="0"/>
              <a:t>0x4002 8084</a:t>
            </a:r>
            <a:r>
              <a:rPr lang="es-AR" b="1" dirty="0" smtClean="0"/>
              <a:t>) </a:t>
            </a:r>
            <a:r>
              <a:rPr lang="es-AR" dirty="0" smtClean="0"/>
              <a:t>Además de saber qué puerto generó la interrupción, necesitamos saber cuál fue el pin del respectivo puerto que genera la interrupción. El presente registro de solo lectura permite determinar este aspecto para flanco de subida. </a:t>
            </a:r>
            <a:endParaRPr lang="es-AR" dirty="0"/>
          </a:p>
        </p:txBody>
      </p:sp>
      <p:pic>
        <p:nvPicPr>
          <p:cNvPr id="3074" name="Picture 2"/>
          <p:cNvPicPr>
            <a:picLocks noChangeAspect="1" noChangeArrowheads="1"/>
          </p:cNvPicPr>
          <p:nvPr/>
        </p:nvPicPr>
        <p:blipFill>
          <a:blip r:embed="rId2" cstate="print"/>
          <a:srcRect/>
          <a:stretch>
            <a:fillRect/>
          </a:stretch>
        </p:blipFill>
        <p:spPr bwMode="auto">
          <a:xfrm>
            <a:off x="899592" y="2273854"/>
            <a:ext cx="7266384" cy="43234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085123" cy="369332"/>
          </a:xfrm>
          <a:prstGeom prst="rect">
            <a:avLst/>
          </a:prstGeom>
          <a:noFill/>
        </p:spPr>
        <p:txBody>
          <a:bodyPr wrap="none" rtlCol="0">
            <a:spAutoFit/>
          </a:bodyPr>
          <a:lstStyle/>
          <a:p>
            <a:pPr>
              <a:buFont typeface="Arial" pitchFamily="34" charset="0"/>
              <a:buChar char="•"/>
            </a:pPr>
            <a:r>
              <a:rPr lang="es-AR" dirty="0" smtClean="0"/>
              <a:t>Registros asociados</a:t>
            </a:r>
            <a:endParaRPr lang="es-AR" dirty="0" smtClean="0"/>
          </a:p>
        </p:txBody>
      </p:sp>
      <p:sp>
        <p:nvSpPr>
          <p:cNvPr id="4" name="TextBox 3"/>
          <p:cNvSpPr txBox="1"/>
          <p:nvPr/>
        </p:nvSpPr>
        <p:spPr>
          <a:xfrm>
            <a:off x="179512" y="980728"/>
            <a:ext cx="8784976" cy="1200329"/>
          </a:xfrm>
          <a:prstGeom prst="rect">
            <a:avLst/>
          </a:prstGeom>
          <a:noFill/>
        </p:spPr>
        <p:txBody>
          <a:bodyPr wrap="square" rtlCol="0">
            <a:spAutoFit/>
          </a:bodyPr>
          <a:lstStyle/>
          <a:p>
            <a:r>
              <a:rPr lang="en-US" b="1" dirty="0"/>
              <a:t>GPIO Interrupt Status for port 0 Falling Edge Interrupt (IO0IntStatF -</a:t>
            </a:r>
          </a:p>
          <a:p>
            <a:r>
              <a:rPr lang="es-AR" b="1" dirty="0"/>
              <a:t>0x4002 8088)</a:t>
            </a:r>
            <a:r>
              <a:rPr lang="es-AR" b="1" dirty="0" smtClean="0"/>
              <a:t> </a:t>
            </a:r>
            <a:r>
              <a:rPr lang="es-AR" dirty="0" smtClean="0"/>
              <a:t>Además de saber qué puerto generó la interrupción, necesitamos saber cuál fue el pin del respectivo puerto que genera la interrupción. El presente registro de solo lectura permite determinar este aspecto para flanco de bajada. </a:t>
            </a:r>
            <a:endParaRPr lang="es-AR" dirty="0"/>
          </a:p>
        </p:txBody>
      </p:sp>
      <p:pic>
        <p:nvPicPr>
          <p:cNvPr id="5122" name="Picture 2"/>
          <p:cNvPicPr>
            <a:picLocks noChangeAspect="1" noChangeArrowheads="1"/>
          </p:cNvPicPr>
          <p:nvPr/>
        </p:nvPicPr>
        <p:blipFill>
          <a:blip r:embed="rId2" cstate="print"/>
          <a:srcRect/>
          <a:stretch>
            <a:fillRect/>
          </a:stretch>
        </p:blipFill>
        <p:spPr bwMode="auto">
          <a:xfrm>
            <a:off x="683568" y="2276872"/>
            <a:ext cx="7562850" cy="397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2085123" cy="369332"/>
          </a:xfrm>
          <a:prstGeom prst="rect">
            <a:avLst/>
          </a:prstGeom>
          <a:noFill/>
        </p:spPr>
        <p:txBody>
          <a:bodyPr wrap="none" rtlCol="0">
            <a:spAutoFit/>
          </a:bodyPr>
          <a:lstStyle/>
          <a:p>
            <a:pPr>
              <a:buFont typeface="Arial" pitchFamily="34" charset="0"/>
              <a:buChar char="•"/>
            </a:pPr>
            <a:r>
              <a:rPr lang="es-AR" dirty="0" smtClean="0"/>
              <a:t>Registros asociados</a:t>
            </a:r>
            <a:endParaRPr lang="es-AR" dirty="0" smtClean="0"/>
          </a:p>
        </p:txBody>
      </p:sp>
      <p:sp>
        <p:nvSpPr>
          <p:cNvPr id="4" name="TextBox 3"/>
          <p:cNvSpPr txBox="1"/>
          <p:nvPr/>
        </p:nvSpPr>
        <p:spPr>
          <a:xfrm>
            <a:off x="179512" y="980728"/>
            <a:ext cx="8784976" cy="1200329"/>
          </a:xfrm>
          <a:prstGeom prst="rect">
            <a:avLst/>
          </a:prstGeom>
          <a:noFill/>
        </p:spPr>
        <p:txBody>
          <a:bodyPr wrap="square" rtlCol="0">
            <a:spAutoFit/>
          </a:bodyPr>
          <a:lstStyle/>
          <a:p>
            <a:r>
              <a:rPr lang="es-AR" b="1" dirty="0"/>
              <a:t>GPIO </a:t>
            </a:r>
            <a:r>
              <a:rPr lang="es-AR" b="1" dirty="0" err="1"/>
              <a:t>Interrupt</a:t>
            </a:r>
            <a:r>
              <a:rPr lang="es-AR" b="1" dirty="0"/>
              <a:t> Clear </a:t>
            </a:r>
            <a:r>
              <a:rPr lang="es-AR" b="1" dirty="0" err="1"/>
              <a:t>register</a:t>
            </a:r>
            <a:r>
              <a:rPr lang="es-AR" b="1" dirty="0"/>
              <a:t> </a:t>
            </a:r>
            <a:r>
              <a:rPr lang="es-AR" b="1" dirty="0" err="1"/>
              <a:t>for</a:t>
            </a:r>
            <a:r>
              <a:rPr lang="es-AR" b="1" dirty="0"/>
              <a:t> </a:t>
            </a:r>
            <a:r>
              <a:rPr lang="es-AR" b="1" dirty="0" err="1"/>
              <a:t>port</a:t>
            </a:r>
            <a:r>
              <a:rPr lang="es-AR" b="1" dirty="0"/>
              <a:t> 0 (IO0IntClr - 0x4002 808C</a:t>
            </a:r>
            <a:r>
              <a:rPr lang="es-AR" b="1" dirty="0" smtClean="0"/>
              <a:t>) </a:t>
            </a:r>
            <a:r>
              <a:rPr lang="es-AR" dirty="0" smtClean="0"/>
              <a:t>Por último necesitamos poder bajar las banderas de las correspondientes interrupciones de GPIO0, las cuales las bajamos con el siguiente registro, escribiendo un ‘1’ en el bit del pin correspondiente. Para interrupciones de GPIO2 el tratamiento es idéntico, con sus correspondientes registros.</a:t>
            </a:r>
            <a:endParaRPr lang="es-AR" dirty="0"/>
          </a:p>
        </p:txBody>
      </p:sp>
      <p:pic>
        <p:nvPicPr>
          <p:cNvPr id="6146" name="Picture 2"/>
          <p:cNvPicPr>
            <a:picLocks noChangeAspect="1" noChangeArrowheads="1"/>
          </p:cNvPicPr>
          <p:nvPr/>
        </p:nvPicPr>
        <p:blipFill>
          <a:blip r:embed="rId2" cstate="print"/>
          <a:srcRect/>
          <a:stretch>
            <a:fillRect/>
          </a:stretch>
        </p:blipFill>
        <p:spPr bwMode="auto">
          <a:xfrm>
            <a:off x="899592" y="2175470"/>
            <a:ext cx="7162800" cy="4133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630</Words>
  <Application>Microsoft Office PowerPoint</Application>
  <PresentationFormat>On-screen Show (4:3)</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Blasco</dc:creator>
  <cp:lastModifiedBy>Blasco</cp:lastModifiedBy>
  <cp:revision>13</cp:revision>
  <dcterms:created xsi:type="dcterms:W3CDTF">2016-09-05T21:42:48Z</dcterms:created>
  <dcterms:modified xsi:type="dcterms:W3CDTF">2016-09-05T23:52:45Z</dcterms:modified>
</cp:coreProperties>
</file>