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9" r:id="rId2"/>
    <p:sldId id="293" r:id="rId3"/>
    <p:sldId id="291" r:id="rId4"/>
    <p:sldId id="256" r:id="rId5"/>
    <p:sldId id="295" r:id="rId6"/>
    <p:sldId id="296" r:id="rId7"/>
    <p:sldId id="297" r:id="rId8"/>
    <p:sldId id="298" r:id="rId9"/>
    <p:sldId id="299" r:id="rId10"/>
    <p:sldId id="301" r:id="rId11"/>
    <p:sldId id="300" r:id="rId12"/>
    <p:sldId id="302" r:id="rId13"/>
    <p:sldId id="303" r:id="rId14"/>
    <p:sldId id="259" r:id="rId15"/>
    <p:sldId id="260" r:id="rId16"/>
    <p:sldId id="261" r:id="rId17"/>
    <p:sldId id="262" r:id="rId18"/>
    <p:sldId id="263" r:id="rId19"/>
    <p:sldId id="264" r:id="rId20"/>
    <p:sldId id="265" r:id="rId21"/>
    <p:sldId id="266" r:id="rId22"/>
    <p:sldId id="267" r:id="rId23"/>
    <p:sldId id="268" r:id="rId24"/>
    <p:sldId id="270" r:id="rId25"/>
    <p:sldId id="269" r:id="rId26"/>
    <p:sldId id="272" r:id="rId27"/>
    <p:sldId id="271" r:id="rId28"/>
    <p:sldId id="273" r:id="rId29"/>
    <p:sldId id="274" r:id="rId30"/>
    <p:sldId id="275" r:id="rId31"/>
    <p:sldId id="276" r:id="rId32"/>
    <p:sldId id="278" r:id="rId33"/>
    <p:sldId id="281" r:id="rId34"/>
    <p:sldId id="283" r:id="rId35"/>
    <p:sldId id="284" r:id="rId36"/>
    <p:sldId id="282" r:id="rId37"/>
    <p:sldId id="280" r:id="rId38"/>
    <p:sldId id="285" r:id="rId39"/>
    <p:sldId id="286" r:id="rId40"/>
    <p:sldId id="287" r:id="rId41"/>
    <p:sldId id="288" r:id="rId42"/>
  </p:sldIdLst>
  <p:sldSz cx="9144000" cy="6858000" type="screen4x3"/>
  <p:notesSz cx="7099300" cy="10234613"/>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380"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s-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s-AR"/>
          </a:p>
        </p:txBody>
      </p:sp>
      <p:sp>
        <p:nvSpPr>
          <p:cNvPr id="4" name="Date Placeholder 3"/>
          <p:cNvSpPr>
            <a:spLocks noGrp="1"/>
          </p:cNvSpPr>
          <p:nvPr>
            <p:ph type="dt" sz="half" idx="10"/>
          </p:nvPr>
        </p:nvSpPr>
        <p:spPr/>
        <p:txBody>
          <a:bodyPr/>
          <a:lstStyle/>
          <a:p>
            <a:fld id="{223FD627-5DD9-45BA-BF88-9980F9759CA0}" type="datetimeFigureOut">
              <a:rPr lang="es-AR" smtClean="0"/>
              <a:pPr/>
              <a:t>3/8/2017</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1D676AAB-6349-4E17-BAEB-F0B69F8ACF1D}" type="slidenum">
              <a:rPr lang="es-AR" smtClean="0"/>
              <a:pPr/>
              <a:t>‹Nº›</a:t>
            </a:fld>
            <a:endParaRPr lang="es-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A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Date Placeholder 3"/>
          <p:cNvSpPr>
            <a:spLocks noGrp="1"/>
          </p:cNvSpPr>
          <p:nvPr>
            <p:ph type="dt" sz="half" idx="10"/>
          </p:nvPr>
        </p:nvSpPr>
        <p:spPr/>
        <p:txBody>
          <a:bodyPr/>
          <a:lstStyle/>
          <a:p>
            <a:fld id="{223FD627-5DD9-45BA-BF88-9980F9759CA0}" type="datetimeFigureOut">
              <a:rPr lang="es-AR" smtClean="0"/>
              <a:pPr/>
              <a:t>3/8/2017</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1D676AAB-6349-4E17-BAEB-F0B69F8ACF1D}" type="slidenum">
              <a:rPr lang="es-AR" smtClean="0"/>
              <a:pPr/>
              <a:t>‹Nº›</a:t>
            </a:fld>
            <a:endParaRPr lang="es-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s-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Date Placeholder 3"/>
          <p:cNvSpPr>
            <a:spLocks noGrp="1"/>
          </p:cNvSpPr>
          <p:nvPr>
            <p:ph type="dt" sz="half" idx="10"/>
          </p:nvPr>
        </p:nvSpPr>
        <p:spPr/>
        <p:txBody>
          <a:bodyPr/>
          <a:lstStyle/>
          <a:p>
            <a:fld id="{223FD627-5DD9-45BA-BF88-9980F9759CA0}" type="datetimeFigureOut">
              <a:rPr lang="es-AR" smtClean="0"/>
              <a:pPr/>
              <a:t>3/8/2017</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1D676AAB-6349-4E17-BAEB-F0B69F8ACF1D}" type="slidenum">
              <a:rPr lang="es-AR" smtClean="0"/>
              <a:pPr/>
              <a:t>‹Nº›</a:t>
            </a:fld>
            <a:endParaRPr lang="es-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A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Date Placeholder 3"/>
          <p:cNvSpPr>
            <a:spLocks noGrp="1"/>
          </p:cNvSpPr>
          <p:nvPr>
            <p:ph type="dt" sz="half" idx="10"/>
          </p:nvPr>
        </p:nvSpPr>
        <p:spPr/>
        <p:txBody>
          <a:bodyPr/>
          <a:lstStyle/>
          <a:p>
            <a:fld id="{223FD627-5DD9-45BA-BF88-9980F9759CA0}" type="datetimeFigureOut">
              <a:rPr lang="es-AR" smtClean="0"/>
              <a:pPr/>
              <a:t>3/8/2017</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1D676AAB-6349-4E17-BAEB-F0B69F8ACF1D}" type="slidenum">
              <a:rPr lang="es-AR" smtClean="0"/>
              <a:pPr/>
              <a:t>‹Nº›</a:t>
            </a:fld>
            <a:endParaRPr lang="es-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s-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23FD627-5DD9-45BA-BF88-9980F9759CA0}" type="datetimeFigureOut">
              <a:rPr lang="es-AR" smtClean="0"/>
              <a:pPr/>
              <a:t>3/8/2017</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1D676AAB-6349-4E17-BAEB-F0B69F8ACF1D}" type="slidenum">
              <a:rPr lang="es-AR" smtClean="0"/>
              <a:pPr/>
              <a:t>‹Nº›</a:t>
            </a:fld>
            <a:endParaRPr lang="es-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5" name="Date Placeholder 4"/>
          <p:cNvSpPr>
            <a:spLocks noGrp="1"/>
          </p:cNvSpPr>
          <p:nvPr>
            <p:ph type="dt" sz="half" idx="10"/>
          </p:nvPr>
        </p:nvSpPr>
        <p:spPr/>
        <p:txBody>
          <a:bodyPr/>
          <a:lstStyle/>
          <a:p>
            <a:fld id="{223FD627-5DD9-45BA-BF88-9980F9759CA0}" type="datetimeFigureOut">
              <a:rPr lang="es-AR" smtClean="0"/>
              <a:pPr/>
              <a:t>3/8/2017</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1D676AAB-6349-4E17-BAEB-F0B69F8ACF1D}" type="slidenum">
              <a:rPr lang="es-AR" smtClean="0"/>
              <a:pPr/>
              <a:t>‹Nº›</a:t>
            </a:fld>
            <a:endParaRPr lang="es-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s-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7" name="Date Placeholder 6"/>
          <p:cNvSpPr>
            <a:spLocks noGrp="1"/>
          </p:cNvSpPr>
          <p:nvPr>
            <p:ph type="dt" sz="half" idx="10"/>
          </p:nvPr>
        </p:nvSpPr>
        <p:spPr/>
        <p:txBody>
          <a:bodyPr/>
          <a:lstStyle/>
          <a:p>
            <a:fld id="{223FD627-5DD9-45BA-BF88-9980F9759CA0}" type="datetimeFigureOut">
              <a:rPr lang="es-AR" smtClean="0"/>
              <a:pPr/>
              <a:t>3/8/2017</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1D676AAB-6349-4E17-BAEB-F0B69F8ACF1D}" type="slidenum">
              <a:rPr lang="es-AR" smtClean="0"/>
              <a:pPr/>
              <a:t>‹Nº›</a:t>
            </a:fld>
            <a:endParaRPr lang="es-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AR"/>
          </a:p>
        </p:txBody>
      </p:sp>
      <p:sp>
        <p:nvSpPr>
          <p:cNvPr id="3" name="Date Placeholder 2"/>
          <p:cNvSpPr>
            <a:spLocks noGrp="1"/>
          </p:cNvSpPr>
          <p:nvPr>
            <p:ph type="dt" sz="half" idx="10"/>
          </p:nvPr>
        </p:nvSpPr>
        <p:spPr/>
        <p:txBody>
          <a:bodyPr/>
          <a:lstStyle/>
          <a:p>
            <a:fld id="{223FD627-5DD9-45BA-BF88-9980F9759CA0}" type="datetimeFigureOut">
              <a:rPr lang="es-AR" smtClean="0"/>
              <a:pPr/>
              <a:t>3/8/2017</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1D676AAB-6349-4E17-BAEB-F0B69F8ACF1D}" type="slidenum">
              <a:rPr lang="es-AR" smtClean="0"/>
              <a:pPr/>
              <a:t>‹Nº›</a:t>
            </a:fld>
            <a:endParaRPr lang="es-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3FD627-5DD9-45BA-BF88-9980F9759CA0}" type="datetimeFigureOut">
              <a:rPr lang="es-AR" smtClean="0"/>
              <a:pPr/>
              <a:t>3/8/2017</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1D676AAB-6349-4E17-BAEB-F0B69F8ACF1D}" type="slidenum">
              <a:rPr lang="es-AR" smtClean="0"/>
              <a:pPr/>
              <a:t>‹Nº›</a:t>
            </a:fld>
            <a:endParaRPr lang="es-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s-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3FD627-5DD9-45BA-BF88-9980F9759CA0}" type="datetimeFigureOut">
              <a:rPr lang="es-AR" smtClean="0"/>
              <a:pPr/>
              <a:t>3/8/2017</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1D676AAB-6349-4E17-BAEB-F0B69F8ACF1D}" type="slidenum">
              <a:rPr lang="es-AR" smtClean="0"/>
              <a:pPr/>
              <a:t>‹Nº›</a:t>
            </a:fld>
            <a:endParaRPr lang="es-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s-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3FD627-5DD9-45BA-BF88-9980F9759CA0}" type="datetimeFigureOut">
              <a:rPr lang="es-AR" smtClean="0"/>
              <a:pPr/>
              <a:t>3/8/2017</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1D676AAB-6349-4E17-BAEB-F0B69F8ACF1D}" type="slidenum">
              <a:rPr lang="es-AR" smtClean="0"/>
              <a:pPr/>
              <a:t>‹Nº›</a:t>
            </a:fld>
            <a:endParaRPr lang="es-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s-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3FD627-5DD9-45BA-BF88-9980F9759CA0}" type="datetimeFigureOut">
              <a:rPr lang="es-AR" smtClean="0"/>
              <a:pPr/>
              <a:t>3/8/2017</a:t>
            </a:fld>
            <a:endParaRPr lang="es-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676AAB-6349-4E17-BAEB-F0B69F8ACF1D}" type="slidenum">
              <a:rPr lang="es-AR" smtClean="0"/>
              <a:pPr/>
              <a:t>‹Nº›</a:t>
            </a:fld>
            <a:endParaRPr lang="es-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714480" y="2291356"/>
            <a:ext cx="5912452" cy="923330"/>
          </a:xfrm>
          <a:prstGeom prst="rect">
            <a:avLst/>
          </a:prstGeom>
          <a:noFill/>
        </p:spPr>
        <p:txBody>
          <a:bodyPr wrap="none" rtlCol="0">
            <a:spAutoFit/>
          </a:bodyPr>
          <a:lstStyle/>
          <a:p>
            <a:r>
              <a:rPr lang="es-AR" sz="5400" dirty="0" smtClean="0"/>
              <a:t>Electrónica Digital III</a:t>
            </a:r>
            <a:endParaRPr lang="es-AR" sz="5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14348" y="571480"/>
            <a:ext cx="3857466" cy="369332"/>
          </a:xfrm>
          <a:prstGeom prst="rect">
            <a:avLst/>
          </a:prstGeom>
          <a:noFill/>
        </p:spPr>
        <p:txBody>
          <a:bodyPr wrap="none" rtlCol="0">
            <a:spAutoFit/>
          </a:bodyPr>
          <a:lstStyle/>
          <a:p>
            <a:r>
              <a:rPr lang="es-AR" dirty="0" smtClean="0"/>
              <a:t>Descarga del IDE http://www.nxp.com/</a:t>
            </a:r>
            <a:endParaRPr lang="es-AR" dirty="0"/>
          </a:p>
        </p:txBody>
      </p:sp>
      <p:pic>
        <p:nvPicPr>
          <p:cNvPr id="8194" name="Picture 2"/>
          <p:cNvPicPr>
            <a:picLocks noChangeAspect="1" noChangeArrowheads="1"/>
          </p:cNvPicPr>
          <p:nvPr/>
        </p:nvPicPr>
        <p:blipFill>
          <a:blip r:embed="rId2" cstate="print"/>
          <a:srcRect/>
          <a:stretch>
            <a:fillRect/>
          </a:stretch>
        </p:blipFill>
        <p:spPr bwMode="auto">
          <a:xfrm>
            <a:off x="2915816" y="1196752"/>
            <a:ext cx="3166467" cy="4309331"/>
          </a:xfrm>
          <a:prstGeom prst="rect">
            <a:avLst/>
          </a:prstGeom>
          <a:noFill/>
          <a:ln w="9525">
            <a:noFill/>
            <a:miter lim="800000"/>
            <a:headEnd/>
            <a:tailEnd/>
          </a:ln>
        </p:spPr>
      </p:pic>
      <p:sp>
        <p:nvSpPr>
          <p:cNvPr id="4" name="TextBox 3"/>
          <p:cNvSpPr txBox="1"/>
          <p:nvPr/>
        </p:nvSpPr>
        <p:spPr>
          <a:xfrm>
            <a:off x="683568" y="5445224"/>
            <a:ext cx="7848872" cy="1200329"/>
          </a:xfrm>
          <a:prstGeom prst="rect">
            <a:avLst/>
          </a:prstGeom>
          <a:noFill/>
        </p:spPr>
        <p:txBody>
          <a:bodyPr wrap="square" rtlCol="0">
            <a:spAutoFit/>
          </a:bodyPr>
          <a:lstStyle/>
          <a:p>
            <a:r>
              <a:rPr lang="es-AR" dirty="0" smtClean="0"/>
              <a:t>En este punto van a tener que tener una cuenta de NXP para poder descargar el IDE. Si al IDE ya lo tienen de todos modos es necesario crearse una cuenta de NXP para poder activar el IDE y tener disponible todos los </a:t>
            </a:r>
            <a:r>
              <a:rPr lang="es-AR" dirty="0" err="1" smtClean="0"/>
              <a:t>kbytes</a:t>
            </a:r>
            <a:r>
              <a:rPr lang="es-AR" dirty="0" smtClean="0"/>
              <a:t> de compilación y </a:t>
            </a:r>
            <a:r>
              <a:rPr lang="es-AR" dirty="0" err="1" smtClean="0"/>
              <a:t>debugging</a:t>
            </a:r>
            <a:r>
              <a:rPr lang="es-AR" dirty="0" smtClean="0"/>
              <a:t> que ofrece el software</a:t>
            </a:r>
            <a:endParaRPr lang="es-A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14348" y="571480"/>
            <a:ext cx="3857466" cy="369332"/>
          </a:xfrm>
          <a:prstGeom prst="rect">
            <a:avLst/>
          </a:prstGeom>
          <a:noFill/>
        </p:spPr>
        <p:txBody>
          <a:bodyPr wrap="none" rtlCol="0">
            <a:spAutoFit/>
          </a:bodyPr>
          <a:lstStyle/>
          <a:p>
            <a:r>
              <a:rPr lang="es-AR" dirty="0" smtClean="0"/>
              <a:t>Descarga del IDE http://www.nxp.com/</a:t>
            </a:r>
            <a:endParaRPr lang="es-AR" dirty="0"/>
          </a:p>
        </p:txBody>
      </p:sp>
      <p:pic>
        <p:nvPicPr>
          <p:cNvPr id="7171" name="Picture 3"/>
          <p:cNvPicPr>
            <a:picLocks noChangeAspect="1" noChangeArrowheads="1"/>
          </p:cNvPicPr>
          <p:nvPr/>
        </p:nvPicPr>
        <p:blipFill>
          <a:blip r:embed="rId2" cstate="print"/>
          <a:srcRect/>
          <a:stretch>
            <a:fillRect/>
          </a:stretch>
        </p:blipFill>
        <p:spPr bwMode="auto">
          <a:xfrm>
            <a:off x="395536" y="1556792"/>
            <a:ext cx="8358138" cy="418325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14348" y="571480"/>
            <a:ext cx="3857466" cy="369332"/>
          </a:xfrm>
          <a:prstGeom prst="rect">
            <a:avLst/>
          </a:prstGeom>
          <a:noFill/>
        </p:spPr>
        <p:txBody>
          <a:bodyPr wrap="none" rtlCol="0">
            <a:spAutoFit/>
          </a:bodyPr>
          <a:lstStyle/>
          <a:p>
            <a:r>
              <a:rPr lang="es-AR" dirty="0" smtClean="0"/>
              <a:t>Descarga del IDE http://www.nxp.com/</a:t>
            </a:r>
            <a:endParaRPr lang="es-AR" dirty="0"/>
          </a:p>
        </p:txBody>
      </p:sp>
      <p:pic>
        <p:nvPicPr>
          <p:cNvPr id="9218" name="Picture 2"/>
          <p:cNvPicPr>
            <a:picLocks noChangeAspect="1" noChangeArrowheads="1"/>
          </p:cNvPicPr>
          <p:nvPr/>
        </p:nvPicPr>
        <p:blipFill>
          <a:blip r:embed="rId2" cstate="print"/>
          <a:srcRect/>
          <a:stretch>
            <a:fillRect/>
          </a:stretch>
        </p:blipFill>
        <p:spPr bwMode="auto">
          <a:xfrm>
            <a:off x="971600" y="1124744"/>
            <a:ext cx="7162800" cy="502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14348" y="571480"/>
            <a:ext cx="3857466" cy="369332"/>
          </a:xfrm>
          <a:prstGeom prst="rect">
            <a:avLst/>
          </a:prstGeom>
          <a:noFill/>
        </p:spPr>
        <p:txBody>
          <a:bodyPr wrap="none" rtlCol="0">
            <a:spAutoFit/>
          </a:bodyPr>
          <a:lstStyle/>
          <a:p>
            <a:r>
              <a:rPr lang="es-AR" dirty="0" smtClean="0"/>
              <a:t>Descarga del IDE http://www.nxp.com/</a:t>
            </a:r>
            <a:endParaRPr lang="es-AR" dirty="0"/>
          </a:p>
        </p:txBody>
      </p:sp>
      <p:pic>
        <p:nvPicPr>
          <p:cNvPr id="10242" name="Picture 2"/>
          <p:cNvPicPr>
            <a:picLocks noChangeAspect="1" noChangeArrowheads="1"/>
          </p:cNvPicPr>
          <p:nvPr/>
        </p:nvPicPr>
        <p:blipFill>
          <a:blip r:embed="rId2" cstate="print"/>
          <a:srcRect/>
          <a:stretch>
            <a:fillRect/>
          </a:stretch>
        </p:blipFill>
        <p:spPr bwMode="auto">
          <a:xfrm>
            <a:off x="755576" y="1484784"/>
            <a:ext cx="7488832" cy="439305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857224" y="785794"/>
            <a:ext cx="7219266" cy="56102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1142976" y="1113314"/>
            <a:ext cx="7000924" cy="541606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785786" y="1184752"/>
            <a:ext cx="7000924" cy="541606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1142976" y="1357057"/>
            <a:ext cx="6786610" cy="5253289"/>
          </a:xfrm>
          <a:prstGeom prst="rect">
            <a:avLst/>
          </a:prstGeom>
          <a:noFill/>
          <a:ln w="9525">
            <a:noFill/>
            <a:miter lim="800000"/>
            <a:headEnd/>
            <a:tailEnd/>
          </a:ln>
          <a:effectLst/>
        </p:spPr>
      </p:pic>
      <p:sp>
        <p:nvSpPr>
          <p:cNvPr id="4" name="TextBox 3"/>
          <p:cNvSpPr txBox="1"/>
          <p:nvPr/>
        </p:nvSpPr>
        <p:spPr>
          <a:xfrm>
            <a:off x="714348" y="571480"/>
            <a:ext cx="4887556" cy="369332"/>
          </a:xfrm>
          <a:prstGeom prst="rect">
            <a:avLst/>
          </a:prstGeom>
          <a:noFill/>
        </p:spPr>
        <p:txBody>
          <a:bodyPr wrap="none" rtlCol="0">
            <a:spAutoFit/>
          </a:bodyPr>
          <a:lstStyle/>
          <a:p>
            <a:r>
              <a:rPr lang="es-AR" dirty="0" smtClean="0"/>
              <a:t>Finalizamos y ejecutamos el entorno de desarrollo</a:t>
            </a:r>
            <a:endParaRPr lang="es-AR"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srcRect/>
          <a:stretch>
            <a:fillRect/>
          </a:stretch>
        </p:blipFill>
        <p:spPr bwMode="auto">
          <a:xfrm>
            <a:off x="333893" y="1714488"/>
            <a:ext cx="8452949" cy="3896176"/>
          </a:xfrm>
          <a:prstGeom prst="rect">
            <a:avLst/>
          </a:prstGeom>
          <a:noFill/>
          <a:ln w="9525">
            <a:noFill/>
            <a:miter lim="800000"/>
            <a:headEnd/>
            <a:tailEnd/>
          </a:ln>
          <a:effectLst/>
        </p:spPr>
      </p:pic>
      <p:sp>
        <p:nvSpPr>
          <p:cNvPr id="5" name="TextBox 4"/>
          <p:cNvSpPr txBox="1"/>
          <p:nvPr/>
        </p:nvSpPr>
        <p:spPr>
          <a:xfrm>
            <a:off x="714348" y="571480"/>
            <a:ext cx="2881943" cy="369332"/>
          </a:xfrm>
          <a:prstGeom prst="rect">
            <a:avLst/>
          </a:prstGeom>
          <a:noFill/>
        </p:spPr>
        <p:txBody>
          <a:bodyPr wrap="none" rtlCol="0">
            <a:spAutoFit/>
          </a:bodyPr>
          <a:lstStyle/>
          <a:p>
            <a:r>
              <a:rPr lang="es-AR" dirty="0" smtClean="0"/>
              <a:t>Seleccionamos el </a:t>
            </a:r>
            <a:r>
              <a:rPr lang="es-AR" dirty="0" err="1" smtClean="0"/>
              <a:t>Workspace</a:t>
            </a:r>
            <a:endParaRPr lang="es-AR"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cstate="print"/>
          <a:srcRect/>
          <a:stretch>
            <a:fillRect/>
          </a:stretch>
        </p:blipFill>
        <p:spPr bwMode="auto">
          <a:xfrm>
            <a:off x="634709" y="1285860"/>
            <a:ext cx="7866381" cy="518679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714356"/>
            <a:ext cx="776495" cy="369332"/>
          </a:xfrm>
          <a:prstGeom prst="rect">
            <a:avLst/>
          </a:prstGeom>
          <a:noFill/>
        </p:spPr>
        <p:txBody>
          <a:bodyPr wrap="none" rtlCol="0">
            <a:spAutoFit/>
          </a:bodyPr>
          <a:lstStyle/>
          <a:p>
            <a:r>
              <a:rPr lang="es-AR" dirty="0" smtClean="0"/>
              <a:t>Temas</a:t>
            </a:r>
            <a:endParaRPr lang="es-AR" dirty="0"/>
          </a:p>
        </p:txBody>
      </p:sp>
      <p:sp>
        <p:nvSpPr>
          <p:cNvPr id="5" name="TextBox 4"/>
          <p:cNvSpPr txBox="1"/>
          <p:nvPr/>
        </p:nvSpPr>
        <p:spPr>
          <a:xfrm>
            <a:off x="1428728" y="1928802"/>
            <a:ext cx="5871416" cy="2308324"/>
          </a:xfrm>
          <a:prstGeom prst="rect">
            <a:avLst/>
          </a:prstGeom>
          <a:noFill/>
        </p:spPr>
        <p:txBody>
          <a:bodyPr wrap="none" rtlCol="0">
            <a:spAutoFit/>
          </a:bodyPr>
          <a:lstStyle/>
          <a:p>
            <a:pPr>
              <a:buFont typeface="Arial" pitchFamily="34" charset="0"/>
              <a:buChar char="•"/>
            </a:pPr>
            <a:r>
              <a:rPr lang="es-AR" dirty="0" smtClean="0"/>
              <a:t>Placa de desarrollo</a:t>
            </a:r>
          </a:p>
          <a:p>
            <a:pPr>
              <a:buFont typeface="Arial" pitchFamily="34" charset="0"/>
              <a:buChar char="•"/>
            </a:pPr>
            <a:r>
              <a:rPr lang="es-AR" dirty="0" smtClean="0"/>
              <a:t>Descarga e instalación del entorno </a:t>
            </a:r>
            <a:r>
              <a:rPr lang="es-AR" dirty="0" err="1" smtClean="0"/>
              <a:t>LPCXpresso</a:t>
            </a:r>
            <a:endParaRPr lang="es-AR" dirty="0" smtClean="0"/>
          </a:p>
          <a:p>
            <a:pPr>
              <a:buFont typeface="Arial" pitchFamily="34" charset="0"/>
              <a:buChar char="•"/>
            </a:pPr>
            <a:r>
              <a:rPr lang="es-AR" dirty="0" smtClean="0"/>
              <a:t>Componentes del IDE, Interfaz gráfica</a:t>
            </a:r>
          </a:p>
          <a:p>
            <a:pPr>
              <a:buFont typeface="Arial" pitchFamily="34" charset="0"/>
              <a:buChar char="•"/>
            </a:pPr>
            <a:r>
              <a:rPr lang="es-AR" dirty="0" smtClean="0"/>
              <a:t>Primer paso para generar nuestro primer proyecto</a:t>
            </a:r>
          </a:p>
          <a:p>
            <a:pPr>
              <a:buFont typeface="Arial" pitchFamily="34" charset="0"/>
              <a:buChar char="•"/>
            </a:pPr>
            <a:r>
              <a:rPr lang="es-AR" dirty="0" smtClean="0"/>
              <a:t>Hardware de la placa de desarrollo, </a:t>
            </a:r>
            <a:r>
              <a:rPr lang="es-AR" dirty="0" err="1" smtClean="0"/>
              <a:t>led</a:t>
            </a:r>
            <a:r>
              <a:rPr lang="es-AR" dirty="0" smtClean="0"/>
              <a:t> y </a:t>
            </a:r>
            <a:r>
              <a:rPr lang="es-AR" dirty="0" err="1" smtClean="0"/>
              <a:t>LPCXpresso</a:t>
            </a:r>
            <a:r>
              <a:rPr lang="es-AR" dirty="0" smtClean="0"/>
              <a:t> </a:t>
            </a:r>
            <a:r>
              <a:rPr lang="es-AR" dirty="0" err="1" smtClean="0"/>
              <a:t>Pinout</a:t>
            </a:r>
            <a:endParaRPr lang="es-AR" dirty="0" smtClean="0"/>
          </a:p>
          <a:p>
            <a:pPr>
              <a:buFont typeface="Arial" pitchFamily="34" charset="0"/>
              <a:buChar char="•"/>
            </a:pPr>
            <a:r>
              <a:rPr lang="es-AR" dirty="0" smtClean="0"/>
              <a:t>Registros FIODIR, FIOSET y FIOCLR</a:t>
            </a:r>
          </a:p>
          <a:p>
            <a:pPr>
              <a:buFont typeface="Arial" pitchFamily="34" charset="0"/>
              <a:buChar char="•"/>
            </a:pPr>
            <a:r>
              <a:rPr lang="es-AR" dirty="0" smtClean="0"/>
              <a:t>Programa de encendido y apagado de un </a:t>
            </a:r>
            <a:r>
              <a:rPr lang="es-AR" dirty="0" err="1" smtClean="0"/>
              <a:t>Led</a:t>
            </a:r>
            <a:endParaRPr lang="es-AR" dirty="0" smtClean="0"/>
          </a:p>
          <a:p>
            <a:pPr>
              <a:buFont typeface="Arial" pitchFamily="34" charset="0"/>
              <a:buChar char="•"/>
            </a:pPr>
            <a:r>
              <a:rPr lang="es-AR" dirty="0" smtClean="0"/>
              <a:t>Compilación y </a:t>
            </a:r>
            <a:r>
              <a:rPr lang="es-AR" dirty="0" err="1" smtClean="0"/>
              <a:t>Debug</a:t>
            </a:r>
            <a:endParaRPr lang="es-AR"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cstate="print"/>
          <a:srcRect/>
          <a:stretch>
            <a:fillRect/>
          </a:stretch>
        </p:blipFill>
        <p:spPr bwMode="auto">
          <a:xfrm>
            <a:off x="2214547" y="285728"/>
            <a:ext cx="6715171" cy="5157765"/>
          </a:xfrm>
          <a:prstGeom prst="rect">
            <a:avLst/>
          </a:prstGeom>
          <a:noFill/>
          <a:ln w="9525">
            <a:noFill/>
            <a:miter lim="800000"/>
            <a:headEnd/>
            <a:tailEnd/>
          </a:ln>
          <a:effectLst/>
        </p:spPr>
      </p:pic>
      <p:sp>
        <p:nvSpPr>
          <p:cNvPr id="4" name="TextBox 3"/>
          <p:cNvSpPr txBox="1"/>
          <p:nvPr/>
        </p:nvSpPr>
        <p:spPr>
          <a:xfrm>
            <a:off x="214282" y="5429264"/>
            <a:ext cx="3993016" cy="369332"/>
          </a:xfrm>
          <a:prstGeom prst="rect">
            <a:avLst/>
          </a:prstGeom>
          <a:noFill/>
        </p:spPr>
        <p:txBody>
          <a:bodyPr wrap="none" rtlCol="0">
            <a:spAutoFit/>
          </a:bodyPr>
          <a:lstStyle/>
          <a:p>
            <a:r>
              <a:rPr lang="es-AR" dirty="0" smtClean="0"/>
              <a:t>1) Project </a:t>
            </a:r>
            <a:r>
              <a:rPr lang="es-AR" dirty="0" err="1" smtClean="0"/>
              <a:t>explorer</a:t>
            </a:r>
            <a:r>
              <a:rPr lang="es-AR" dirty="0" smtClean="0"/>
              <a:t>/</a:t>
            </a:r>
            <a:r>
              <a:rPr lang="es-AR" dirty="0" err="1" smtClean="0"/>
              <a:t>Perioherals</a:t>
            </a:r>
            <a:r>
              <a:rPr lang="es-AR" dirty="0" smtClean="0"/>
              <a:t>/</a:t>
            </a:r>
            <a:r>
              <a:rPr lang="es-AR" dirty="0" err="1" smtClean="0"/>
              <a:t>registers</a:t>
            </a:r>
            <a:endParaRPr lang="es-AR" dirty="0"/>
          </a:p>
        </p:txBody>
      </p:sp>
      <p:sp>
        <p:nvSpPr>
          <p:cNvPr id="5" name="TextBox 4"/>
          <p:cNvSpPr txBox="1"/>
          <p:nvPr/>
        </p:nvSpPr>
        <p:spPr>
          <a:xfrm>
            <a:off x="214282" y="5786454"/>
            <a:ext cx="985334" cy="369332"/>
          </a:xfrm>
          <a:prstGeom prst="rect">
            <a:avLst/>
          </a:prstGeom>
          <a:noFill/>
        </p:spPr>
        <p:txBody>
          <a:bodyPr wrap="none" rtlCol="0">
            <a:spAutoFit/>
          </a:bodyPr>
          <a:lstStyle/>
          <a:p>
            <a:r>
              <a:rPr lang="es-AR" dirty="0" smtClean="0"/>
              <a:t>2) Editor</a:t>
            </a:r>
            <a:endParaRPr lang="es-AR" dirty="0"/>
          </a:p>
        </p:txBody>
      </p:sp>
      <p:sp>
        <p:nvSpPr>
          <p:cNvPr id="6" name="TextBox 5"/>
          <p:cNvSpPr txBox="1"/>
          <p:nvPr/>
        </p:nvSpPr>
        <p:spPr>
          <a:xfrm>
            <a:off x="214282" y="6143644"/>
            <a:ext cx="2248821" cy="369332"/>
          </a:xfrm>
          <a:prstGeom prst="rect">
            <a:avLst/>
          </a:prstGeom>
          <a:noFill/>
        </p:spPr>
        <p:txBody>
          <a:bodyPr wrap="none" rtlCol="0">
            <a:spAutoFit/>
          </a:bodyPr>
          <a:lstStyle/>
          <a:p>
            <a:r>
              <a:rPr lang="es-AR" dirty="0"/>
              <a:t>3</a:t>
            </a:r>
            <a:r>
              <a:rPr lang="es-AR" dirty="0" smtClean="0"/>
              <a:t>) Consola/Problemas</a:t>
            </a:r>
            <a:endParaRPr lang="es-AR" dirty="0"/>
          </a:p>
        </p:txBody>
      </p:sp>
      <p:sp>
        <p:nvSpPr>
          <p:cNvPr id="7" name="TextBox 6"/>
          <p:cNvSpPr txBox="1"/>
          <p:nvPr/>
        </p:nvSpPr>
        <p:spPr>
          <a:xfrm>
            <a:off x="4150884" y="5429264"/>
            <a:ext cx="5052922" cy="369332"/>
          </a:xfrm>
          <a:prstGeom prst="rect">
            <a:avLst/>
          </a:prstGeom>
          <a:noFill/>
        </p:spPr>
        <p:txBody>
          <a:bodyPr wrap="none" rtlCol="0">
            <a:spAutoFit/>
          </a:bodyPr>
          <a:lstStyle/>
          <a:p>
            <a:r>
              <a:rPr lang="es-AR" dirty="0"/>
              <a:t>4</a:t>
            </a:r>
            <a:r>
              <a:rPr lang="es-AR" dirty="0" smtClean="0"/>
              <a:t>) Quick </a:t>
            </a:r>
            <a:r>
              <a:rPr lang="es-AR" dirty="0" err="1" smtClean="0"/>
              <a:t>start</a:t>
            </a:r>
            <a:r>
              <a:rPr lang="es-AR" dirty="0" smtClean="0"/>
              <a:t>/variables/</a:t>
            </a:r>
            <a:r>
              <a:rPr lang="es-AR" dirty="0" err="1" smtClean="0"/>
              <a:t>breakpoint</a:t>
            </a:r>
            <a:r>
              <a:rPr lang="es-AR" dirty="0" smtClean="0"/>
              <a:t>/</a:t>
            </a:r>
            <a:r>
              <a:rPr lang="es-AR" dirty="0" err="1" smtClean="0"/>
              <a:t>expression</a:t>
            </a:r>
            <a:r>
              <a:rPr lang="es-AR" dirty="0" smtClean="0"/>
              <a:t> </a:t>
            </a:r>
            <a:r>
              <a:rPr lang="es-AR" dirty="0" err="1" smtClean="0"/>
              <a:t>view</a:t>
            </a:r>
            <a:endParaRPr lang="es-AR" dirty="0"/>
          </a:p>
        </p:txBody>
      </p:sp>
      <p:sp>
        <p:nvSpPr>
          <p:cNvPr id="8" name="TextBox 7"/>
          <p:cNvSpPr txBox="1"/>
          <p:nvPr/>
        </p:nvSpPr>
        <p:spPr>
          <a:xfrm>
            <a:off x="4143372" y="5774312"/>
            <a:ext cx="1647054" cy="369332"/>
          </a:xfrm>
          <a:prstGeom prst="rect">
            <a:avLst/>
          </a:prstGeom>
          <a:noFill/>
        </p:spPr>
        <p:txBody>
          <a:bodyPr wrap="none" rtlCol="0">
            <a:spAutoFit/>
          </a:bodyPr>
          <a:lstStyle/>
          <a:p>
            <a:r>
              <a:rPr lang="es-AR" dirty="0" smtClean="0"/>
              <a:t>5) </a:t>
            </a:r>
            <a:r>
              <a:rPr lang="es-AR" dirty="0" err="1" smtClean="0"/>
              <a:t>Debbug</a:t>
            </a:r>
            <a:r>
              <a:rPr lang="es-AR" dirty="0" smtClean="0"/>
              <a:t> </a:t>
            </a:r>
            <a:r>
              <a:rPr lang="es-AR" dirty="0" err="1" smtClean="0"/>
              <a:t>view</a:t>
            </a:r>
            <a:endParaRPr lang="es-AR" dirty="0"/>
          </a:p>
        </p:txBody>
      </p:sp>
      <p:sp>
        <p:nvSpPr>
          <p:cNvPr id="9" name="TextBox 8"/>
          <p:cNvSpPr txBox="1"/>
          <p:nvPr/>
        </p:nvSpPr>
        <p:spPr>
          <a:xfrm>
            <a:off x="0" y="785794"/>
            <a:ext cx="2203039" cy="1477328"/>
          </a:xfrm>
          <a:prstGeom prst="rect">
            <a:avLst/>
          </a:prstGeom>
          <a:noFill/>
        </p:spPr>
        <p:txBody>
          <a:bodyPr wrap="none" rtlCol="0">
            <a:spAutoFit/>
          </a:bodyPr>
          <a:lstStyle/>
          <a:p>
            <a:r>
              <a:rPr lang="es-AR" dirty="0" smtClean="0"/>
              <a:t>Componentes del IDE</a:t>
            </a:r>
          </a:p>
          <a:p>
            <a:endParaRPr lang="es-AR" dirty="0" smtClean="0"/>
          </a:p>
          <a:p>
            <a:r>
              <a:rPr lang="es-AR" dirty="0" err="1" smtClean="0"/>
              <a:t>Integrated</a:t>
            </a:r>
            <a:r>
              <a:rPr lang="es-AR" dirty="0" smtClean="0"/>
              <a:t> </a:t>
            </a:r>
          </a:p>
          <a:p>
            <a:r>
              <a:rPr lang="es-AR" dirty="0" err="1" smtClean="0"/>
              <a:t>Development</a:t>
            </a:r>
            <a:endParaRPr lang="es-AR" dirty="0" smtClean="0"/>
          </a:p>
          <a:p>
            <a:r>
              <a:rPr lang="es-AR" dirty="0" err="1" smtClean="0"/>
              <a:t>Environment</a:t>
            </a:r>
            <a:endParaRPr lang="es-AR"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0034" y="857232"/>
            <a:ext cx="6966651" cy="369332"/>
          </a:xfrm>
          <a:prstGeom prst="rect">
            <a:avLst/>
          </a:prstGeom>
          <a:noFill/>
        </p:spPr>
        <p:txBody>
          <a:bodyPr wrap="none" rtlCol="0">
            <a:spAutoFit/>
          </a:bodyPr>
          <a:lstStyle/>
          <a:p>
            <a:r>
              <a:rPr lang="es-AR" dirty="0" smtClean="0"/>
              <a:t>1) </a:t>
            </a:r>
            <a:r>
              <a:rPr lang="es-AR" dirty="0" err="1" smtClean="0"/>
              <a:t>Click</a:t>
            </a:r>
            <a:r>
              <a:rPr lang="es-AR" dirty="0" smtClean="0"/>
              <a:t> secundario en Project Explorer y seleccionamos la opción </a:t>
            </a:r>
            <a:r>
              <a:rPr lang="es-AR" dirty="0" err="1" smtClean="0"/>
              <a:t>Import</a:t>
            </a:r>
            <a:endParaRPr lang="es-AR" dirty="0" smtClean="0"/>
          </a:p>
        </p:txBody>
      </p:sp>
      <p:sp>
        <p:nvSpPr>
          <p:cNvPr id="9" name="TextBox 8"/>
          <p:cNvSpPr txBox="1"/>
          <p:nvPr/>
        </p:nvSpPr>
        <p:spPr>
          <a:xfrm>
            <a:off x="428596" y="357166"/>
            <a:ext cx="4908267" cy="369332"/>
          </a:xfrm>
          <a:prstGeom prst="rect">
            <a:avLst/>
          </a:prstGeom>
          <a:noFill/>
        </p:spPr>
        <p:txBody>
          <a:bodyPr wrap="none" rtlCol="0">
            <a:spAutoFit/>
          </a:bodyPr>
          <a:lstStyle/>
          <a:p>
            <a:r>
              <a:rPr lang="es-AR" dirty="0" smtClean="0"/>
              <a:t>Primer paso para generar nuestro primer proyecto</a:t>
            </a:r>
            <a:endParaRPr lang="es-AR" dirty="0"/>
          </a:p>
        </p:txBody>
      </p:sp>
      <p:pic>
        <p:nvPicPr>
          <p:cNvPr id="11266" name="Picture 2"/>
          <p:cNvPicPr>
            <a:picLocks noChangeAspect="1" noChangeArrowheads="1"/>
          </p:cNvPicPr>
          <p:nvPr/>
        </p:nvPicPr>
        <p:blipFill>
          <a:blip r:embed="rId2" cstate="print"/>
          <a:srcRect/>
          <a:stretch>
            <a:fillRect/>
          </a:stretch>
        </p:blipFill>
        <p:spPr bwMode="auto">
          <a:xfrm>
            <a:off x="500034" y="1357298"/>
            <a:ext cx="4071966" cy="355625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7158" y="500042"/>
            <a:ext cx="8572560" cy="646331"/>
          </a:xfrm>
          <a:prstGeom prst="rect">
            <a:avLst/>
          </a:prstGeom>
          <a:noFill/>
        </p:spPr>
        <p:txBody>
          <a:bodyPr wrap="square" rtlCol="0">
            <a:spAutoFit/>
          </a:bodyPr>
          <a:lstStyle/>
          <a:p>
            <a:r>
              <a:rPr lang="es-AR" dirty="0" smtClean="0"/>
              <a:t>2) Se abre la siguiente ventana de diálogo, dentro de la categoría “General” seleccionamos la opción “</a:t>
            </a:r>
            <a:r>
              <a:rPr lang="es-AR" dirty="0" err="1" smtClean="0"/>
              <a:t>Existing</a:t>
            </a:r>
            <a:r>
              <a:rPr lang="es-AR" dirty="0" smtClean="0"/>
              <a:t> Project </a:t>
            </a:r>
            <a:r>
              <a:rPr lang="es-AR" dirty="0" err="1" smtClean="0"/>
              <a:t>into</a:t>
            </a:r>
            <a:r>
              <a:rPr lang="es-AR" dirty="0" smtClean="0"/>
              <a:t> </a:t>
            </a:r>
            <a:r>
              <a:rPr lang="es-AR" dirty="0" err="1" smtClean="0"/>
              <a:t>Workspace</a:t>
            </a:r>
            <a:r>
              <a:rPr lang="es-AR" dirty="0" smtClean="0"/>
              <a:t>” y hacemos </a:t>
            </a:r>
            <a:r>
              <a:rPr lang="es-AR" dirty="0" err="1" smtClean="0"/>
              <a:t>click</a:t>
            </a:r>
            <a:r>
              <a:rPr lang="es-AR" dirty="0" smtClean="0"/>
              <a:t> en </a:t>
            </a:r>
            <a:r>
              <a:rPr lang="es-AR" dirty="0" err="1" smtClean="0"/>
              <a:t>Next</a:t>
            </a:r>
            <a:endParaRPr lang="es-AR" dirty="0"/>
          </a:p>
        </p:txBody>
      </p:sp>
      <p:pic>
        <p:nvPicPr>
          <p:cNvPr id="12290" name="Picture 2"/>
          <p:cNvPicPr>
            <a:picLocks noChangeAspect="1" noChangeArrowheads="1"/>
          </p:cNvPicPr>
          <p:nvPr/>
        </p:nvPicPr>
        <p:blipFill>
          <a:blip r:embed="rId2" cstate="print"/>
          <a:srcRect/>
          <a:stretch>
            <a:fillRect/>
          </a:stretch>
        </p:blipFill>
        <p:spPr bwMode="auto">
          <a:xfrm>
            <a:off x="2038367" y="1362097"/>
            <a:ext cx="4962525" cy="5210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21" y="214290"/>
            <a:ext cx="4214841" cy="1754326"/>
          </a:xfrm>
          <a:prstGeom prst="rect">
            <a:avLst/>
          </a:prstGeom>
          <a:noFill/>
        </p:spPr>
        <p:txBody>
          <a:bodyPr wrap="square" rtlCol="0">
            <a:spAutoFit/>
          </a:bodyPr>
          <a:lstStyle/>
          <a:p>
            <a:pPr algn="just"/>
            <a:r>
              <a:rPr lang="es-AR" dirty="0"/>
              <a:t>3</a:t>
            </a:r>
            <a:r>
              <a:rPr lang="es-AR" dirty="0" smtClean="0"/>
              <a:t>) Buscamos el archivo de definiciones, de manera similar a como hacíamos en MPLAB, buscamos el archivo donde teníamos las definiciones de todos los registros de los periféricos, como hacíamos con .</a:t>
            </a:r>
            <a:r>
              <a:rPr lang="es-AR" dirty="0" err="1" smtClean="0"/>
              <a:t>inc</a:t>
            </a:r>
            <a:r>
              <a:rPr lang="es-AR" dirty="0" smtClean="0"/>
              <a:t> de MPLAB.</a:t>
            </a:r>
            <a:endParaRPr lang="es-AR" dirty="0"/>
          </a:p>
        </p:txBody>
      </p:sp>
      <p:pic>
        <p:nvPicPr>
          <p:cNvPr id="13314" name="Picture 2"/>
          <p:cNvPicPr>
            <a:picLocks noChangeAspect="1" noChangeArrowheads="1"/>
          </p:cNvPicPr>
          <p:nvPr/>
        </p:nvPicPr>
        <p:blipFill>
          <a:blip r:embed="rId2" cstate="print"/>
          <a:srcRect/>
          <a:stretch>
            <a:fillRect/>
          </a:stretch>
        </p:blipFill>
        <p:spPr bwMode="auto">
          <a:xfrm>
            <a:off x="357158" y="1972106"/>
            <a:ext cx="3714776" cy="4680760"/>
          </a:xfrm>
          <a:prstGeom prst="rect">
            <a:avLst/>
          </a:prstGeom>
          <a:noFill/>
          <a:ln w="9525">
            <a:noFill/>
            <a:miter lim="800000"/>
            <a:headEnd/>
            <a:tailEnd/>
          </a:ln>
          <a:effectLst/>
        </p:spPr>
      </p:pic>
      <p:sp>
        <p:nvSpPr>
          <p:cNvPr id="6" name="TextBox 5"/>
          <p:cNvSpPr txBox="1"/>
          <p:nvPr/>
        </p:nvSpPr>
        <p:spPr>
          <a:xfrm>
            <a:off x="4714877" y="214290"/>
            <a:ext cx="4214841" cy="1754326"/>
          </a:xfrm>
          <a:prstGeom prst="rect">
            <a:avLst/>
          </a:prstGeom>
          <a:noFill/>
        </p:spPr>
        <p:txBody>
          <a:bodyPr wrap="square" rtlCol="0">
            <a:spAutoFit/>
          </a:bodyPr>
          <a:lstStyle/>
          <a:p>
            <a:pPr algn="just"/>
            <a:r>
              <a:rPr lang="es-AR" dirty="0" smtClean="0"/>
              <a:t>4) Este archivo de definiciones normalmente está en el directorio de instalación de </a:t>
            </a:r>
            <a:r>
              <a:rPr lang="es-AR" dirty="0" err="1" smtClean="0"/>
              <a:t>LPCXpresso</a:t>
            </a:r>
            <a:endParaRPr lang="es-AR" dirty="0" smtClean="0"/>
          </a:p>
          <a:p>
            <a:pPr algn="just"/>
            <a:r>
              <a:rPr lang="es-AR" dirty="0" smtClean="0"/>
              <a:t> C:\</a:t>
            </a:r>
            <a:r>
              <a:rPr lang="es-AR" dirty="0" smtClean="0"/>
              <a:t>nxp\LPCXpresso_X.X.X_XXX\lpcxpresso\Examples\Legacy\NXP\LPC1000\LPC17xx</a:t>
            </a:r>
            <a:endParaRPr lang="es-AR" dirty="0"/>
          </a:p>
        </p:txBody>
      </p:sp>
      <p:pic>
        <p:nvPicPr>
          <p:cNvPr id="13315" name="Picture 3"/>
          <p:cNvPicPr>
            <a:picLocks noChangeAspect="1" noChangeArrowheads="1"/>
          </p:cNvPicPr>
          <p:nvPr/>
        </p:nvPicPr>
        <p:blipFill>
          <a:blip r:embed="rId3" cstate="print"/>
          <a:srcRect/>
          <a:stretch>
            <a:fillRect/>
          </a:stretch>
        </p:blipFill>
        <p:spPr bwMode="auto">
          <a:xfrm>
            <a:off x="4786314" y="2071678"/>
            <a:ext cx="3954385" cy="276225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21" y="214290"/>
            <a:ext cx="4214841" cy="2308324"/>
          </a:xfrm>
          <a:prstGeom prst="rect">
            <a:avLst/>
          </a:prstGeom>
          <a:noFill/>
        </p:spPr>
        <p:txBody>
          <a:bodyPr wrap="square" rtlCol="0">
            <a:spAutoFit/>
          </a:bodyPr>
          <a:lstStyle/>
          <a:p>
            <a:pPr algn="just"/>
            <a:r>
              <a:rPr lang="es-AR" dirty="0" smtClean="0"/>
              <a:t>5) De todos los archivos seleccionamos los que necesitamos, en este caso solo los 2 primeros. Hacemos </a:t>
            </a:r>
            <a:r>
              <a:rPr lang="es-AR" dirty="0" err="1" smtClean="0"/>
              <a:t>click</a:t>
            </a:r>
            <a:r>
              <a:rPr lang="es-AR" dirty="0" smtClean="0"/>
              <a:t> en </a:t>
            </a:r>
            <a:r>
              <a:rPr lang="es-AR" dirty="0" err="1" smtClean="0"/>
              <a:t>finish</a:t>
            </a:r>
            <a:r>
              <a:rPr lang="es-AR" dirty="0"/>
              <a:t> </a:t>
            </a:r>
            <a:r>
              <a:rPr lang="es-AR" dirty="0" smtClean="0"/>
              <a:t>para importar estos archivos a nuestro </a:t>
            </a:r>
            <a:r>
              <a:rPr lang="es-AR" dirty="0" err="1" smtClean="0"/>
              <a:t>Workspace</a:t>
            </a:r>
            <a:r>
              <a:rPr lang="es-AR" dirty="0" smtClean="0"/>
              <a:t>, podemos verificar que se copiaron a nuestra carpeta de </a:t>
            </a:r>
            <a:r>
              <a:rPr lang="es-AR" dirty="0" err="1"/>
              <a:t>W</a:t>
            </a:r>
            <a:r>
              <a:rPr lang="es-AR" dirty="0" err="1" smtClean="0"/>
              <a:t>orkspace</a:t>
            </a:r>
            <a:r>
              <a:rPr lang="es-AR" dirty="0" smtClean="0"/>
              <a:t> y ahora está disponible para todos los proyectos que coloquemos ahí.</a:t>
            </a:r>
            <a:endParaRPr lang="es-AR" dirty="0"/>
          </a:p>
        </p:txBody>
      </p:sp>
      <p:pic>
        <p:nvPicPr>
          <p:cNvPr id="14339" name="Picture 3"/>
          <p:cNvPicPr>
            <a:picLocks noChangeAspect="1" noChangeArrowheads="1"/>
          </p:cNvPicPr>
          <p:nvPr/>
        </p:nvPicPr>
        <p:blipFill>
          <a:blip r:embed="rId2" cstate="print"/>
          <a:srcRect/>
          <a:stretch>
            <a:fillRect/>
          </a:stretch>
        </p:blipFill>
        <p:spPr bwMode="auto">
          <a:xfrm>
            <a:off x="4497027" y="1071546"/>
            <a:ext cx="4575567" cy="571504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21" y="214290"/>
            <a:ext cx="7643865" cy="923330"/>
          </a:xfrm>
          <a:prstGeom prst="rect">
            <a:avLst/>
          </a:prstGeom>
          <a:noFill/>
        </p:spPr>
        <p:txBody>
          <a:bodyPr wrap="square" rtlCol="0">
            <a:spAutoFit/>
          </a:bodyPr>
          <a:lstStyle/>
          <a:p>
            <a:pPr algn="just"/>
            <a:r>
              <a:rPr lang="es-AR" dirty="0" smtClean="0"/>
              <a:t>6) Ahora crearemos un nuevo proyecto</a:t>
            </a:r>
          </a:p>
          <a:p>
            <a:pPr algn="just"/>
            <a:endParaRPr lang="es-AR" dirty="0"/>
          </a:p>
          <a:p>
            <a:pPr algn="just"/>
            <a:r>
              <a:rPr lang="es-AR" dirty="0" smtClean="0"/>
              <a:t>Dentro de </a:t>
            </a:r>
            <a:r>
              <a:rPr lang="es-AR" dirty="0" err="1" smtClean="0"/>
              <a:t>quickstart</a:t>
            </a:r>
            <a:r>
              <a:rPr lang="es-AR" dirty="0" smtClean="0"/>
              <a:t> vamos a la opción New </a:t>
            </a:r>
            <a:r>
              <a:rPr lang="es-AR" dirty="0" err="1" smtClean="0"/>
              <a:t>project</a:t>
            </a:r>
            <a:endParaRPr lang="es-AR" dirty="0"/>
          </a:p>
        </p:txBody>
      </p:sp>
      <p:pic>
        <p:nvPicPr>
          <p:cNvPr id="14340" name="Picture 4"/>
          <p:cNvPicPr>
            <a:picLocks noChangeAspect="1" noChangeArrowheads="1"/>
          </p:cNvPicPr>
          <p:nvPr/>
        </p:nvPicPr>
        <p:blipFill>
          <a:blip r:embed="rId2" cstate="print"/>
          <a:srcRect/>
          <a:stretch>
            <a:fillRect/>
          </a:stretch>
        </p:blipFill>
        <p:spPr bwMode="auto">
          <a:xfrm>
            <a:off x="1428728" y="1285860"/>
            <a:ext cx="4714908" cy="435427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21" y="214290"/>
            <a:ext cx="8286807" cy="646331"/>
          </a:xfrm>
          <a:prstGeom prst="rect">
            <a:avLst/>
          </a:prstGeom>
          <a:noFill/>
        </p:spPr>
        <p:txBody>
          <a:bodyPr wrap="square" rtlCol="0">
            <a:spAutoFit/>
          </a:bodyPr>
          <a:lstStyle/>
          <a:p>
            <a:pPr algn="just"/>
            <a:r>
              <a:rPr lang="es-AR" dirty="0" smtClean="0"/>
              <a:t>7) Se abre la siguiente ventana, de la cual seleccionaremos la opción que puede verse resaltada en celeste y presionamos </a:t>
            </a:r>
            <a:r>
              <a:rPr lang="es-AR" dirty="0" err="1" smtClean="0"/>
              <a:t>Next</a:t>
            </a:r>
            <a:endParaRPr lang="es-AR" dirty="0"/>
          </a:p>
        </p:txBody>
      </p:sp>
      <p:pic>
        <p:nvPicPr>
          <p:cNvPr id="15362" name="Picture 2"/>
          <p:cNvPicPr>
            <a:picLocks noChangeAspect="1" noChangeArrowheads="1"/>
          </p:cNvPicPr>
          <p:nvPr/>
        </p:nvPicPr>
        <p:blipFill>
          <a:blip r:embed="rId2" cstate="print"/>
          <a:srcRect/>
          <a:stretch>
            <a:fillRect/>
          </a:stretch>
        </p:blipFill>
        <p:spPr bwMode="auto">
          <a:xfrm>
            <a:off x="714348" y="1285860"/>
            <a:ext cx="4943475" cy="5181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21" y="214290"/>
            <a:ext cx="8286807" cy="646331"/>
          </a:xfrm>
          <a:prstGeom prst="rect">
            <a:avLst/>
          </a:prstGeom>
          <a:noFill/>
        </p:spPr>
        <p:txBody>
          <a:bodyPr wrap="square" rtlCol="0">
            <a:spAutoFit/>
          </a:bodyPr>
          <a:lstStyle/>
          <a:p>
            <a:pPr algn="just"/>
            <a:r>
              <a:rPr lang="es-AR" dirty="0" smtClean="0"/>
              <a:t>8) Colocamos nombre a nuestro proyecto y presionamos </a:t>
            </a:r>
            <a:r>
              <a:rPr lang="es-AR" dirty="0" err="1" smtClean="0"/>
              <a:t>Next</a:t>
            </a:r>
            <a:r>
              <a:rPr lang="es-AR" dirty="0" smtClean="0"/>
              <a:t>, esto creará la carpeta de proyecto</a:t>
            </a:r>
            <a:endParaRPr lang="es-AR" dirty="0"/>
          </a:p>
        </p:txBody>
      </p:sp>
      <p:pic>
        <p:nvPicPr>
          <p:cNvPr id="15363" name="Picture 3"/>
          <p:cNvPicPr>
            <a:picLocks noChangeAspect="1" noChangeArrowheads="1"/>
          </p:cNvPicPr>
          <p:nvPr/>
        </p:nvPicPr>
        <p:blipFill>
          <a:blip r:embed="rId2" cstate="print"/>
          <a:srcRect/>
          <a:stretch>
            <a:fillRect/>
          </a:stretch>
        </p:blipFill>
        <p:spPr bwMode="auto">
          <a:xfrm>
            <a:off x="642910" y="1071546"/>
            <a:ext cx="4972050" cy="52292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21" y="214290"/>
            <a:ext cx="8286807" cy="923330"/>
          </a:xfrm>
          <a:prstGeom prst="rect">
            <a:avLst/>
          </a:prstGeom>
          <a:noFill/>
        </p:spPr>
        <p:txBody>
          <a:bodyPr wrap="square" rtlCol="0">
            <a:spAutoFit/>
          </a:bodyPr>
          <a:lstStyle/>
          <a:p>
            <a:pPr algn="just"/>
            <a:r>
              <a:rPr lang="es-AR" dirty="0" smtClean="0"/>
              <a:t>9) Seleccionamos el </a:t>
            </a:r>
            <a:r>
              <a:rPr lang="es-AR" dirty="0" err="1" smtClean="0"/>
              <a:t>microcontrolador</a:t>
            </a:r>
            <a:r>
              <a:rPr lang="es-AR" dirty="0" smtClean="0"/>
              <a:t>, aparece en rojo, esto es porque este micro tiene más memoria de la que podemos compilar con la versión gratuita, esto no es problema dado que no llegaremos en este curso a hacer aplicaciones que excedan esa cantidad.</a:t>
            </a:r>
            <a:endParaRPr lang="es-AR" dirty="0"/>
          </a:p>
        </p:txBody>
      </p:sp>
      <p:pic>
        <p:nvPicPr>
          <p:cNvPr id="16386" name="Picture 2"/>
          <p:cNvPicPr>
            <a:picLocks noChangeAspect="1" noChangeArrowheads="1"/>
          </p:cNvPicPr>
          <p:nvPr/>
        </p:nvPicPr>
        <p:blipFill>
          <a:blip r:embed="rId2" cstate="print"/>
          <a:srcRect/>
          <a:stretch>
            <a:fillRect/>
          </a:stretch>
        </p:blipFill>
        <p:spPr bwMode="auto">
          <a:xfrm>
            <a:off x="500034" y="1214422"/>
            <a:ext cx="4953000" cy="51911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21" y="214290"/>
            <a:ext cx="8286807" cy="369332"/>
          </a:xfrm>
          <a:prstGeom prst="rect">
            <a:avLst/>
          </a:prstGeom>
          <a:noFill/>
        </p:spPr>
        <p:txBody>
          <a:bodyPr wrap="square" rtlCol="0">
            <a:spAutoFit/>
          </a:bodyPr>
          <a:lstStyle/>
          <a:p>
            <a:pPr algn="just"/>
            <a:r>
              <a:rPr lang="es-AR" dirty="0" smtClean="0"/>
              <a:t>10) Seleccionamos la librería CMSIS que agregamos a nuestro proyecto anteriormente.</a:t>
            </a:r>
            <a:endParaRPr lang="es-AR" dirty="0"/>
          </a:p>
        </p:txBody>
      </p:sp>
      <p:pic>
        <p:nvPicPr>
          <p:cNvPr id="17410" name="Picture 2"/>
          <p:cNvPicPr>
            <a:picLocks noChangeAspect="1" noChangeArrowheads="1"/>
          </p:cNvPicPr>
          <p:nvPr/>
        </p:nvPicPr>
        <p:blipFill>
          <a:blip r:embed="rId2" cstate="print"/>
          <a:srcRect/>
          <a:stretch>
            <a:fillRect/>
          </a:stretch>
        </p:blipFill>
        <p:spPr bwMode="auto">
          <a:xfrm>
            <a:off x="428596" y="1142984"/>
            <a:ext cx="4981575" cy="51625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1472" y="500042"/>
            <a:ext cx="1110047" cy="369332"/>
          </a:xfrm>
          <a:prstGeom prst="rect">
            <a:avLst/>
          </a:prstGeom>
          <a:noFill/>
        </p:spPr>
        <p:txBody>
          <a:bodyPr wrap="none" rtlCol="0">
            <a:spAutoFit/>
          </a:bodyPr>
          <a:lstStyle/>
          <a:p>
            <a:r>
              <a:rPr lang="es-AR" dirty="0" smtClean="0"/>
              <a:t>CortexM3</a:t>
            </a:r>
            <a:endParaRPr lang="es-AR" dirty="0"/>
          </a:p>
        </p:txBody>
      </p:sp>
      <p:sp>
        <p:nvSpPr>
          <p:cNvPr id="5" name="TextBox 4"/>
          <p:cNvSpPr txBox="1"/>
          <p:nvPr/>
        </p:nvSpPr>
        <p:spPr>
          <a:xfrm>
            <a:off x="571472" y="857232"/>
            <a:ext cx="7286676" cy="1200329"/>
          </a:xfrm>
          <a:prstGeom prst="rect">
            <a:avLst/>
          </a:prstGeom>
          <a:noFill/>
        </p:spPr>
        <p:txBody>
          <a:bodyPr wrap="square" rtlCol="0">
            <a:spAutoFit/>
          </a:bodyPr>
          <a:lstStyle/>
          <a:p>
            <a:r>
              <a:rPr lang="es-AR" dirty="0" smtClean="0"/>
              <a:t>El diseño del núcleo CortexM3 corresponde ARM, quien vende la licencia para usar su arquitectura a los diferentes fabricantes, el </a:t>
            </a:r>
            <a:r>
              <a:rPr lang="es-AR" dirty="0" err="1" smtClean="0"/>
              <a:t>microcontrolador</a:t>
            </a:r>
            <a:r>
              <a:rPr lang="es-AR" dirty="0" smtClean="0"/>
              <a:t> es del fabricante NXP, las placas que vamos a utilizar son de la firma </a:t>
            </a:r>
            <a:r>
              <a:rPr lang="es-AR" dirty="0" err="1" smtClean="0"/>
              <a:t>Embeded</a:t>
            </a:r>
            <a:r>
              <a:rPr lang="es-AR" dirty="0" smtClean="0"/>
              <a:t> </a:t>
            </a:r>
            <a:r>
              <a:rPr lang="es-AR" dirty="0" err="1" smtClean="0"/>
              <a:t>Artist</a:t>
            </a:r>
            <a:r>
              <a:rPr lang="es-AR" dirty="0" smtClean="0"/>
              <a:t>, el entorno de desarrollo fue creado por </a:t>
            </a:r>
            <a:r>
              <a:rPr lang="es-AR" dirty="0" err="1" smtClean="0"/>
              <a:t>CodeRed</a:t>
            </a:r>
            <a:r>
              <a:rPr lang="es-AR" dirty="0"/>
              <a:t>.</a:t>
            </a:r>
            <a:endParaRPr lang="es-AR" dirty="0" smtClean="0"/>
          </a:p>
        </p:txBody>
      </p:sp>
      <p:pic>
        <p:nvPicPr>
          <p:cNvPr id="47106" name="Picture 2" descr="http://mbed.org/media/uploads/nxpfan/lpcxpresso1768.jpg"/>
          <p:cNvPicPr>
            <a:picLocks noChangeAspect="1" noChangeArrowheads="1"/>
          </p:cNvPicPr>
          <p:nvPr/>
        </p:nvPicPr>
        <p:blipFill>
          <a:blip r:embed="rId2" cstate="print"/>
          <a:srcRect/>
          <a:stretch>
            <a:fillRect/>
          </a:stretch>
        </p:blipFill>
        <p:spPr bwMode="auto">
          <a:xfrm>
            <a:off x="285719" y="2928934"/>
            <a:ext cx="8528143" cy="2571768"/>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21" y="214290"/>
            <a:ext cx="8286807" cy="369332"/>
          </a:xfrm>
          <a:prstGeom prst="rect">
            <a:avLst/>
          </a:prstGeom>
          <a:noFill/>
        </p:spPr>
        <p:txBody>
          <a:bodyPr wrap="square" rtlCol="0">
            <a:spAutoFit/>
          </a:bodyPr>
          <a:lstStyle/>
          <a:p>
            <a:pPr algn="just"/>
            <a:r>
              <a:rPr lang="es-AR" dirty="0" smtClean="0"/>
              <a:t>11) Seleccionamos </a:t>
            </a:r>
            <a:r>
              <a:rPr lang="es-AR" dirty="0" err="1" smtClean="0"/>
              <a:t>Next</a:t>
            </a:r>
            <a:r>
              <a:rPr lang="es-AR" dirty="0" smtClean="0"/>
              <a:t> hasta que llegamos a esta ventana y presionamos </a:t>
            </a:r>
            <a:r>
              <a:rPr lang="es-AR" dirty="0" err="1" smtClean="0"/>
              <a:t>Finish</a:t>
            </a:r>
            <a:r>
              <a:rPr lang="es-AR" dirty="0" smtClean="0"/>
              <a:t>.</a:t>
            </a:r>
            <a:endParaRPr lang="es-AR" dirty="0"/>
          </a:p>
        </p:txBody>
      </p:sp>
      <p:pic>
        <p:nvPicPr>
          <p:cNvPr id="18434" name="Picture 2"/>
          <p:cNvPicPr>
            <a:picLocks noChangeAspect="1" noChangeArrowheads="1"/>
          </p:cNvPicPr>
          <p:nvPr/>
        </p:nvPicPr>
        <p:blipFill>
          <a:blip r:embed="rId2" cstate="print"/>
          <a:srcRect/>
          <a:stretch>
            <a:fillRect/>
          </a:stretch>
        </p:blipFill>
        <p:spPr bwMode="auto">
          <a:xfrm>
            <a:off x="500034" y="857232"/>
            <a:ext cx="5435351" cy="564360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21" y="214290"/>
            <a:ext cx="8286807" cy="646331"/>
          </a:xfrm>
          <a:prstGeom prst="rect">
            <a:avLst/>
          </a:prstGeom>
          <a:noFill/>
        </p:spPr>
        <p:txBody>
          <a:bodyPr wrap="square" rtlCol="0">
            <a:spAutoFit/>
          </a:bodyPr>
          <a:lstStyle/>
          <a:p>
            <a:pPr algn="just"/>
            <a:r>
              <a:rPr lang="es-AR" dirty="0" smtClean="0"/>
              <a:t>12) Podemos ver en el Project </a:t>
            </a:r>
            <a:r>
              <a:rPr lang="es-AR" dirty="0" err="1" smtClean="0"/>
              <a:t>explorer</a:t>
            </a:r>
            <a:r>
              <a:rPr lang="es-AR" dirty="0" smtClean="0"/>
              <a:t> que se generó la carpeta con nuestro proyecto que llamamos “</a:t>
            </a:r>
            <a:r>
              <a:rPr lang="es-AR" dirty="0" err="1" smtClean="0"/>
              <a:t>Primer_Proyecto</a:t>
            </a:r>
            <a:r>
              <a:rPr lang="es-AR" dirty="0" smtClean="0"/>
              <a:t>”.</a:t>
            </a:r>
            <a:endParaRPr lang="es-AR" dirty="0"/>
          </a:p>
        </p:txBody>
      </p:sp>
      <p:pic>
        <p:nvPicPr>
          <p:cNvPr id="19458" name="Picture 2"/>
          <p:cNvPicPr>
            <a:picLocks noChangeAspect="1" noChangeArrowheads="1"/>
          </p:cNvPicPr>
          <p:nvPr/>
        </p:nvPicPr>
        <p:blipFill>
          <a:blip r:embed="rId2" cstate="print"/>
          <a:srcRect/>
          <a:stretch>
            <a:fillRect/>
          </a:stretch>
        </p:blipFill>
        <p:spPr bwMode="auto">
          <a:xfrm>
            <a:off x="428596" y="1142984"/>
            <a:ext cx="4857784" cy="502923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21" y="214290"/>
            <a:ext cx="8286807" cy="646331"/>
          </a:xfrm>
          <a:prstGeom prst="rect">
            <a:avLst/>
          </a:prstGeom>
          <a:noFill/>
        </p:spPr>
        <p:txBody>
          <a:bodyPr wrap="square" rtlCol="0">
            <a:spAutoFit/>
          </a:bodyPr>
          <a:lstStyle/>
          <a:p>
            <a:pPr algn="just"/>
            <a:r>
              <a:rPr lang="es-AR" dirty="0" smtClean="0"/>
              <a:t>13) Hacemos doble </a:t>
            </a:r>
            <a:r>
              <a:rPr lang="es-AR" dirty="0" err="1" smtClean="0"/>
              <a:t>click</a:t>
            </a:r>
            <a:r>
              <a:rPr lang="es-AR" dirty="0" smtClean="0"/>
              <a:t> en “</a:t>
            </a:r>
            <a:r>
              <a:rPr lang="es-AR" dirty="0" err="1" smtClean="0"/>
              <a:t>Primer_Proyecto.c</a:t>
            </a:r>
            <a:r>
              <a:rPr lang="es-AR" dirty="0" smtClean="0"/>
              <a:t>” para visualizar el código de este en el editor de código que ya habíamos mencionado</a:t>
            </a:r>
            <a:endParaRPr lang="es-AR" dirty="0"/>
          </a:p>
        </p:txBody>
      </p:sp>
      <p:pic>
        <p:nvPicPr>
          <p:cNvPr id="20482" name="Picture 2"/>
          <p:cNvPicPr>
            <a:picLocks noChangeAspect="1" noChangeArrowheads="1"/>
          </p:cNvPicPr>
          <p:nvPr/>
        </p:nvPicPr>
        <p:blipFill>
          <a:blip r:embed="rId2" cstate="print"/>
          <a:srcRect/>
          <a:stretch>
            <a:fillRect/>
          </a:stretch>
        </p:blipFill>
        <p:spPr bwMode="auto">
          <a:xfrm>
            <a:off x="429834" y="785794"/>
            <a:ext cx="8214132" cy="600074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21" y="214290"/>
            <a:ext cx="8286807" cy="1200329"/>
          </a:xfrm>
          <a:prstGeom prst="rect">
            <a:avLst/>
          </a:prstGeom>
          <a:noFill/>
        </p:spPr>
        <p:txBody>
          <a:bodyPr wrap="square" rtlCol="0">
            <a:spAutoFit/>
          </a:bodyPr>
          <a:lstStyle/>
          <a:p>
            <a:pPr algn="just"/>
            <a:r>
              <a:rPr lang="es-AR" dirty="0" smtClean="0"/>
              <a:t>14) Intentaremos ahora encender y apagar un </a:t>
            </a:r>
            <a:r>
              <a:rPr lang="es-AR" dirty="0" err="1" smtClean="0"/>
              <a:t>led</a:t>
            </a:r>
            <a:r>
              <a:rPr lang="es-AR" dirty="0" smtClean="0"/>
              <a:t>. Para esto veremos por un lado el hardware disponible en nuestra placa, por otro los nombres de los registros que debemos escribir.  En la siguiente imagen se ve a nivel de bloques la los elementos disponibles en la placa </a:t>
            </a:r>
            <a:r>
              <a:rPr lang="es-AR" dirty="0" err="1" smtClean="0"/>
              <a:t>LPCXpresso</a:t>
            </a:r>
            <a:endParaRPr lang="es-AR" dirty="0"/>
          </a:p>
        </p:txBody>
      </p:sp>
      <p:pic>
        <p:nvPicPr>
          <p:cNvPr id="23554" name="Picture 2"/>
          <p:cNvPicPr>
            <a:picLocks noChangeAspect="1" noChangeArrowheads="1"/>
          </p:cNvPicPr>
          <p:nvPr/>
        </p:nvPicPr>
        <p:blipFill>
          <a:blip r:embed="rId2" cstate="print"/>
          <a:srcRect/>
          <a:stretch>
            <a:fillRect/>
          </a:stretch>
        </p:blipFill>
        <p:spPr bwMode="auto">
          <a:xfrm>
            <a:off x="214282" y="1428736"/>
            <a:ext cx="6500858" cy="53578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21" y="214290"/>
            <a:ext cx="8286807" cy="369332"/>
          </a:xfrm>
          <a:prstGeom prst="rect">
            <a:avLst/>
          </a:prstGeom>
          <a:noFill/>
        </p:spPr>
        <p:txBody>
          <a:bodyPr wrap="square" rtlCol="0">
            <a:spAutoFit/>
          </a:bodyPr>
          <a:lstStyle/>
          <a:p>
            <a:pPr algn="just"/>
            <a:r>
              <a:rPr lang="es-AR" dirty="0" smtClean="0"/>
              <a:t>15) </a:t>
            </a:r>
            <a:r>
              <a:rPr lang="es-AR" dirty="0" err="1" smtClean="0"/>
              <a:t>Led</a:t>
            </a:r>
            <a:r>
              <a:rPr lang="es-AR" dirty="0" smtClean="0"/>
              <a:t> disponible en nuestra placa LPC1769 conectada en el pin 22 del puerto cero </a:t>
            </a:r>
            <a:endParaRPr lang="es-AR" dirty="0"/>
          </a:p>
        </p:txBody>
      </p:sp>
      <p:pic>
        <p:nvPicPr>
          <p:cNvPr id="24579" name="Picture 3"/>
          <p:cNvPicPr>
            <a:picLocks noChangeAspect="1" noChangeArrowheads="1"/>
          </p:cNvPicPr>
          <p:nvPr/>
        </p:nvPicPr>
        <p:blipFill>
          <a:blip r:embed="rId2" cstate="print"/>
          <a:srcRect/>
          <a:stretch>
            <a:fillRect/>
          </a:stretch>
        </p:blipFill>
        <p:spPr bwMode="auto">
          <a:xfrm>
            <a:off x="3143240" y="1714488"/>
            <a:ext cx="2457450" cy="38004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21" y="214290"/>
            <a:ext cx="8286807" cy="369332"/>
          </a:xfrm>
          <a:prstGeom prst="rect">
            <a:avLst/>
          </a:prstGeom>
          <a:noFill/>
        </p:spPr>
        <p:txBody>
          <a:bodyPr wrap="square" rtlCol="0">
            <a:spAutoFit/>
          </a:bodyPr>
          <a:lstStyle/>
          <a:p>
            <a:pPr algn="just"/>
            <a:r>
              <a:rPr lang="es-AR" dirty="0" smtClean="0"/>
              <a:t>16) Disposición de pines de placa </a:t>
            </a:r>
            <a:r>
              <a:rPr lang="es-AR" dirty="0" err="1" smtClean="0"/>
              <a:t>mbed</a:t>
            </a:r>
            <a:r>
              <a:rPr lang="es-AR" dirty="0" smtClean="0"/>
              <a:t> y </a:t>
            </a:r>
            <a:r>
              <a:rPr lang="es-AR" dirty="0" err="1" smtClean="0"/>
              <a:t>LPCXpresso</a:t>
            </a:r>
            <a:r>
              <a:rPr lang="es-AR" dirty="0" smtClean="0"/>
              <a:t>. </a:t>
            </a:r>
            <a:endParaRPr lang="es-AR" dirty="0"/>
          </a:p>
        </p:txBody>
      </p:sp>
      <p:pic>
        <p:nvPicPr>
          <p:cNvPr id="25602" name="Picture 2"/>
          <p:cNvPicPr>
            <a:picLocks noChangeAspect="1" noChangeArrowheads="1"/>
          </p:cNvPicPr>
          <p:nvPr/>
        </p:nvPicPr>
        <p:blipFill>
          <a:blip r:embed="rId2" cstate="print"/>
          <a:srcRect/>
          <a:stretch>
            <a:fillRect/>
          </a:stretch>
        </p:blipFill>
        <p:spPr bwMode="auto">
          <a:xfrm>
            <a:off x="214282" y="857232"/>
            <a:ext cx="8696325" cy="55435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21" y="214290"/>
            <a:ext cx="8286807" cy="1200329"/>
          </a:xfrm>
          <a:prstGeom prst="rect">
            <a:avLst/>
          </a:prstGeom>
          <a:noFill/>
        </p:spPr>
        <p:txBody>
          <a:bodyPr wrap="square" rtlCol="0">
            <a:spAutoFit/>
          </a:bodyPr>
          <a:lstStyle/>
          <a:p>
            <a:pPr algn="just"/>
            <a:r>
              <a:rPr lang="es-AR" dirty="0" smtClean="0"/>
              <a:t>17) Los registros que escribiremos son el FIODIR, FIOSET y FIOCLR de los cuales por ahora no se aclara más que la función de cada uno,  FIODIR define la dirección del pin (si es entrada o salida), FIOSET pone en estado de ‘1’ el pin al que se hace mención.</a:t>
            </a:r>
          </a:p>
          <a:p>
            <a:pPr algn="just"/>
            <a:r>
              <a:rPr lang="es-AR" dirty="0" smtClean="0"/>
              <a:t>FIOCLR pone en estado de ‘0’ el pin al que se hace mención. </a:t>
            </a:r>
            <a:endParaRPr lang="es-AR" dirty="0"/>
          </a:p>
        </p:txBody>
      </p:sp>
      <p:pic>
        <p:nvPicPr>
          <p:cNvPr id="22530" name="Picture 2"/>
          <p:cNvPicPr>
            <a:picLocks noChangeAspect="1" noChangeArrowheads="1"/>
          </p:cNvPicPr>
          <p:nvPr/>
        </p:nvPicPr>
        <p:blipFill>
          <a:blip r:embed="rId2" cstate="print"/>
          <a:srcRect/>
          <a:stretch>
            <a:fillRect/>
          </a:stretch>
        </p:blipFill>
        <p:spPr bwMode="auto">
          <a:xfrm>
            <a:off x="357158" y="2000240"/>
            <a:ext cx="8655904" cy="1000132"/>
          </a:xfrm>
          <a:prstGeom prst="rect">
            <a:avLst/>
          </a:prstGeom>
          <a:noFill/>
          <a:ln w="9525">
            <a:noFill/>
            <a:miter lim="800000"/>
            <a:headEnd/>
            <a:tailEnd/>
          </a:ln>
          <a:effectLst/>
        </p:spPr>
      </p:pic>
      <p:pic>
        <p:nvPicPr>
          <p:cNvPr id="22531" name="Picture 3"/>
          <p:cNvPicPr>
            <a:picLocks noChangeAspect="1" noChangeArrowheads="1"/>
          </p:cNvPicPr>
          <p:nvPr/>
        </p:nvPicPr>
        <p:blipFill>
          <a:blip r:embed="rId3" cstate="print"/>
          <a:srcRect/>
          <a:stretch>
            <a:fillRect/>
          </a:stretch>
        </p:blipFill>
        <p:spPr bwMode="auto">
          <a:xfrm>
            <a:off x="428596" y="3071810"/>
            <a:ext cx="8365810" cy="1000132"/>
          </a:xfrm>
          <a:prstGeom prst="rect">
            <a:avLst/>
          </a:prstGeom>
          <a:noFill/>
          <a:ln w="9525">
            <a:noFill/>
            <a:miter lim="800000"/>
            <a:headEnd/>
            <a:tailEnd/>
          </a:ln>
          <a:effectLst/>
        </p:spPr>
      </p:pic>
      <p:pic>
        <p:nvPicPr>
          <p:cNvPr id="22532" name="Picture 4"/>
          <p:cNvPicPr>
            <a:picLocks noChangeAspect="1" noChangeArrowheads="1"/>
          </p:cNvPicPr>
          <p:nvPr/>
        </p:nvPicPr>
        <p:blipFill>
          <a:blip r:embed="rId4" cstate="print"/>
          <a:srcRect/>
          <a:stretch>
            <a:fillRect/>
          </a:stretch>
        </p:blipFill>
        <p:spPr bwMode="auto">
          <a:xfrm>
            <a:off x="357158" y="4236399"/>
            <a:ext cx="8429684" cy="97855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21" y="214290"/>
            <a:ext cx="8286807" cy="646331"/>
          </a:xfrm>
          <a:prstGeom prst="rect">
            <a:avLst/>
          </a:prstGeom>
          <a:noFill/>
        </p:spPr>
        <p:txBody>
          <a:bodyPr wrap="square" rtlCol="0">
            <a:spAutoFit/>
          </a:bodyPr>
          <a:lstStyle/>
          <a:p>
            <a:pPr algn="just"/>
            <a:r>
              <a:rPr lang="es-AR" dirty="0" smtClean="0"/>
              <a:t>18) Modificaremos el código de modo que podamos encender y apagar un </a:t>
            </a:r>
            <a:r>
              <a:rPr lang="es-AR" dirty="0" err="1" smtClean="0"/>
              <a:t>led</a:t>
            </a:r>
            <a:r>
              <a:rPr lang="es-AR" dirty="0" smtClean="0"/>
              <a:t> de forma periódica haciendo un retardo por software</a:t>
            </a:r>
            <a:endParaRPr lang="es-AR" dirty="0"/>
          </a:p>
        </p:txBody>
      </p:sp>
      <p:pic>
        <p:nvPicPr>
          <p:cNvPr id="21508" name="Picture 4"/>
          <p:cNvPicPr>
            <a:picLocks noChangeAspect="1" noChangeArrowheads="1"/>
          </p:cNvPicPr>
          <p:nvPr/>
        </p:nvPicPr>
        <p:blipFill>
          <a:blip r:embed="rId2" cstate="print"/>
          <a:srcRect/>
          <a:stretch>
            <a:fillRect/>
          </a:stretch>
        </p:blipFill>
        <p:spPr bwMode="auto">
          <a:xfrm>
            <a:off x="1000100" y="866180"/>
            <a:ext cx="6143668" cy="588717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21" y="214290"/>
            <a:ext cx="8286807" cy="646331"/>
          </a:xfrm>
          <a:prstGeom prst="rect">
            <a:avLst/>
          </a:prstGeom>
          <a:noFill/>
        </p:spPr>
        <p:txBody>
          <a:bodyPr wrap="square" rtlCol="0">
            <a:spAutoFit/>
          </a:bodyPr>
          <a:lstStyle/>
          <a:p>
            <a:pPr algn="just"/>
            <a:r>
              <a:rPr lang="es-AR" dirty="0" smtClean="0"/>
              <a:t>19) Una vez escrito nuestro código procedemos a compilarlo, para esto vamos al Project Explorer y seleccionamos nuestro proyecto como se ve en la siguiente imagen.</a:t>
            </a:r>
            <a:endParaRPr lang="es-AR" dirty="0"/>
          </a:p>
        </p:txBody>
      </p:sp>
      <p:pic>
        <p:nvPicPr>
          <p:cNvPr id="26628" name="Picture 4"/>
          <p:cNvPicPr>
            <a:picLocks noChangeAspect="1" noChangeArrowheads="1"/>
          </p:cNvPicPr>
          <p:nvPr/>
        </p:nvPicPr>
        <p:blipFill>
          <a:blip r:embed="rId2" cstate="print"/>
          <a:srcRect/>
          <a:stretch>
            <a:fillRect/>
          </a:stretch>
        </p:blipFill>
        <p:spPr bwMode="auto">
          <a:xfrm>
            <a:off x="500034" y="1071547"/>
            <a:ext cx="3836157" cy="2928958"/>
          </a:xfrm>
          <a:prstGeom prst="rect">
            <a:avLst/>
          </a:prstGeom>
          <a:noFill/>
          <a:ln w="9525">
            <a:noFill/>
            <a:miter lim="800000"/>
            <a:headEnd/>
            <a:tailEnd/>
          </a:ln>
          <a:effectLst/>
        </p:spPr>
      </p:pic>
      <p:sp>
        <p:nvSpPr>
          <p:cNvPr id="9" name="TextBox 8"/>
          <p:cNvSpPr txBox="1"/>
          <p:nvPr/>
        </p:nvSpPr>
        <p:spPr>
          <a:xfrm>
            <a:off x="500034" y="4192510"/>
            <a:ext cx="4071966" cy="2308324"/>
          </a:xfrm>
          <a:prstGeom prst="rect">
            <a:avLst/>
          </a:prstGeom>
          <a:noFill/>
        </p:spPr>
        <p:txBody>
          <a:bodyPr wrap="square" rtlCol="0">
            <a:spAutoFit/>
          </a:bodyPr>
          <a:lstStyle/>
          <a:p>
            <a:r>
              <a:rPr lang="es-AR" dirty="0" smtClean="0"/>
              <a:t>De esta manera nos aseguramos que en la ventana </a:t>
            </a:r>
            <a:r>
              <a:rPr lang="es-AR" dirty="0" err="1" smtClean="0"/>
              <a:t>quickstart</a:t>
            </a:r>
            <a:r>
              <a:rPr lang="es-AR" dirty="0" smtClean="0"/>
              <a:t> nos aparecen las opciones correspondientes a ese proyecto que nos figuran como </a:t>
            </a:r>
          </a:p>
          <a:p>
            <a:r>
              <a:rPr lang="es-AR" dirty="0" err="1" smtClean="0"/>
              <a:t>Build</a:t>
            </a:r>
            <a:r>
              <a:rPr lang="es-AR" dirty="0" smtClean="0"/>
              <a:t> ’</a:t>
            </a:r>
            <a:r>
              <a:rPr lang="es-AR" dirty="0" err="1" smtClean="0"/>
              <a:t>Primer_Proyecto</a:t>
            </a:r>
            <a:r>
              <a:rPr lang="es-AR" dirty="0" smtClean="0"/>
              <a:t>’</a:t>
            </a:r>
          </a:p>
          <a:p>
            <a:r>
              <a:rPr lang="es-AR" dirty="0" err="1" smtClean="0"/>
              <a:t>Clean</a:t>
            </a:r>
            <a:r>
              <a:rPr lang="es-AR" dirty="0" smtClean="0"/>
              <a:t> ‘</a:t>
            </a:r>
            <a:r>
              <a:rPr lang="es-AR" dirty="0" err="1" smtClean="0"/>
              <a:t>Primer_Proyecto</a:t>
            </a:r>
            <a:r>
              <a:rPr lang="es-AR" dirty="0" smtClean="0"/>
              <a:t>’</a:t>
            </a:r>
          </a:p>
          <a:p>
            <a:r>
              <a:rPr lang="es-AR" dirty="0" err="1" smtClean="0"/>
              <a:t>Debug</a:t>
            </a:r>
            <a:r>
              <a:rPr lang="es-AR" dirty="0" smtClean="0"/>
              <a:t> ‘</a:t>
            </a:r>
            <a:r>
              <a:rPr lang="es-AR" dirty="0" err="1" smtClean="0"/>
              <a:t>Primer_Proyecto</a:t>
            </a:r>
            <a:r>
              <a:rPr lang="es-AR" dirty="0" smtClean="0"/>
              <a:t>’</a:t>
            </a:r>
          </a:p>
          <a:p>
            <a:r>
              <a:rPr lang="es-AR" dirty="0" smtClean="0"/>
              <a:t>Como se ve en la imagen a la derecha</a:t>
            </a:r>
            <a:endParaRPr lang="es-AR" dirty="0"/>
          </a:p>
        </p:txBody>
      </p:sp>
      <p:pic>
        <p:nvPicPr>
          <p:cNvPr id="26630" name="Picture 6"/>
          <p:cNvPicPr>
            <a:picLocks noChangeAspect="1" noChangeArrowheads="1"/>
          </p:cNvPicPr>
          <p:nvPr/>
        </p:nvPicPr>
        <p:blipFill>
          <a:blip r:embed="rId3" cstate="print"/>
          <a:srcRect/>
          <a:stretch>
            <a:fillRect/>
          </a:stretch>
        </p:blipFill>
        <p:spPr bwMode="auto">
          <a:xfrm>
            <a:off x="4572000" y="3357562"/>
            <a:ext cx="4162425" cy="32385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8596" y="428604"/>
            <a:ext cx="8286807" cy="646331"/>
          </a:xfrm>
          <a:prstGeom prst="rect">
            <a:avLst/>
          </a:prstGeom>
          <a:noFill/>
        </p:spPr>
        <p:txBody>
          <a:bodyPr wrap="square" rtlCol="0">
            <a:spAutoFit/>
          </a:bodyPr>
          <a:lstStyle/>
          <a:p>
            <a:pPr algn="just"/>
            <a:r>
              <a:rPr lang="es-AR" dirty="0" smtClean="0"/>
              <a:t>20) Podremos ver en la consola si hubo algún problema de sintaxis o si falta agregar alguna librería o problemas de compilación en general.</a:t>
            </a:r>
            <a:endParaRPr lang="es-AR" dirty="0"/>
          </a:p>
        </p:txBody>
      </p:sp>
      <p:pic>
        <p:nvPicPr>
          <p:cNvPr id="27651" name="Picture 3"/>
          <p:cNvPicPr>
            <a:picLocks noChangeAspect="1" noChangeArrowheads="1"/>
          </p:cNvPicPr>
          <p:nvPr/>
        </p:nvPicPr>
        <p:blipFill>
          <a:blip r:embed="rId2" cstate="print"/>
          <a:srcRect/>
          <a:stretch>
            <a:fillRect/>
          </a:stretch>
        </p:blipFill>
        <p:spPr bwMode="auto">
          <a:xfrm>
            <a:off x="504825" y="1285860"/>
            <a:ext cx="8134350" cy="2657475"/>
          </a:xfrm>
          <a:prstGeom prst="rect">
            <a:avLst/>
          </a:prstGeom>
          <a:noFill/>
          <a:ln w="9525">
            <a:noFill/>
            <a:miter lim="800000"/>
            <a:headEnd/>
            <a:tailEnd/>
          </a:ln>
          <a:effectLst/>
        </p:spPr>
      </p:pic>
      <p:sp>
        <p:nvSpPr>
          <p:cNvPr id="7" name="TextBox 6"/>
          <p:cNvSpPr txBox="1"/>
          <p:nvPr/>
        </p:nvSpPr>
        <p:spPr>
          <a:xfrm>
            <a:off x="428596" y="4143380"/>
            <a:ext cx="8286807" cy="1200329"/>
          </a:xfrm>
          <a:prstGeom prst="rect">
            <a:avLst/>
          </a:prstGeom>
          <a:noFill/>
        </p:spPr>
        <p:txBody>
          <a:bodyPr wrap="square" rtlCol="0">
            <a:spAutoFit/>
          </a:bodyPr>
          <a:lstStyle/>
          <a:p>
            <a:pPr algn="just"/>
            <a:r>
              <a:rPr lang="es-AR" dirty="0" smtClean="0"/>
              <a:t>21) Una vez que el programa compila y no arroja ningún error procedemos al </a:t>
            </a:r>
            <a:r>
              <a:rPr lang="es-AR" dirty="0" err="1" smtClean="0"/>
              <a:t>debug</a:t>
            </a:r>
            <a:r>
              <a:rPr lang="es-AR" dirty="0" smtClean="0"/>
              <a:t>. Para esto vamos al Project Explorer y hacemos </a:t>
            </a:r>
            <a:r>
              <a:rPr lang="es-AR" dirty="0" err="1" smtClean="0"/>
              <a:t>click</a:t>
            </a:r>
            <a:r>
              <a:rPr lang="es-AR" dirty="0" smtClean="0"/>
              <a:t> en nuestro proyecto actual, que en nuestro caso es “</a:t>
            </a:r>
            <a:r>
              <a:rPr lang="es-AR" dirty="0" err="1" smtClean="0"/>
              <a:t>Primer_Proyecto</a:t>
            </a:r>
            <a:r>
              <a:rPr lang="es-AR" dirty="0" smtClean="0"/>
              <a:t>” y luego en la ventana </a:t>
            </a:r>
            <a:r>
              <a:rPr lang="es-AR" dirty="0" err="1" smtClean="0"/>
              <a:t>QuickStart</a:t>
            </a:r>
            <a:r>
              <a:rPr lang="es-AR" dirty="0" smtClean="0"/>
              <a:t> hacemos </a:t>
            </a:r>
            <a:r>
              <a:rPr lang="es-AR" dirty="0" err="1" smtClean="0"/>
              <a:t>click</a:t>
            </a:r>
            <a:r>
              <a:rPr lang="es-AR" dirty="0" smtClean="0"/>
              <a:t> en </a:t>
            </a:r>
            <a:r>
              <a:rPr lang="es-AR" dirty="0" err="1" smtClean="0"/>
              <a:t>Debug</a:t>
            </a:r>
            <a:r>
              <a:rPr lang="es-AR" dirty="0" smtClean="0"/>
              <a:t> ‘</a:t>
            </a:r>
            <a:r>
              <a:rPr lang="es-AR" dirty="0" err="1" smtClean="0"/>
              <a:t>Primer_Proyecto</a:t>
            </a:r>
            <a:r>
              <a:rPr lang="es-AR" dirty="0" smtClean="0"/>
              <a:t>’ tal como hicimos para compilar nuestro código.</a:t>
            </a:r>
            <a:endParaRPr lang="es-A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14348" y="571480"/>
            <a:ext cx="3857466" cy="369332"/>
          </a:xfrm>
          <a:prstGeom prst="rect">
            <a:avLst/>
          </a:prstGeom>
          <a:noFill/>
        </p:spPr>
        <p:txBody>
          <a:bodyPr wrap="none" rtlCol="0">
            <a:spAutoFit/>
          </a:bodyPr>
          <a:lstStyle/>
          <a:p>
            <a:r>
              <a:rPr lang="es-AR" dirty="0" smtClean="0"/>
              <a:t>Descarga del IDE http://www.nxp.com/</a:t>
            </a:r>
            <a:endParaRPr lang="es-AR" dirty="0"/>
          </a:p>
        </p:txBody>
      </p:sp>
      <p:pic>
        <p:nvPicPr>
          <p:cNvPr id="1026" name="Picture 2"/>
          <p:cNvPicPr>
            <a:picLocks noChangeAspect="1" noChangeArrowheads="1"/>
          </p:cNvPicPr>
          <p:nvPr/>
        </p:nvPicPr>
        <p:blipFill>
          <a:blip r:embed="rId2" cstate="print"/>
          <a:srcRect/>
          <a:stretch>
            <a:fillRect/>
          </a:stretch>
        </p:blipFill>
        <p:spPr bwMode="auto">
          <a:xfrm>
            <a:off x="467544" y="1412776"/>
            <a:ext cx="7956376" cy="423472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8596" y="428604"/>
            <a:ext cx="8286807" cy="2031325"/>
          </a:xfrm>
          <a:prstGeom prst="rect">
            <a:avLst/>
          </a:prstGeom>
          <a:noFill/>
        </p:spPr>
        <p:txBody>
          <a:bodyPr wrap="square" rtlCol="0">
            <a:spAutoFit/>
          </a:bodyPr>
          <a:lstStyle/>
          <a:p>
            <a:pPr algn="just"/>
            <a:r>
              <a:rPr lang="es-AR" dirty="0" smtClean="0"/>
              <a:t>22) Esto dispara el modo </a:t>
            </a:r>
            <a:r>
              <a:rPr lang="es-AR" dirty="0" err="1" smtClean="0"/>
              <a:t>Debug</a:t>
            </a:r>
            <a:r>
              <a:rPr lang="es-AR" dirty="0" smtClean="0"/>
              <a:t> y permite correr el programa en la placa, detenerlo, avanzar paso a paso, </a:t>
            </a:r>
            <a:r>
              <a:rPr lang="es-AR" dirty="0" err="1" smtClean="0"/>
              <a:t>etc</a:t>
            </a:r>
            <a:r>
              <a:rPr lang="es-AR" dirty="0" smtClean="0"/>
              <a:t>, al igual que como hacíamos las simulaciones en </a:t>
            </a:r>
            <a:r>
              <a:rPr lang="es-AR" dirty="0" err="1" smtClean="0"/>
              <a:t>pic</a:t>
            </a:r>
            <a:r>
              <a:rPr lang="es-AR" dirty="0" smtClean="0"/>
              <a:t>, solo que en este caso no se simula el avance del programa línea a línea sino que podemos hacer que el </a:t>
            </a:r>
            <a:r>
              <a:rPr lang="es-AR" dirty="0" err="1" smtClean="0"/>
              <a:t>microcontrolador</a:t>
            </a:r>
            <a:r>
              <a:rPr lang="es-AR" dirty="0" smtClean="0"/>
              <a:t> avance línea a línea, es decir podemos detener el </a:t>
            </a:r>
            <a:r>
              <a:rPr lang="es-AR" dirty="0" err="1" smtClean="0"/>
              <a:t>microcontrolador</a:t>
            </a:r>
            <a:r>
              <a:rPr lang="es-AR" dirty="0" smtClean="0"/>
              <a:t> en el punto del programa que necesitemos, lo que resulta una herramienta muy potente de </a:t>
            </a:r>
            <a:r>
              <a:rPr lang="es-AR" dirty="0" err="1" smtClean="0"/>
              <a:t>debug</a:t>
            </a:r>
            <a:r>
              <a:rPr lang="es-AR" dirty="0" smtClean="0"/>
              <a:t>. Para el </a:t>
            </a:r>
            <a:r>
              <a:rPr lang="es-AR" dirty="0" err="1" smtClean="0"/>
              <a:t>debug</a:t>
            </a:r>
            <a:r>
              <a:rPr lang="es-AR" dirty="0" smtClean="0"/>
              <a:t> tenemos herramientas, de las cuales podemos ver algunas en la siguiente imagen.</a:t>
            </a:r>
            <a:endParaRPr lang="es-AR" dirty="0"/>
          </a:p>
        </p:txBody>
      </p:sp>
      <p:pic>
        <p:nvPicPr>
          <p:cNvPr id="28674" name="Picture 2"/>
          <p:cNvPicPr>
            <a:picLocks noChangeAspect="1" noChangeArrowheads="1"/>
          </p:cNvPicPr>
          <p:nvPr/>
        </p:nvPicPr>
        <p:blipFill>
          <a:blip r:embed="rId2" cstate="print"/>
          <a:srcRect/>
          <a:stretch>
            <a:fillRect/>
          </a:stretch>
        </p:blipFill>
        <p:spPr bwMode="auto">
          <a:xfrm>
            <a:off x="1142976" y="2786058"/>
            <a:ext cx="6164835" cy="714380"/>
          </a:xfrm>
          <a:prstGeom prst="rect">
            <a:avLst/>
          </a:prstGeom>
          <a:noFill/>
          <a:ln w="9525">
            <a:noFill/>
            <a:miter lim="800000"/>
            <a:headEnd/>
            <a:tailEnd/>
          </a:ln>
          <a:effectLst/>
        </p:spPr>
      </p:pic>
      <p:sp>
        <p:nvSpPr>
          <p:cNvPr id="6" name="TextBox 5"/>
          <p:cNvSpPr txBox="1"/>
          <p:nvPr/>
        </p:nvSpPr>
        <p:spPr>
          <a:xfrm>
            <a:off x="571472" y="4143380"/>
            <a:ext cx="3196003" cy="2308324"/>
          </a:xfrm>
          <a:prstGeom prst="rect">
            <a:avLst/>
          </a:prstGeom>
          <a:noFill/>
        </p:spPr>
        <p:txBody>
          <a:bodyPr wrap="none" rtlCol="0">
            <a:spAutoFit/>
          </a:bodyPr>
          <a:lstStyle/>
          <a:p>
            <a:r>
              <a:rPr lang="es-AR" dirty="0" smtClean="0"/>
              <a:t>Se listan de Izquierda a derecha </a:t>
            </a:r>
          </a:p>
          <a:p>
            <a:pPr>
              <a:buFont typeface="Arial" pitchFamily="34" charset="0"/>
              <a:buChar char="•"/>
            </a:pPr>
            <a:r>
              <a:rPr lang="es-AR" dirty="0" smtClean="0"/>
              <a:t>Ignorar </a:t>
            </a:r>
            <a:r>
              <a:rPr lang="es-AR" dirty="0" err="1" smtClean="0"/>
              <a:t>breakpoint</a:t>
            </a:r>
            <a:endParaRPr lang="es-AR" dirty="0" smtClean="0"/>
          </a:p>
          <a:p>
            <a:pPr>
              <a:buFont typeface="Arial" pitchFamily="34" charset="0"/>
              <a:buChar char="•"/>
            </a:pPr>
            <a:r>
              <a:rPr lang="es-AR" dirty="0" err="1" smtClean="0"/>
              <a:t>Run</a:t>
            </a:r>
            <a:endParaRPr lang="es-AR" dirty="0" smtClean="0"/>
          </a:p>
          <a:p>
            <a:pPr>
              <a:buFont typeface="Arial" pitchFamily="34" charset="0"/>
              <a:buChar char="•"/>
            </a:pPr>
            <a:r>
              <a:rPr lang="es-AR" dirty="0" smtClean="0"/>
              <a:t>Pausa</a:t>
            </a:r>
          </a:p>
          <a:p>
            <a:pPr>
              <a:buFont typeface="Arial" pitchFamily="34" charset="0"/>
              <a:buChar char="•"/>
            </a:pPr>
            <a:r>
              <a:rPr lang="es-AR" dirty="0" smtClean="0"/>
              <a:t>Stop </a:t>
            </a:r>
            <a:r>
              <a:rPr lang="es-AR" dirty="0" err="1" smtClean="0"/>
              <a:t>Debug</a:t>
            </a:r>
            <a:endParaRPr lang="es-AR" dirty="0" smtClean="0"/>
          </a:p>
          <a:p>
            <a:pPr>
              <a:buFont typeface="Arial" pitchFamily="34" charset="0"/>
              <a:buChar char="•"/>
            </a:pPr>
            <a:r>
              <a:rPr lang="es-AR" dirty="0" smtClean="0"/>
              <a:t>Desconectar</a:t>
            </a:r>
          </a:p>
          <a:p>
            <a:pPr>
              <a:buFont typeface="Arial" pitchFamily="34" charset="0"/>
              <a:buChar char="•"/>
            </a:pPr>
            <a:r>
              <a:rPr lang="es-AR" dirty="0" err="1" smtClean="0"/>
              <a:t>Step</a:t>
            </a:r>
            <a:r>
              <a:rPr lang="es-AR" dirty="0" smtClean="0"/>
              <a:t> </a:t>
            </a:r>
            <a:r>
              <a:rPr lang="es-AR" dirty="0" err="1" smtClean="0"/>
              <a:t>Into</a:t>
            </a:r>
            <a:endParaRPr lang="es-AR" dirty="0" smtClean="0"/>
          </a:p>
          <a:p>
            <a:pPr>
              <a:buFont typeface="Arial" pitchFamily="34" charset="0"/>
              <a:buChar char="•"/>
            </a:pPr>
            <a:r>
              <a:rPr lang="es-AR" dirty="0" err="1" smtClean="0"/>
              <a:t>Step</a:t>
            </a:r>
            <a:r>
              <a:rPr lang="es-AR" dirty="0" smtClean="0"/>
              <a:t> </a:t>
            </a:r>
            <a:r>
              <a:rPr lang="es-AR" dirty="0" err="1" smtClean="0"/>
              <a:t>Over</a:t>
            </a:r>
            <a:endParaRPr lang="es-AR" dirty="0"/>
          </a:p>
        </p:txBody>
      </p:sp>
      <p:sp>
        <p:nvSpPr>
          <p:cNvPr id="7" name="TextBox 6"/>
          <p:cNvSpPr txBox="1"/>
          <p:nvPr/>
        </p:nvSpPr>
        <p:spPr>
          <a:xfrm>
            <a:off x="4214810" y="4143380"/>
            <a:ext cx="3429024" cy="2308324"/>
          </a:xfrm>
          <a:prstGeom prst="rect">
            <a:avLst/>
          </a:prstGeom>
          <a:noFill/>
        </p:spPr>
        <p:txBody>
          <a:bodyPr wrap="square" rtlCol="0">
            <a:spAutoFit/>
          </a:bodyPr>
          <a:lstStyle/>
          <a:p>
            <a:r>
              <a:rPr lang="es-AR" dirty="0" err="1" smtClean="0"/>
              <a:t>Step</a:t>
            </a:r>
            <a:r>
              <a:rPr lang="es-AR" dirty="0" smtClean="0"/>
              <a:t> </a:t>
            </a:r>
            <a:r>
              <a:rPr lang="es-AR" dirty="0" err="1" smtClean="0"/>
              <a:t>into</a:t>
            </a:r>
            <a:r>
              <a:rPr lang="es-AR" dirty="0" smtClean="0"/>
              <a:t>: Avanza línea a línea, Si ocurre una llamada a una subrutina avanza paso a paso dentro de la subrutina</a:t>
            </a:r>
          </a:p>
          <a:p>
            <a:r>
              <a:rPr lang="es-AR" dirty="0" err="1" smtClean="0"/>
              <a:t>Step</a:t>
            </a:r>
            <a:r>
              <a:rPr lang="es-AR" dirty="0" smtClean="0"/>
              <a:t> </a:t>
            </a:r>
            <a:r>
              <a:rPr lang="es-AR" dirty="0" err="1" smtClean="0"/>
              <a:t>Over</a:t>
            </a:r>
            <a:r>
              <a:rPr lang="es-AR" dirty="0" smtClean="0"/>
              <a:t>: avanza paso a paso si ocurre una llamada a subrutina no se detiene en cada línea de la subrutina</a:t>
            </a:r>
            <a:endParaRPr lang="es-AR"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8596" y="285728"/>
            <a:ext cx="2607830" cy="369332"/>
          </a:xfrm>
          <a:prstGeom prst="rect">
            <a:avLst/>
          </a:prstGeom>
          <a:noFill/>
        </p:spPr>
        <p:txBody>
          <a:bodyPr wrap="none" rtlCol="0">
            <a:spAutoFit/>
          </a:bodyPr>
          <a:lstStyle/>
          <a:p>
            <a:r>
              <a:rPr lang="es-AR" dirty="0" smtClean="0"/>
              <a:t>23) Vista del modo </a:t>
            </a:r>
            <a:r>
              <a:rPr lang="es-AR" dirty="0" err="1" smtClean="0"/>
              <a:t>Debug</a:t>
            </a:r>
            <a:endParaRPr lang="es-AR" dirty="0"/>
          </a:p>
        </p:txBody>
      </p:sp>
      <p:pic>
        <p:nvPicPr>
          <p:cNvPr id="29698" name="Picture 2"/>
          <p:cNvPicPr>
            <a:picLocks noChangeAspect="1" noChangeArrowheads="1"/>
          </p:cNvPicPr>
          <p:nvPr/>
        </p:nvPicPr>
        <p:blipFill>
          <a:blip r:embed="rId2" cstate="print"/>
          <a:srcRect/>
          <a:stretch>
            <a:fillRect/>
          </a:stretch>
        </p:blipFill>
        <p:spPr bwMode="auto">
          <a:xfrm>
            <a:off x="132136" y="785794"/>
            <a:ext cx="8869020" cy="4338648"/>
          </a:xfrm>
          <a:prstGeom prst="rect">
            <a:avLst/>
          </a:prstGeom>
          <a:noFill/>
          <a:ln w="9525">
            <a:noFill/>
            <a:miter lim="800000"/>
            <a:headEnd/>
            <a:tailEnd/>
          </a:ln>
          <a:effectLst/>
        </p:spPr>
      </p:pic>
      <p:sp>
        <p:nvSpPr>
          <p:cNvPr id="6" name="TextBox 5"/>
          <p:cNvSpPr txBox="1"/>
          <p:nvPr/>
        </p:nvSpPr>
        <p:spPr>
          <a:xfrm>
            <a:off x="357158" y="5500702"/>
            <a:ext cx="8572528" cy="646331"/>
          </a:xfrm>
          <a:prstGeom prst="rect">
            <a:avLst/>
          </a:prstGeom>
          <a:noFill/>
        </p:spPr>
        <p:txBody>
          <a:bodyPr wrap="square" rtlCol="0">
            <a:spAutoFit/>
          </a:bodyPr>
          <a:lstStyle/>
          <a:p>
            <a:r>
              <a:rPr lang="es-AR" dirty="0" smtClean="0"/>
              <a:t>Pueden verse, si se desea, el estado de los periféricos, el estado de las variables, además de los registros de trabajo del CortexM3</a:t>
            </a:r>
            <a:endParaRPr lang="es-A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14348" y="571480"/>
            <a:ext cx="3857466" cy="369332"/>
          </a:xfrm>
          <a:prstGeom prst="rect">
            <a:avLst/>
          </a:prstGeom>
          <a:noFill/>
        </p:spPr>
        <p:txBody>
          <a:bodyPr wrap="none" rtlCol="0">
            <a:spAutoFit/>
          </a:bodyPr>
          <a:lstStyle/>
          <a:p>
            <a:r>
              <a:rPr lang="es-AR" dirty="0" smtClean="0"/>
              <a:t>Descarga del IDE http://www.nxp.com/</a:t>
            </a:r>
            <a:endParaRPr lang="es-AR" dirty="0"/>
          </a:p>
        </p:txBody>
      </p:sp>
      <p:pic>
        <p:nvPicPr>
          <p:cNvPr id="2050" name="Picture 2"/>
          <p:cNvPicPr>
            <a:picLocks noChangeAspect="1" noChangeArrowheads="1"/>
          </p:cNvPicPr>
          <p:nvPr/>
        </p:nvPicPr>
        <p:blipFill>
          <a:blip r:embed="rId2" cstate="print"/>
          <a:srcRect/>
          <a:stretch>
            <a:fillRect/>
          </a:stretch>
        </p:blipFill>
        <p:spPr bwMode="auto">
          <a:xfrm>
            <a:off x="611560" y="1052736"/>
            <a:ext cx="8270329" cy="547198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14348" y="571480"/>
            <a:ext cx="3857466" cy="369332"/>
          </a:xfrm>
          <a:prstGeom prst="rect">
            <a:avLst/>
          </a:prstGeom>
          <a:noFill/>
        </p:spPr>
        <p:txBody>
          <a:bodyPr wrap="none" rtlCol="0">
            <a:spAutoFit/>
          </a:bodyPr>
          <a:lstStyle/>
          <a:p>
            <a:r>
              <a:rPr lang="es-AR" dirty="0" smtClean="0"/>
              <a:t>Descarga del IDE http://www.nxp.com/</a:t>
            </a:r>
            <a:endParaRPr lang="es-AR" dirty="0"/>
          </a:p>
        </p:txBody>
      </p:sp>
      <p:pic>
        <p:nvPicPr>
          <p:cNvPr id="3075" name="Picture 3"/>
          <p:cNvPicPr>
            <a:picLocks noChangeAspect="1" noChangeArrowheads="1"/>
          </p:cNvPicPr>
          <p:nvPr/>
        </p:nvPicPr>
        <p:blipFill>
          <a:blip r:embed="rId2" cstate="print"/>
          <a:srcRect/>
          <a:stretch>
            <a:fillRect/>
          </a:stretch>
        </p:blipFill>
        <p:spPr bwMode="auto">
          <a:xfrm>
            <a:off x="971600" y="1196752"/>
            <a:ext cx="6989217" cy="534561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14348" y="571480"/>
            <a:ext cx="3857466" cy="369332"/>
          </a:xfrm>
          <a:prstGeom prst="rect">
            <a:avLst/>
          </a:prstGeom>
          <a:noFill/>
        </p:spPr>
        <p:txBody>
          <a:bodyPr wrap="none" rtlCol="0">
            <a:spAutoFit/>
          </a:bodyPr>
          <a:lstStyle/>
          <a:p>
            <a:r>
              <a:rPr lang="es-AR" dirty="0" smtClean="0"/>
              <a:t>Descarga del IDE http://www.nxp.com/</a:t>
            </a:r>
            <a:endParaRPr lang="es-AR" dirty="0"/>
          </a:p>
        </p:txBody>
      </p:sp>
      <p:pic>
        <p:nvPicPr>
          <p:cNvPr id="4099" name="Picture 3"/>
          <p:cNvPicPr>
            <a:picLocks noChangeAspect="1" noChangeArrowheads="1"/>
          </p:cNvPicPr>
          <p:nvPr/>
        </p:nvPicPr>
        <p:blipFill>
          <a:blip r:embed="rId2" cstate="print"/>
          <a:srcRect/>
          <a:stretch>
            <a:fillRect/>
          </a:stretch>
        </p:blipFill>
        <p:spPr bwMode="auto">
          <a:xfrm>
            <a:off x="1259632" y="1124744"/>
            <a:ext cx="6734894" cy="52627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14348" y="571480"/>
            <a:ext cx="3857466" cy="369332"/>
          </a:xfrm>
          <a:prstGeom prst="rect">
            <a:avLst/>
          </a:prstGeom>
          <a:noFill/>
        </p:spPr>
        <p:txBody>
          <a:bodyPr wrap="none" rtlCol="0">
            <a:spAutoFit/>
          </a:bodyPr>
          <a:lstStyle/>
          <a:p>
            <a:r>
              <a:rPr lang="es-AR" dirty="0" smtClean="0"/>
              <a:t>Descarga del IDE http://www.nxp.com/</a:t>
            </a:r>
            <a:endParaRPr lang="es-AR" dirty="0"/>
          </a:p>
        </p:txBody>
      </p:sp>
      <p:pic>
        <p:nvPicPr>
          <p:cNvPr id="5122" name="Picture 2"/>
          <p:cNvPicPr>
            <a:picLocks noChangeAspect="1" noChangeArrowheads="1"/>
          </p:cNvPicPr>
          <p:nvPr/>
        </p:nvPicPr>
        <p:blipFill>
          <a:blip r:embed="rId2" cstate="print"/>
          <a:srcRect/>
          <a:stretch>
            <a:fillRect/>
          </a:stretch>
        </p:blipFill>
        <p:spPr bwMode="auto">
          <a:xfrm>
            <a:off x="1619672" y="1052736"/>
            <a:ext cx="6105872" cy="5509595"/>
          </a:xfrm>
          <a:prstGeom prst="rect">
            <a:avLst/>
          </a:prstGeom>
          <a:noFill/>
          <a:ln w="9525">
            <a:noFill/>
            <a:miter lim="800000"/>
            <a:headEnd/>
            <a:tailEnd/>
          </a:ln>
        </p:spPr>
      </p:pic>
      <p:sp>
        <p:nvSpPr>
          <p:cNvPr id="5" name="Oval 4"/>
          <p:cNvSpPr/>
          <p:nvPr/>
        </p:nvSpPr>
        <p:spPr>
          <a:xfrm>
            <a:off x="2987824" y="4293096"/>
            <a:ext cx="1584176" cy="360040"/>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s-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323528" y="1052736"/>
            <a:ext cx="5184576" cy="5235740"/>
          </a:xfrm>
          <a:prstGeom prst="rect">
            <a:avLst/>
          </a:prstGeom>
          <a:noFill/>
          <a:ln w="9525">
            <a:noFill/>
            <a:miter lim="800000"/>
            <a:headEnd/>
            <a:tailEnd/>
          </a:ln>
        </p:spPr>
      </p:pic>
      <p:sp>
        <p:nvSpPr>
          <p:cNvPr id="7" name="TextBox 6"/>
          <p:cNvSpPr txBox="1"/>
          <p:nvPr/>
        </p:nvSpPr>
        <p:spPr>
          <a:xfrm>
            <a:off x="714348" y="571480"/>
            <a:ext cx="3857466" cy="369332"/>
          </a:xfrm>
          <a:prstGeom prst="rect">
            <a:avLst/>
          </a:prstGeom>
          <a:noFill/>
        </p:spPr>
        <p:txBody>
          <a:bodyPr wrap="none" rtlCol="0">
            <a:spAutoFit/>
          </a:bodyPr>
          <a:lstStyle/>
          <a:p>
            <a:r>
              <a:rPr lang="es-AR" dirty="0" smtClean="0"/>
              <a:t>Descarga del IDE http://www.nxp.com/</a:t>
            </a:r>
            <a:endParaRPr lang="es-AR" dirty="0"/>
          </a:p>
        </p:txBody>
      </p:sp>
      <p:sp>
        <p:nvSpPr>
          <p:cNvPr id="5" name="Oval 4"/>
          <p:cNvSpPr/>
          <p:nvPr/>
        </p:nvSpPr>
        <p:spPr>
          <a:xfrm>
            <a:off x="1043608" y="3573016"/>
            <a:ext cx="1584176" cy="360040"/>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s-AR"/>
          </a:p>
        </p:txBody>
      </p:sp>
      <p:pic>
        <p:nvPicPr>
          <p:cNvPr id="6148" name="Picture 4"/>
          <p:cNvPicPr>
            <a:picLocks noChangeAspect="1" noChangeArrowheads="1"/>
          </p:cNvPicPr>
          <p:nvPr/>
        </p:nvPicPr>
        <p:blipFill>
          <a:blip r:embed="rId3" cstate="print"/>
          <a:srcRect/>
          <a:stretch>
            <a:fillRect/>
          </a:stretch>
        </p:blipFill>
        <p:spPr bwMode="auto">
          <a:xfrm>
            <a:off x="4788024" y="1484784"/>
            <a:ext cx="3779291" cy="3227066"/>
          </a:xfrm>
          <a:prstGeom prst="rect">
            <a:avLst/>
          </a:prstGeom>
          <a:noFill/>
          <a:ln w="9525">
            <a:noFill/>
            <a:miter lim="800000"/>
            <a:headEnd/>
            <a:tailEnd/>
          </a:ln>
        </p:spPr>
      </p:pic>
      <p:cxnSp>
        <p:nvCxnSpPr>
          <p:cNvPr id="9" name="Straight Arrow Connector 8"/>
          <p:cNvCxnSpPr>
            <a:stCxn id="5" idx="4"/>
            <a:endCxn id="6148" idx="2"/>
          </p:cNvCxnSpPr>
          <p:nvPr/>
        </p:nvCxnSpPr>
        <p:spPr>
          <a:xfrm>
            <a:off x="1835696" y="3933056"/>
            <a:ext cx="4841974" cy="778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5" idx="0"/>
            <a:endCxn id="6148" idx="0"/>
          </p:cNvCxnSpPr>
          <p:nvPr/>
        </p:nvCxnSpPr>
        <p:spPr>
          <a:xfrm flipV="1">
            <a:off x="1835696" y="1484784"/>
            <a:ext cx="4841974" cy="20882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par>
                                <p:cTn id="13" presetID="3" presetClass="entr" presetSubtype="1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blinds(horizontal)">
                                      <p:cBhvr>
                                        <p:cTn id="15" dur="500"/>
                                        <p:tgtEl>
                                          <p:spTgt spid="14"/>
                                        </p:tgtEl>
                                      </p:cBhvr>
                                    </p:animEffect>
                                  </p:childTnLst>
                                </p:cTn>
                              </p:par>
                              <p:par>
                                <p:cTn id="16" presetID="3" presetClass="entr" presetSubtype="10" fill="hold" nodeType="withEffect">
                                  <p:stCondLst>
                                    <p:cond delay="0"/>
                                  </p:stCondLst>
                                  <p:childTnLst>
                                    <p:set>
                                      <p:cBhvr>
                                        <p:cTn id="17" dur="1" fill="hold">
                                          <p:stCondLst>
                                            <p:cond delay="0"/>
                                          </p:stCondLst>
                                        </p:cTn>
                                        <p:tgtEl>
                                          <p:spTgt spid="6148"/>
                                        </p:tgtEl>
                                        <p:attrNameLst>
                                          <p:attrName>style.visibility</p:attrName>
                                        </p:attrNameLst>
                                      </p:cBhvr>
                                      <p:to>
                                        <p:strVal val="visible"/>
                                      </p:to>
                                    </p:set>
                                    <p:animEffect transition="in" filter="blinds(horizontal)">
                                      <p:cBhvr>
                                        <p:cTn id="18" dur="500"/>
                                        <p:tgtEl>
                                          <p:spTgt spid="6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1131</TotalTime>
  <Words>1130</Words>
  <Application>Microsoft Office PowerPoint</Application>
  <PresentationFormat>Presentación en pantalla (4:3)</PresentationFormat>
  <Paragraphs>79</Paragraphs>
  <Slides>41</Slides>
  <Notes>0</Notes>
  <HiddenSlides>0</HiddenSlides>
  <MMClips>0</MMClips>
  <ScaleCrop>false</ScaleCrop>
  <HeadingPairs>
    <vt:vector size="4" baseType="variant">
      <vt:variant>
        <vt:lpstr>Tema</vt:lpstr>
      </vt:variant>
      <vt:variant>
        <vt:i4>1</vt:i4>
      </vt:variant>
      <vt:variant>
        <vt:lpstr>Títulos de diapositiva</vt:lpstr>
      </vt:variant>
      <vt:variant>
        <vt:i4>41</vt:i4>
      </vt:variant>
    </vt:vector>
  </HeadingPairs>
  <TitlesOfParts>
    <vt:vector size="42" baseType="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Blasco</dc:creator>
  <cp:lastModifiedBy>Usuario de Windows</cp:lastModifiedBy>
  <cp:revision>91</cp:revision>
  <dcterms:created xsi:type="dcterms:W3CDTF">2015-07-30T01:17:09Z</dcterms:created>
  <dcterms:modified xsi:type="dcterms:W3CDTF">2017-08-03T09:17:34Z</dcterms:modified>
</cp:coreProperties>
</file>