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58" r:id="rId5"/>
    <p:sldId id="259" r:id="rId6"/>
    <p:sldId id="262" r:id="rId7"/>
    <p:sldId id="260" r:id="rId8"/>
    <p:sldId id="271" r:id="rId9"/>
    <p:sldId id="261" r:id="rId10"/>
    <p:sldId id="275" r:id="rId11"/>
    <p:sldId id="276" r:id="rId12"/>
    <p:sldId id="274" r:id="rId13"/>
    <p:sldId id="263" r:id="rId14"/>
    <p:sldId id="270" r:id="rId15"/>
    <p:sldId id="264" r:id="rId16"/>
    <p:sldId id="272" r:id="rId17"/>
    <p:sldId id="273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180"/>
    <a:srgbClr val="7620D8"/>
    <a:srgbClr val="F0F0F7"/>
    <a:srgbClr val="550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03DAA-65D9-43A3-A887-8DF605E78661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50AD-411C-4442-BEDC-796C41363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8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50AD-411C-4442-BEDC-796C41363CE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7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50AD-411C-4442-BEDC-796C41363CE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7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50AD-411C-4442-BEDC-796C41363CE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20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6646-5AF7-43A9-8B54-C3019E456649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BB4D-6ED7-441E-8788-39CE536041A9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F192-EBFA-41E3-82D4-B71D5031C61A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96C7-7D0E-4635-9F94-01FF45968596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BC21-42D9-406C-9FDA-B165BC8540EB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D9C5-83EB-45A0-9F67-35D4D0F41D44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9B6F-6B48-4DD0-84F2-9964A1CB8D28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BFE-6B70-4C24-9E01-C6DC2E2BE669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5B5-1184-4531-B984-06E42C79F736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B67C-7436-430D-BFDF-507F261098D0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720-F382-4EE2-BB7A-12C4064D9920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2526-3EB6-4FC3-B490-5AE4877F1BB2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A2A8-9A26-4DD3-9B07-89AA27492F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3638" y="2810863"/>
            <a:ext cx="8604725" cy="1236275"/>
          </a:xfrm>
        </p:spPr>
        <p:txBody>
          <a:bodyPr>
            <a:normAutofit/>
          </a:bodyPr>
          <a:lstStyle/>
          <a:p>
            <a:r>
              <a:rPr lang="pt-BR" sz="3200" b="1" cap="all" dirty="0" smtClean="0">
                <a:solidFill>
                  <a:srgbClr val="7620D8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protótipo DE APLICAÇÃO para gestão ORCAMENTÁRIA de lavouras</a:t>
            </a:r>
            <a:endParaRPr lang="en-US" sz="3200" dirty="0">
              <a:solidFill>
                <a:srgbClr val="7620D8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3637" y="5081180"/>
            <a:ext cx="8604725" cy="95215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Acadêmico: Ivan Vinicius Boneti</a:t>
            </a:r>
          </a:p>
          <a:p>
            <a:pPr>
              <a:lnSpc>
                <a:spcPct val="80000"/>
              </a:lnSpc>
              <a:defRPr/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Orientador: Cleber Nardelli     </a:t>
            </a:r>
          </a:p>
          <a:p>
            <a:pPr>
              <a:lnSpc>
                <a:spcPct val="80000"/>
              </a:lnSpc>
              <a:defRPr/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60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29/06/2021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7" y="628785"/>
            <a:ext cx="1512605" cy="10804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3637" y="753503"/>
            <a:ext cx="8604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UNIVERSITÁRIO PARA O DESENVOLVIMENTO </a:t>
            </a:r>
            <a:br>
              <a:rPr lang="pt-BR" alt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ALTO VALE DO ITAJAÍ - UNIDAVI</a:t>
            </a:r>
          </a:p>
          <a:p>
            <a:pPr algn="ctr"/>
            <a:r>
              <a:rPr lang="pt-BR" alt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 SISTEMAS DE INFORMAÇÃO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1714991"/>
            <a:ext cx="8673981" cy="34280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(Banks e Porcello, 2017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Criado pelo Facebook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funcional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2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 (Eisenman, 2016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Compartihamento de conhecimento provindo do React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Compartilhamento de código muti-plataformas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elementos nativos dos dispositivos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pt-BR" sz="12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39010" y="505674"/>
            <a:ext cx="511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1877089"/>
            <a:ext cx="8673981" cy="31038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(Flanagan, 2013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compatibilidade</a:t>
            </a:r>
            <a:endParaRPr lang="en-US" sz="12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linguagem mais onipresente da história</a:t>
            </a:r>
            <a:endParaRPr lang="pt-BR" sz="12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</a:t>
            </a:r>
            <a:r>
              <a:rPr lang="pt-BR" sz="1600" i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Engloba todos os aspectos de interção com o produto ou serviço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passar dos anos houve um crescimento na complexidade na área 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de satisfação dos usuários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não abrimos mão da Netflix ou Spotify?</a:t>
            </a:r>
            <a:endParaRPr lang="pt-BR" sz="12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39010" y="505674"/>
            <a:ext cx="511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2600296"/>
            <a:ext cx="8673981" cy="1657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Heurísticas de Usabilidade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para analisar a usabilidade de uma interface digital,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través de 10 pontos descritos por Nielsen (1994)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Indetificação dos 10 pontos foi feita através da análise fatorial de 249 problemas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39010" y="505674"/>
            <a:ext cx="511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097376"/>
            <a:ext cx="8673981" cy="26632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aplicada descritiva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o objetivo de desenvolver um protótipo de sistema para gestão de áreas de plantio, através de georreferenciamento na propriedade do senhor Luiz Boneti. Analisando o cenário atual das aplicações através do estado da arte;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de informações através de pesquisa qualitativa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onde houve a execução de entrevista com o agricultor e agropecuarista, para obter-se informações detalhadas dos cenários desses atores.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09570" y="505674"/>
            <a:ext cx="753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PROCEDIMENTOS METODOLÓGICOS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097376"/>
            <a:ext cx="8673981" cy="26632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Para o desenvolvimento do protótipo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fez-se uso do sistema operacional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onde foi realizada a instalação do gerenciador de pacotes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Como editor de código fonte, o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utilizado. Para banco de dados, o sistema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desempenhou seu papel. No desenvolvimento das interfaces para internet a biblioteca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utilizada. Quando ao aplicativo mobile a biblioteca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trabalhou em conjunto as funcionalidades da plataforma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09570" y="505674"/>
            <a:ext cx="753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PROCEDIMENTOS METODOLÓGICOS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1825625"/>
            <a:ext cx="8673981" cy="394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Agricultor</a:t>
            </a:r>
          </a:p>
          <a:p>
            <a:r>
              <a:rPr lang="en-US" sz="16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tempo</a:t>
            </a:r>
          </a:p>
          <a:p>
            <a:pPr lvl="1"/>
            <a:r>
              <a:rPr lang="en-US" sz="12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indentificar os produtos mais adequados</a:t>
            </a:r>
          </a:p>
          <a:p>
            <a:pPr lvl="1"/>
            <a:r>
              <a:rPr lang="en-US" sz="12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indetificar o estabelecimento com preços mais atrativos</a:t>
            </a:r>
          </a:p>
          <a:p>
            <a:pPr lvl="1"/>
            <a:r>
              <a:rPr lang="en-US" sz="12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saber as recomedações de uso</a:t>
            </a:r>
          </a:p>
          <a:p>
            <a:pPr marL="0" indent="0">
              <a:buNone/>
            </a:pPr>
            <a:endParaRPr lang="en-US" sz="1600" b="1" noProof="1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Agropecuarista</a:t>
            </a:r>
          </a:p>
          <a:p>
            <a:r>
              <a:rPr lang="en-US" sz="16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Retrabalho</a:t>
            </a:r>
          </a:p>
          <a:p>
            <a:pPr lvl="1"/>
            <a:r>
              <a:rPr lang="en-US" sz="12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agricultores fazem contato para tirar dúvidas</a:t>
            </a:r>
          </a:p>
          <a:p>
            <a:pPr lvl="1"/>
            <a:r>
              <a:rPr lang="en-US" sz="1200" noProof="1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Muitas vezes uma compra não é concluida após o período de </a:t>
            </a:r>
            <a:r>
              <a:rPr lang="en-US" sz="12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</a:t>
            </a:r>
          </a:p>
          <a:p>
            <a:r>
              <a:rPr lang="en-US" sz="16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en-US" sz="1600" noProof="1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portfólio digital</a:t>
            </a:r>
          </a:p>
          <a:p>
            <a:pPr lvl="1"/>
            <a:r>
              <a:rPr lang="en-US" sz="1200" noProof="1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na competitividade</a:t>
            </a:r>
          </a:p>
          <a:p>
            <a:pPr lvl="1"/>
            <a:r>
              <a:rPr lang="en-US" sz="1200" noProof="1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Diminuição de retrabalho</a:t>
            </a:r>
          </a:p>
          <a:p>
            <a:pPr lvl="1"/>
            <a:r>
              <a:rPr lang="en-US" sz="1200" noProof="1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 de </a:t>
            </a:r>
            <a:r>
              <a:rPr lang="en-US" sz="1200" noProof="1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endParaRPr lang="en-US" sz="1600" b="1" noProof="1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33482" y="505674"/>
            <a:ext cx="586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DA PESQUISA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2305195"/>
            <a:ext cx="8673981" cy="2247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Agropecuária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produto no portfólio</a:t>
            </a:r>
          </a:p>
          <a:p>
            <a:pPr lvl="1">
              <a:lnSpc>
                <a:spcPct val="150000"/>
              </a:lnSpc>
            </a:pPr>
            <a:r>
              <a:rPr lang="pt-BR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Listagem do produto no portfólio 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</a:t>
            </a:r>
            <a:r>
              <a:rPr lang="en-US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Detalhes da composição</a:t>
            </a:r>
            <a:endParaRPr lang="pt-BR" sz="12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33482" y="505674"/>
            <a:ext cx="734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PROTÓTIPO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333482" y="505674"/>
            <a:ext cx="734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PROTÓTIPO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2305195"/>
            <a:ext cx="8673981" cy="22476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Agricultor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nova área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nova temporada</a:t>
            </a:r>
            <a:endParaRPr lang="pt-BR" sz="12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en-US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orçamento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orçamento no histórico</a:t>
            </a:r>
            <a:endParaRPr lang="pt-BR" sz="12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2001780"/>
            <a:ext cx="8673981" cy="2854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Diante das oportunidades identificadas, o uso de soluções tecnológicas no campo poderá afetar diretamente as próximas gerações, por meio da diminuição e uso eficiente das matérias primas na produção agrícola;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Diminuição dos gastos desnecessário e uma melhor gestão orçamentaria;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 na comunicação entre agricultor e agropecuárias;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a competividade e na qualidade dos serviços prestados pelas agropecuárias.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51880" y="505674"/>
            <a:ext cx="3088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1825625"/>
            <a:ext cx="8673981" cy="3885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AEGRO. 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Aegro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evoluir a agricultura é o que nos move. Por isso, somos parceiros de quem produz. 2021. Disponível em: &lt; https://aegro.com.br/ &gt; Acesso em: 21 mar. 2021</a:t>
            </a:r>
            <a:r>
              <a:rPr lang="pt-BR" sz="14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AMARAL, Luiz Fernando. 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 e Desenvolvimento Rural: 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da Tecnologia de Informação e Comunicação na Agricultura. 2017. 234 f. Tese (Doutorado) - Curso de Relações Internacionais, Universidade de São Paulo (USP), São Paulo, 2017. Disponível em: &lt;http://www.funag.gov.br/ipri/btd/index.php/9-teses/4507-tic-e-desenvolvimento-rural-impactos-da-tecnologia-de-informacao-e-comunicacao-na-agricultura&gt;. Acesso em: 12 set. 2019</a:t>
            </a:r>
            <a:r>
              <a:rPr lang="pt-BR" sz="14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AMCHAM, Campinas. 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 é responsável por 21% do PIB nacional, afirma especialista da PWC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&lt;https://g1.globo.com/sp/campinas-regiao/especial-publicitario/amcham/noticia/agronegocio-e-responsavel-por-21-do-pib-nacional-afirma-especialista-da-pwc.ghtml&gt; Acesso em: 13 mar. 2019. 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6A618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33771" y="505674"/>
            <a:ext cx="312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238693"/>
            <a:ext cx="8673981" cy="2380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 crescimento das atividades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agrícolas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mesmo em meio a crises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Graças ao investimento em novas tecnologias o Brasil é um dos maiores exportadores de grãos do mundo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tecnologia tem sido ferramenta fundamental para melhor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gestão,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ganhos de produtividade nas propriedades agrícolas.</a:t>
            </a:r>
          </a:p>
          <a:p>
            <a:pPr marL="0" indent="0"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08676" y="505674"/>
            <a:ext cx="29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1825625"/>
            <a:ext cx="8673981" cy="3860280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BANKS, Alex, PORCELLO, Eve. </a:t>
            </a:r>
            <a:r>
              <a:rPr lang="en-US" sz="1400" b="1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React: </a:t>
            </a:r>
            <a:r>
              <a:rPr lang="en-US" sz="1400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web development with React and Redux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Gravenstein Highway North, Sebastopol: O’Reilly Media, 2017. </a:t>
            </a:r>
            <a:r>
              <a:rPr lang="en-US" sz="1400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E-Book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fontAlgn="base">
              <a:lnSpc>
                <a:spcPct val="150000"/>
              </a:lnSpc>
            </a:pP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EISENMAN, Bonnie. </a:t>
            </a:r>
            <a:r>
              <a:rPr lang="en-US" sz="1400" b="1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 </a:t>
            </a:r>
            <a:r>
              <a:rPr lang="en-US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sz="1400" b="1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building native mobile apps with Javascript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Gravenstein Highway North, Sebastopol: O’Reilly Media, 2016.</a:t>
            </a:r>
            <a:r>
              <a:rPr lang="en-US" sz="1400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E-Book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fontAlgn="base">
              <a:lnSpc>
                <a:spcPct val="150000"/>
              </a:lnSpc>
            </a:pP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FLANAGAN, David. 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Javascript: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 guia definitivo. Porto Alegre: Bookman, 2013.</a:t>
            </a:r>
            <a:r>
              <a:rPr lang="pt-BR" sz="1400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E-Book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LAMAS, Fernando Mendes. 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tecnologia na agricultura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 https://www.embrapa.br/agropecuaria-oeste/busca-de-noticias/-/noticia/30015917/artigo-a-tecnologia-na-agricultura &gt; Acesso em: 12 set. 2019</a:t>
            </a:r>
            <a:r>
              <a:rPr lang="pt-BR" sz="14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NIELSEN, Jakob. </a:t>
            </a:r>
            <a:r>
              <a:rPr lang="en-US" sz="1400" b="1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Usability Heuristics for User Interface Design. 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 em: &lt;https://www.nngroup.com/articles/ten-usability-heuristics/&gt; Acesso em: 13 set. 2019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6A618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40006" y="505674"/>
            <a:ext cx="311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1868776"/>
            <a:ext cx="8673981" cy="3120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PAPP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Ana Carolina, CHIARA, Márcia De. 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 ignora crise e bate recordes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Disponível em: &lt;https://economia.estadao.com.br/noticias/geral,nova-noticia,1845680&gt; Acesso em: 14 de jun. 2019</a:t>
            </a:r>
            <a:r>
              <a:rPr lang="pt-BR" sz="14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PEREIRA, Rogério. </a:t>
            </a:r>
            <a:r>
              <a:rPr lang="pt-BR" sz="1400" b="1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Experience Design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criar produtos digitais com foco nas pessoas. 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ed. São Paulo: Casa do código, 2018</a:t>
            </a:r>
            <a:r>
              <a:rPr lang="en-US" sz="14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>
              <a:lnSpc>
                <a:spcPct val="150000"/>
              </a:lnSpc>
            </a:pP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POWERS, Shelley. </a:t>
            </a:r>
            <a:r>
              <a:rPr lang="en-US" sz="1400" b="1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 </a:t>
            </a:r>
            <a:r>
              <a:rPr lang="en-US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Node: </a:t>
            </a:r>
            <a:r>
              <a:rPr lang="en-US" sz="1400" i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to the server side. </a:t>
            </a:r>
            <a:r>
              <a:rPr lang="en-US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Gravenstein Highway North, Sebastopol: O’Reilly Media, 2012. </a:t>
            </a:r>
            <a:r>
              <a:rPr lang="pt-BR" sz="1400" i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E-Book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ROB, Peter, CORONEL, Carlos. </a:t>
            </a:r>
            <a:r>
              <a:rPr lang="pt-BR" sz="14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Banco de Dados:</a:t>
            </a:r>
            <a:r>
              <a:rPr lang="pt-BR" sz="14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Projeto, implementação e gerenciamento. 1. ed. São Paulo: Cengage learning, 2014.</a:t>
            </a:r>
            <a:endParaRPr lang="en-US" sz="14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6A618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40006" y="505674"/>
            <a:ext cx="311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1926965"/>
            <a:ext cx="8673981" cy="30040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Para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Amaral (2017), com o aumento da demanda dos produtos agrícolas e, o avanço do crescimento populacional econômico expressivo, a agricultura tem exercido alta pressão sobre os recursos naturais do planeta, que servem de matéria prima para a atividade. Consequentemente, é preciso ter-se maior oferta de produtos e, ao mesmo tempo limitar os impactos ambientais causados pelo agronegócio. Nesse cenário, a tecnologia tem auxiliado o agricultor no desenvolvimento sustentável da atividade, </a:t>
            </a:r>
            <a:r>
              <a:rPr lang="pt-BR" sz="1600" b="1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impactando em uma melhor produtividade e na diminuição do consumo de recursos </a:t>
            </a:r>
            <a:r>
              <a:rPr lang="pt-BR" sz="1600" b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naturais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08676" y="505674"/>
            <a:ext cx="29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780377"/>
            <a:ext cx="8673981" cy="12972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 a forma mais eficiente para resolver os problemas de gestão orçamentária de lavouras no agronegócio utilizando a tecnologia e consequentemente contribuir para uma maior integração entre as agropecuárias e os agricultores?</a:t>
            </a:r>
            <a:endParaRPr lang="en-US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93821" y="505674"/>
            <a:ext cx="540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PESQUISA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960693"/>
            <a:ext cx="8673981" cy="93661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protótipo de aplicativo que auxilie o produtor agrícola na elaboração de orçamento de suas lavouras.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6A618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97630" y="505674"/>
            <a:ext cx="379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443984"/>
            <a:ext cx="8673981" cy="197003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oportunidades para o uso de tecnologias no campo;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Projetar o protótipo baseado nas oportunidades identificadas;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modelo de avaliação heurística de usabilidade;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protótipo.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6A618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45456" y="505674"/>
            <a:ext cx="5101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ESPECÍFICOS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1825625"/>
            <a:ext cx="8673981" cy="4159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Brasil, o agronegócio vem crescendo de forma significativa representando uma das principais atividades do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país;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Amcham (2018), as atividades agrícolas são responsáveis por 21% do PIB brasileiro, contribuindo com metade das exportações e sendo responsável por 1/3 dos empregos no país. 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de tecnologias para dinamizar as atividades no campo também tem tido grande crescimento;</a:t>
            </a:r>
            <a:endParaRPr lang="pt-BR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 propriedades agrícolas, sejam elas de pequeno ou grande porte, possuem muitos ativos a serem 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administrados, onde a má gerencia pode causar perda de lucratividade nas atividades.</a:t>
            </a:r>
          </a:p>
          <a:p>
            <a:pPr marL="0" indent="0"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90637" y="505674"/>
            <a:ext cx="32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9010" y="2429885"/>
            <a:ext cx="8673981" cy="19982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tudo isso justifica-se este projeto, visto que o desenvolvimento de um protótipo de aplicação poderia resolver alguns desses problemas, facilitando e organizando os gastos realizados pelos agricultores em suas cultivares ao longo das safras. Espera-se um maior controle sob as atividades do campo, melhorando a tomada de decisões e a comunicação entre os agricultores e agropecuaristas, aumentando a eficiência no mercado. </a:t>
            </a:r>
            <a:endParaRPr lang="en-US" sz="1600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90637" y="505674"/>
            <a:ext cx="32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342" y="1951904"/>
            <a:ext cx="8673981" cy="2954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(Rob e Coronel, 2014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pPr lvl="1">
              <a:lnSpc>
                <a:spcPct val="10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Robusto (Multi usuário, Dados estruturados, Alta </a:t>
            </a:r>
            <a:r>
              <a:rPr lang="pt-BR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2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pt-BR" sz="1600" dirty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(Powers, 2012</a:t>
            </a:r>
            <a:r>
              <a:rPr lang="pt-BR" sz="16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nova com alto nível de maturitade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no </a:t>
            </a:r>
            <a:r>
              <a:rPr lang="en-US" sz="1200" i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side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robusta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Assíncrono por padrão, dispensa trabalho com </a:t>
            </a:r>
            <a:r>
              <a:rPr lang="en-US" sz="1200" i="1" dirty="0" smtClean="0">
                <a:solidFill>
                  <a:srgbClr val="6A61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pt-BR" sz="1200" i="1" dirty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600" dirty="0" smtClean="0">
              <a:solidFill>
                <a:srgbClr val="6A61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39010" y="505674"/>
            <a:ext cx="511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62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  <a:endParaRPr lang="en-US" sz="3200" b="1" dirty="0">
              <a:solidFill>
                <a:srgbClr val="762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9" y="257846"/>
            <a:ext cx="1512605" cy="108043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A2A8-9A26-4DD3-9B07-89AA27492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797</Words>
  <Application>Microsoft Office PowerPoint</Application>
  <PresentationFormat>Widescreen</PresentationFormat>
  <Paragraphs>137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Poppins Medium</vt:lpstr>
      <vt:lpstr>Roboto</vt:lpstr>
      <vt:lpstr>Tema do Office</vt:lpstr>
      <vt:lpstr>protótipo DE APLICAÇÃO para gestão ORCAMENTÁRIA de lavouras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DE APLICAÇÃO para gestão ORCAMENTÁRIA de lavouras</dc:title>
  <dc:creator>Windows User</dc:creator>
  <cp:lastModifiedBy>Windows User</cp:lastModifiedBy>
  <cp:revision>56</cp:revision>
  <dcterms:created xsi:type="dcterms:W3CDTF">2021-05-09T16:18:21Z</dcterms:created>
  <dcterms:modified xsi:type="dcterms:W3CDTF">2021-06-24T15:41:53Z</dcterms:modified>
</cp:coreProperties>
</file>