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Montserrat Medium"/>
      <p:regular r:id="rId21"/>
      <p:bold r:id="rId22"/>
      <p:italic r:id="rId23"/>
      <p:boldItalic r:id="rId24"/>
    </p:embeddedFont>
    <p:embeddedFont>
      <p:font typeface="Montserrat ExtraBold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D80C27-7212-48B2-9EC9-E34A5BE1D7A2}">
  <a:tblStyle styleId="{F1D80C27-7212-48B2-9EC9-E34A5BE1D7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MontserratMedium-bold.fntdata"/><Relationship Id="rId21" Type="http://schemas.openxmlformats.org/officeDocument/2006/relationships/font" Target="fonts/MontserratMedium-regular.fntdata"/><Relationship Id="rId24" Type="http://schemas.openxmlformats.org/officeDocument/2006/relationships/font" Target="fonts/MontserratMedium-boldItalic.fntdata"/><Relationship Id="rId23" Type="http://schemas.openxmlformats.org/officeDocument/2006/relationships/font" Target="fonts/Montserrat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ExtraBold-boldItalic.fntdata"/><Relationship Id="rId25" Type="http://schemas.openxmlformats.org/officeDocument/2006/relationships/font" Target="fonts/MontserratExtra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17d717a8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17d717a8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617d717a8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617d717a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17d717a8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17d717a8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617d717a8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617d717a8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Note: not all data displayed since it’s too long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17d717a8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17d717a8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Note: not all data displayed since it’s too long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17d717a8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17d717a8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17d717a84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617d717a84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17d717a84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17d717a84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17d717a84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17d717a84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1326600" y="297225"/>
            <a:ext cx="57384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curse of number 13* </a:t>
            </a:r>
            <a:endParaRPr>
              <a:solidFill>
                <a:srgbClr val="CC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413850" y="263325"/>
            <a:ext cx="748800" cy="657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483900" y="284175"/>
            <a:ext cx="84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8946925" y="2887050"/>
            <a:ext cx="197100" cy="1251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62800" y="920625"/>
            <a:ext cx="5480700" cy="615600"/>
          </a:xfrm>
          <a:prstGeom prst="rect">
            <a:avLst/>
          </a:prstGeom>
          <a:solidFill>
            <a:srgbClr val="EEEEEE">
              <a:alpha val="809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-- &gt;Does number 13 lost the most races?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5580925" y="80750"/>
            <a:ext cx="34836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*Formula 1 </a:t>
            </a:r>
            <a:r>
              <a:rPr lang="en-GB" sz="1000">
                <a:solidFill>
                  <a:schemeClr val="dk1"/>
                </a:solidFill>
              </a:rPr>
              <a:t>has banned the number </a:t>
            </a:r>
            <a:r>
              <a:rPr b="1" lang="en-GB" sz="1000">
                <a:solidFill>
                  <a:schemeClr val="dk1"/>
                </a:solidFill>
              </a:rPr>
              <a:t>13. </a:t>
            </a:r>
            <a:r>
              <a:rPr lang="en-GB" sz="1000">
                <a:solidFill>
                  <a:schemeClr val="dk1"/>
                </a:solidFill>
              </a:rPr>
              <a:t>There is also no garage with the number 13 and, previously, when numbers were assigned based on constructors' position in the standings, teams avoided that number.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Why?</a:t>
            </a:r>
            <a:r>
              <a:rPr lang="en-GB" sz="1000">
                <a:solidFill>
                  <a:schemeClr val="dk1"/>
                </a:solidFill>
              </a:rPr>
              <a:t> Because historically, whoever has used 13 in F1 has finished badly. This number records two deaths in a row in 1925 (Paul Torchy) and 1926 (Giulio Masetti).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In recent history, four riders have tried this number and it hasn't gone well: fires, dropouts, failures to qualify for races...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The closest case is that of Pastor Maldonado. The Venezuelan used the 13 in his Lotus during the 2014 and 2015 seasons, and retired from F1 with almost more DNFs/dropouts than points in those two seasons.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92650" y="1315725"/>
            <a:ext cx="54210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2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normalised_sprint_results</a:t>
            </a:r>
            <a:endParaRPr b="1" sz="1200">
              <a:solidFill>
                <a:srgbClr val="77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b="1" lang="en-GB" sz="12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car_number</a:t>
            </a: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-- Nobody use car number 13</a:t>
            </a:r>
            <a:r>
              <a:rPr b="1" lang="en-GB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 in this dataset</a:t>
            </a:r>
            <a:endParaRPr b="1" sz="12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car_number</a:t>
            </a:r>
            <a:endParaRPr b="1" sz="1100">
              <a:solidFill>
                <a:srgbClr val="77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normalised_sprint_results</a:t>
            </a:r>
            <a:endParaRPr b="1" sz="1100">
              <a:solidFill>
                <a:srgbClr val="77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2155425" y="2740075"/>
            <a:ext cx="6717900" cy="615600"/>
          </a:xfrm>
          <a:prstGeom prst="rect">
            <a:avLst/>
          </a:prstGeom>
          <a:solidFill>
            <a:srgbClr val="EEEEEE">
              <a:alpha val="809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-- &gt;Does number 13 have more accidents/disqualify than other racers?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2090125" y="3265800"/>
            <a:ext cx="4562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sr.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car_number,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sr.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constructor_id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, sr.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driver_id,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s.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endParaRPr b="1" sz="1100">
              <a:solidFill>
                <a:srgbClr val="77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normalised_sprint_result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s sr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RIGHT JOIN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normalised_status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sr.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status_id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s.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status_id</a:t>
            </a:r>
            <a:endParaRPr b="1" sz="1100">
              <a:solidFill>
                <a:srgbClr val="77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WHER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E s.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status_id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2 </a:t>
            </a:r>
            <a:endParaRPr b="1" sz="11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s.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status_id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3 </a:t>
            </a:r>
            <a:endParaRPr b="1" sz="11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s.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status_id 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 sz="11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s.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status_id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73</a:t>
            </a:r>
            <a:endParaRPr b="1" sz="11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.status_id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82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7" name="Google Shape;167;p22"/>
          <p:cNvGraphicFramePr/>
          <p:nvPr/>
        </p:nvGraphicFramePr>
        <p:xfrm>
          <a:off x="5580925" y="32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{F1D80C27-7212-48B2-9EC9-E34A5BE1D7A2}</a:tableStyleId>
              </a:tblPr>
              <a:tblGrid>
                <a:gridCol w="871200"/>
                <a:gridCol w="1029575"/>
                <a:gridCol w="660000"/>
                <a:gridCol w="805225"/>
              </a:tblGrid>
              <a:tr h="34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car_number</a:t>
                      </a:r>
                      <a:endParaRPr b="1" sz="105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constructor_id</a:t>
                      </a:r>
                      <a:endParaRPr b="1" sz="105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driver_id</a:t>
                      </a:r>
                      <a:endParaRPr b="1" sz="105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status</a:t>
                      </a:r>
                      <a:endParaRPr b="1" sz="105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4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</a:t>
                      </a:r>
                      <a:endParaRPr b="1"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</a:t>
                      </a:r>
                      <a:endParaRPr b="1"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</a:t>
                      </a:r>
                      <a:endParaRPr b="1"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Disqualified</a:t>
                      </a:r>
                      <a:endParaRPr b="1"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213</a:t>
                      </a:r>
                      <a:endParaRPr b="1"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842</a:t>
                      </a:r>
                      <a:endParaRPr b="1"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Accident</a:t>
                      </a:r>
                      <a:endParaRPr b="1"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</a:t>
                      </a:r>
                      <a:endParaRPr b="1"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</a:t>
                      </a:r>
                      <a:endParaRPr b="1"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</a:t>
                      </a:r>
                      <a:endParaRPr b="1"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Collision</a:t>
                      </a:r>
                      <a:endParaRPr b="1"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</a:t>
                      </a:r>
                      <a:endParaRPr b="1"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</a:t>
                      </a:r>
                      <a:endParaRPr b="1"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</a:t>
                      </a:r>
                      <a:endParaRPr b="1"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Injured</a:t>
                      </a:r>
                      <a:endParaRPr b="1"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</a:t>
                      </a:r>
                      <a:endParaRPr b="1"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</a:t>
                      </a:r>
                      <a:endParaRPr b="1"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</a:t>
                      </a:r>
                      <a:endParaRPr b="1"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Injury</a:t>
                      </a:r>
                      <a:endParaRPr b="1"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8" name="Google Shape;168;p22"/>
          <p:cNvGraphicFramePr/>
          <p:nvPr/>
        </p:nvGraphicFramePr>
        <p:xfrm>
          <a:off x="393725" y="304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{F1D80C27-7212-48B2-9EC9-E34A5BE1D7A2}</a:tableStyleId>
              </a:tblPr>
              <a:tblGrid>
                <a:gridCol w="12313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car_number</a:t>
                      </a:r>
                      <a:endParaRPr b="1" sz="120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1383979" y="0"/>
            <a:ext cx="729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latin typeface="Montserrat ExtraBold"/>
                <a:ea typeface="Montserrat ExtraBold"/>
                <a:cs typeface="Montserrat ExtraBold"/>
                <a:sym typeface="Montserrat ExtraBold"/>
              </a:rPr>
              <a:t>Normalisation of datasets, PK and FK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350" y="504025"/>
            <a:ext cx="5370125" cy="46394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8946925" y="2887050"/>
            <a:ext cx="197100" cy="1251600"/>
          </a:xfrm>
          <a:prstGeom prst="rect">
            <a:avLst/>
          </a:prstGeom>
          <a:solidFill>
            <a:srgbClr val="CF5F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1231800" cy="995100"/>
          </a:xfrm>
          <a:prstGeom prst="rect">
            <a:avLst/>
          </a:prstGeom>
          <a:solidFill>
            <a:srgbClr val="CF5F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1326600" y="297225"/>
            <a:ext cx="35115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F1 BACKGROUND</a:t>
            </a:r>
            <a:endParaRPr>
              <a:solidFill>
                <a:srgbClr val="CC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413850" y="263325"/>
            <a:ext cx="748800" cy="657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483900" y="284175"/>
            <a:ext cx="84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8946925" y="2887050"/>
            <a:ext cx="197100" cy="1251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413850" y="1126400"/>
            <a:ext cx="2847600" cy="400200"/>
          </a:xfrm>
          <a:prstGeom prst="rect">
            <a:avLst/>
          </a:prstGeom>
          <a:solidFill>
            <a:srgbClr val="EEEEEE">
              <a:alpha val="809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Country that hosted F1 races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882275" y="1126400"/>
            <a:ext cx="5015400" cy="400200"/>
          </a:xfrm>
          <a:prstGeom prst="rect">
            <a:avLst/>
          </a:prstGeom>
          <a:solidFill>
            <a:srgbClr val="EEEEEE">
              <a:alpha val="809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Circuits that hosted races and countries that joined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0" y="1590063"/>
            <a:ext cx="35658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GB" sz="13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circuit_country</a:t>
            </a:r>
            <a:endParaRPr b="1" sz="13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GB" sz="13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normalised_circuits;</a:t>
            </a:r>
            <a:endParaRPr b="1" sz="13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31623" l="0" r="0" t="0"/>
          <a:stretch/>
        </p:blipFill>
        <p:spPr>
          <a:xfrm>
            <a:off x="533175" y="2268525"/>
            <a:ext cx="1894425" cy="27074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8" name="Google Shape;78;p16"/>
          <p:cNvSpPr txBox="1"/>
          <p:nvPr/>
        </p:nvSpPr>
        <p:spPr>
          <a:xfrm>
            <a:off x="3488125" y="1590075"/>
            <a:ext cx="4217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GB" sz="13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circuit_ref, circuit_country</a:t>
            </a:r>
            <a:endParaRPr b="1" sz="13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GB" sz="13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normalised_circuits;</a:t>
            </a:r>
            <a:endParaRPr b="1" sz="13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35823" l="0" r="0" t="0"/>
          <a:stretch/>
        </p:blipFill>
        <p:spPr>
          <a:xfrm>
            <a:off x="4060975" y="2236800"/>
            <a:ext cx="2316814" cy="27709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8946925" y="2887050"/>
            <a:ext cx="197100" cy="1251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291475" y="170600"/>
            <a:ext cx="3769500" cy="400200"/>
          </a:xfrm>
          <a:prstGeom prst="rect">
            <a:avLst/>
          </a:prstGeom>
          <a:solidFill>
            <a:srgbClr val="EEEEEE">
              <a:alpha val="809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Fastest driver amongst first 3 positions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-129475" y="614575"/>
            <a:ext cx="4315800" cy="15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driver_id, position,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lang="en-GB" sz="11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milliseconds</a:t>
            </a:r>
            <a:r>
              <a:rPr b="1" lang="en-GB" sz="11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difference</a:t>
            </a:r>
            <a:endParaRPr b="1" sz="11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normalised_sprint_results</a:t>
            </a:r>
            <a:endParaRPr b="1" sz="11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position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sz="1100">
              <a:solidFill>
                <a:srgbClr val="1166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driver_id, position</a:t>
            </a:r>
            <a:endParaRPr b="1" sz="11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lang="en-GB" sz="11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milliseconds</a:t>
            </a:r>
            <a:r>
              <a:rPr b="1" lang="en-GB" sz="11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ASC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77008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-94825" y="3117675"/>
            <a:ext cx="42465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driver_id, position,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-GB" sz="11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milliseconds</a:t>
            </a:r>
            <a:r>
              <a:rPr b="1" lang="en-GB" sz="11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difference</a:t>
            </a:r>
            <a:endParaRPr b="1" sz="11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normalised_sprint_results</a:t>
            </a:r>
            <a:endParaRPr b="1" sz="11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position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sz="1100">
              <a:solidFill>
                <a:srgbClr val="1166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driver_id, position</a:t>
            </a:r>
            <a:endParaRPr b="1" sz="11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-GB" sz="11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milliseconds</a:t>
            </a:r>
            <a:r>
              <a:rPr b="1" lang="en-GB" sz="11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77008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291475" y="2717475"/>
            <a:ext cx="3769500" cy="400200"/>
          </a:xfrm>
          <a:prstGeom prst="rect">
            <a:avLst/>
          </a:prstGeom>
          <a:solidFill>
            <a:srgbClr val="EEEEEE">
              <a:alpha val="809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Slowest</a:t>
            </a: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 driver amongst first 3 positions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00" y="2003900"/>
            <a:ext cx="2320321" cy="567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7"/>
          <p:cNvSpPr txBox="1"/>
          <p:nvPr/>
        </p:nvSpPr>
        <p:spPr>
          <a:xfrm>
            <a:off x="4466050" y="170588"/>
            <a:ext cx="4246500" cy="400200"/>
          </a:xfrm>
          <a:prstGeom prst="rect">
            <a:avLst/>
          </a:prstGeom>
          <a:solidFill>
            <a:srgbClr val="EEEEEE">
              <a:alpha val="809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Constructor that has won the most races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984150" y="614563"/>
            <a:ext cx="48348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.constructor_id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.constructor_name</a:t>
            </a:r>
            <a:endParaRPr b="1" sz="11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normalised_constructors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endParaRPr b="1" sz="11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en-GB" sz="11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constructor_id,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-GB" sz="11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constructor_id</a:t>
            </a:r>
            <a:r>
              <a:rPr b="1" lang="en-GB" sz="11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normalised_results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position = </a:t>
            </a:r>
            <a:r>
              <a:rPr b="1" lang="en-GB" sz="11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constructor_id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-GB" sz="11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constructor_id</a:t>
            </a:r>
            <a:r>
              <a:rPr b="1" lang="en-GB" sz="11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DESC LIMIT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GB" sz="11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endParaRPr b="1" sz="11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.constructor_id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= v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.constructor_id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25" y="2180550"/>
            <a:ext cx="4315801" cy="28221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825" y="4445275"/>
            <a:ext cx="2383700" cy="633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1326600" y="182925"/>
            <a:ext cx="35115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ABOUT THE RACER</a:t>
            </a:r>
            <a:endParaRPr>
              <a:solidFill>
                <a:srgbClr val="CC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413850" y="263325"/>
            <a:ext cx="748800" cy="657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483900" y="284175"/>
            <a:ext cx="84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8946925" y="2887050"/>
            <a:ext cx="197100" cy="1251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413850" y="822288"/>
            <a:ext cx="3764100" cy="615600"/>
          </a:xfrm>
          <a:prstGeom prst="rect">
            <a:avLst/>
          </a:prstGeom>
          <a:solidFill>
            <a:srgbClr val="EEEEEE">
              <a:alpha val="809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Driver that has won the most races and respective constructor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-302100" y="1380425"/>
            <a:ext cx="48741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driver_surname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constructor_name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, r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.race_year</a:t>
            </a:r>
            <a:endParaRPr b="1" sz="11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 normalised_sprint_results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sr</a:t>
            </a:r>
            <a:endParaRPr b="1" sz="11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LEFT JOIN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normalised_drivers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 AS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sr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driver_id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= d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driver_id</a:t>
            </a:r>
            <a:endParaRPr b="1" sz="11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LEFT JOIN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normalised_constructors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sr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constructor_id 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= c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constructor_id</a:t>
            </a:r>
            <a:endParaRPr b="1" sz="11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LEFT JOIN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 normalised_races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r 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sr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race_id 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r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race_id</a:t>
            </a:r>
            <a:endParaRPr b="1" sz="1100">
              <a:solidFill>
                <a:srgbClr val="77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sr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GB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1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r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race_y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ear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5171463" y="712000"/>
            <a:ext cx="2798400" cy="400200"/>
          </a:xfrm>
          <a:prstGeom prst="rect">
            <a:avLst/>
          </a:prstGeom>
          <a:solidFill>
            <a:srgbClr val="EEEEEE">
              <a:alpha val="809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Fastest pit stop ever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278025" y="1250050"/>
            <a:ext cx="47517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77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GB" sz="1100">
                <a:solidFill>
                  <a:srgbClr val="1D1C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b="1" lang="en-GB" sz="1100">
                <a:solidFill>
                  <a:srgbClr val="0055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.driver_surname</a:t>
            </a:r>
            <a:r>
              <a:rPr b="1" lang="en-GB" sz="1100">
                <a:solidFill>
                  <a:srgbClr val="1D1C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ps</a:t>
            </a:r>
            <a:r>
              <a:rPr b="1" lang="en-GB" sz="1100">
                <a:solidFill>
                  <a:srgbClr val="0055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.duration</a:t>
            </a:r>
            <a:r>
              <a:rPr b="1" lang="en-GB" sz="1100">
                <a:solidFill>
                  <a:srgbClr val="1D1C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r</a:t>
            </a:r>
            <a:r>
              <a:rPr b="1" lang="en-GB" sz="1100">
                <a:solidFill>
                  <a:srgbClr val="0055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.race_id</a:t>
            </a:r>
            <a:r>
              <a:rPr b="1" lang="en-GB" sz="1100">
                <a:solidFill>
                  <a:srgbClr val="1D1C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r</a:t>
            </a:r>
            <a:r>
              <a:rPr b="1" lang="en-GB" sz="1100">
                <a:solidFill>
                  <a:srgbClr val="0055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.race_date</a:t>
            </a:r>
            <a:r>
              <a:rPr b="1" lang="en-GB" sz="1100">
                <a:solidFill>
                  <a:srgbClr val="1D1C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r</a:t>
            </a:r>
            <a:r>
              <a:rPr b="1" lang="en-GB" sz="1100">
                <a:solidFill>
                  <a:srgbClr val="0055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.round</a:t>
            </a:r>
            <a:r>
              <a:rPr b="1" lang="en-GB" sz="1100">
                <a:solidFill>
                  <a:srgbClr val="1D1C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r</a:t>
            </a:r>
            <a:r>
              <a:rPr b="1" lang="en-GB" sz="1100">
                <a:solidFill>
                  <a:srgbClr val="0055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.race_name</a:t>
            </a:r>
            <a:endParaRPr b="1" sz="1100">
              <a:solidFill>
                <a:srgbClr val="0055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77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GB" sz="1100">
                <a:solidFill>
                  <a:srgbClr val="1D1C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normalised_pit_stops ps</a:t>
            </a:r>
            <a:endParaRPr b="1" sz="1100">
              <a:solidFill>
                <a:srgbClr val="1D1C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77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1" lang="en-GB" sz="1100">
                <a:solidFill>
                  <a:srgbClr val="1D1C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en-GB" sz="1100">
                <a:solidFill>
                  <a:srgbClr val="1D1C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normalised_drivers d </a:t>
            </a:r>
            <a:r>
              <a:rPr b="1" lang="en-GB" sz="1100">
                <a:solidFill>
                  <a:srgbClr val="77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-GB" sz="1100">
                <a:solidFill>
                  <a:srgbClr val="1D1C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ps</a:t>
            </a:r>
            <a:r>
              <a:rPr b="1" lang="en-GB" sz="1100">
                <a:solidFill>
                  <a:srgbClr val="0055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.driver_id</a:t>
            </a:r>
            <a:r>
              <a:rPr b="1" lang="en-GB" sz="1100">
                <a:solidFill>
                  <a:srgbClr val="1D1C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d</a:t>
            </a:r>
            <a:r>
              <a:rPr b="1" lang="en-GB" sz="1100">
                <a:solidFill>
                  <a:srgbClr val="0055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.driver_id</a:t>
            </a:r>
            <a:endParaRPr b="1" sz="1100">
              <a:solidFill>
                <a:srgbClr val="0055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77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1" lang="en-GB" sz="1100">
                <a:solidFill>
                  <a:srgbClr val="1D1C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en-GB" sz="1100">
                <a:solidFill>
                  <a:srgbClr val="1D1C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normalised_races r </a:t>
            </a:r>
            <a:r>
              <a:rPr b="1" lang="en-GB" sz="1100">
                <a:solidFill>
                  <a:srgbClr val="77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-GB" sz="1100">
                <a:solidFill>
                  <a:srgbClr val="1D1C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ps</a:t>
            </a:r>
            <a:r>
              <a:rPr b="1" lang="en-GB" sz="1100">
                <a:solidFill>
                  <a:srgbClr val="0055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.race_id</a:t>
            </a:r>
            <a:r>
              <a:rPr b="1" lang="en-GB" sz="1100">
                <a:solidFill>
                  <a:srgbClr val="1D1C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r</a:t>
            </a:r>
            <a:r>
              <a:rPr b="1" lang="en-GB" sz="1100">
                <a:solidFill>
                  <a:srgbClr val="0055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.race_id</a:t>
            </a:r>
            <a:endParaRPr b="1" sz="1100">
              <a:solidFill>
                <a:srgbClr val="0055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77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GB" sz="1100">
                <a:solidFill>
                  <a:srgbClr val="1D1C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ps</a:t>
            </a:r>
            <a:r>
              <a:rPr b="1" lang="en-GB" sz="1100">
                <a:solidFill>
                  <a:srgbClr val="0055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.duration</a:t>
            </a:r>
            <a:r>
              <a:rPr b="1" lang="en-GB" sz="1100">
                <a:solidFill>
                  <a:srgbClr val="1D1C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GB" sz="1100">
                <a:solidFill>
                  <a:srgbClr val="99997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100">
                <a:solidFill>
                  <a:srgbClr val="77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GB" sz="1100">
                <a:solidFill>
                  <a:srgbClr val="1D1C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lang="en-GB" sz="1100">
                <a:solidFill>
                  <a:srgbClr val="99997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100">
                <a:solidFill>
                  <a:srgbClr val="1D1C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duration</a:t>
            </a:r>
            <a:r>
              <a:rPr b="1" lang="en-GB" sz="1100">
                <a:solidFill>
                  <a:srgbClr val="99997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GB" sz="1100">
                <a:solidFill>
                  <a:srgbClr val="1D1C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GB" sz="1100">
                <a:solidFill>
                  <a:srgbClr val="1D1C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normalised_pit_stops</a:t>
            </a:r>
            <a:r>
              <a:rPr b="1" lang="en-GB" sz="1100">
                <a:solidFill>
                  <a:srgbClr val="99997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GB" sz="1100">
                <a:solidFill>
                  <a:srgbClr val="1D1C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1D1C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6" name="Google Shape;106;p18"/>
          <p:cNvGraphicFramePr/>
          <p:nvPr/>
        </p:nvGraphicFramePr>
        <p:xfrm>
          <a:off x="196188" y="363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{F1D80C27-7212-48B2-9EC9-E34A5BE1D7A2}</a:tableStyleId>
              </a:tblPr>
              <a:tblGrid>
                <a:gridCol w="1471325"/>
                <a:gridCol w="1731875"/>
                <a:gridCol w="996225"/>
              </a:tblGrid>
              <a:tr h="23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driver_surname</a:t>
                      </a:r>
                      <a:endParaRPr b="1" sz="110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constructor_name</a:t>
                      </a:r>
                      <a:endParaRPr b="1" sz="110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race_year</a:t>
                      </a:r>
                      <a:endParaRPr b="1" sz="110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23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Verstappen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red_bull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2021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Bottas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mercedes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2021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Bottas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mercedes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2021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Verstappen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red_bull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2022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Verstappen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red_bull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2022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Google Shape;107;p18"/>
          <p:cNvGraphicFramePr/>
          <p:nvPr/>
        </p:nvGraphicFramePr>
        <p:xfrm>
          <a:off x="4516113" y="334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{F1D80C27-7212-48B2-9EC9-E34A5BE1D7A2}</a:tableStyleId>
              </a:tblPr>
              <a:tblGrid>
                <a:gridCol w="1023800"/>
                <a:gridCol w="850000"/>
                <a:gridCol w="515750"/>
                <a:gridCol w="548875"/>
                <a:gridCol w="738875"/>
                <a:gridCol w="753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driver_surname</a:t>
                      </a:r>
                      <a:endParaRPr b="1" sz="110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duration</a:t>
                      </a:r>
                      <a:endParaRPr b="1" sz="110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race_id</a:t>
                      </a:r>
                      <a:endParaRPr b="1" sz="110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race_date</a:t>
                      </a:r>
                      <a:endParaRPr b="1" sz="110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round</a:t>
                      </a:r>
                      <a:endParaRPr b="1" sz="110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race_name</a:t>
                      </a:r>
                      <a:endParaRPr b="1" sz="110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Maldonado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12.897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858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2011-11-13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Abu Dhabi Grand Prix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326600" y="266575"/>
            <a:ext cx="65352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solidFill>
                  <a:srgbClr val="CC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INVESTIGATE RELATIONSHIPS</a:t>
            </a:r>
            <a:endParaRPr>
              <a:solidFill>
                <a:srgbClr val="CC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413850" y="263325"/>
            <a:ext cx="748800" cy="657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483900" y="284175"/>
            <a:ext cx="84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8946925" y="2887050"/>
            <a:ext cx="197100" cy="1251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360000" y="920613"/>
            <a:ext cx="3955800" cy="615600"/>
          </a:xfrm>
          <a:prstGeom prst="rect">
            <a:avLst/>
          </a:prstGeom>
          <a:solidFill>
            <a:srgbClr val="EEEEEE">
              <a:alpha val="809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Compare the nationality of the 1st racers and the hosting country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-217675" y="1495238"/>
            <a:ext cx="50220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d.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nationality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, r.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race_name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, r.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race_id</a:t>
            </a:r>
            <a:endParaRPr b="1" sz="11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normalised_sprint_results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 AS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sr</a:t>
            </a:r>
            <a:endParaRPr b="1" sz="11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LEFT JOIN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normalised_drivers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endParaRPr b="1" sz="11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sr.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driver_id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d.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driver_id</a:t>
            </a:r>
            <a:endParaRPr b="1" sz="11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normalised_races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r 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sr.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race_id 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r.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race_id</a:t>
            </a:r>
            <a:endParaRPr b="1" sz="1100">
              <a:solidFill>
                <a:srgbClr val="77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sr.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1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d.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driver_surname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4767800" y="920625"/>
            <a:ext cx="4015500" cy="615600"/>
          </a:xfrm>
          <a:prstGeom prst="rect">
            <a:avLst/>
          </a:prstGeom>
          <a:solidFill>
            <a:srgbClr val="EEEEEE">
              <a:alpha val="809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F1 top fastest lap, its correlated circuit and its constructor</a:t>
            </a: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4315800" y="1536225"/>
            <a:ext cx="50568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ns.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fastest_lap_time,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ns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.milliseconds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, c.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circuit_name,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co.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constructor_name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, ns.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driver_id</a:t>
            </a:r>
            <a:endParaRPr b="1" sz="11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normalised_sprint_results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ns</a:t>
            </a:r>
            <a:endParaRPr b="1" sz="11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normalised_circuits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endParaRPr b="1" sz="11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ns.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driver_id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c.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circuit_id</a:t>
            </a:r>
            <a:endParaRPr b="1" sz="11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LEFT JOIN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normalised_constructors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co</a:t>
            </a:r>
            <a:endParaRPr b="1" sz="11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constructor_id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ns.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fastest_lap_time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IS NOT NULL</a:t>
            </a:r>
            <a:endParaRPr b="1" sz="1100">
              <a:solidFill>
                <a:srgbClr val="77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ns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.milliseconds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IS NOT NULL</a:t>
            </a:r>
            <a:endParaRPr b="1" sz="1100">
              <a:solidFill>
                <a:srgbClr val="77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ns.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fastest_lap_time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GB" sz="11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1D1C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20" name="Google Shape;120;p19"/>
          <p:cNvGraphicFramePr/>
          <p:nvPr/>
        </p:nvGraphicFramePr>
        <p:xfrm>
          <a:off x="207700" y="3279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{F1D80C27-7212-48B2-9EC9-E34A5BE1D7A2}</a:tableStyleId>
              </a:tblPr>
              <a:tblGrid>
                <a:gridCol w="1016675"/>
                <a:gridCol w="2094650"/>
                <a:gridCol w="720600"/>
              </a:tblGrid>
              <a:tr h="15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nationality</a:t>
                      </a:r>
                      <a:endParaRPr b="1" sz="100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race_name</a:t>
                      </a:r>
                      <a:endParaRPr b="1" sz="100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race_id</a:t>
                      </a:r>
                      <a:endParaRPr b="1" sz="100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Finnish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Italian Grand Prix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1065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Finnish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Sao Paulo Grand Prix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1071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Dutch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British Grand Prix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1061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Dutch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Emilia Romagna Grand Prix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1077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Dutch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Austrian Grand Prix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1084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1" name="Google Shape;121;p19"/>
          <p:cNvGraphicFramePr/>
          <p:nvPr/>
        </p:nvGraphicFramePr>
        <p:xfrm>
          <a:off x="4140325" y="364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{F1D80C27-7212-48B2-9EC9-E34A5BE1D7A2}</a:tableStyleId>
              </a:tblPr>
              <a:tblGrid>
                <a:gridCol w="952325"/>
                <a:gridCol w="723325"/>
                <a:gridCol w="1565450"/>
                <a:gridCol w="950150"/>
                <a:gridCol w="6580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fastest_lap_time</a:t>
                      </a:r>
                      <a:endParaRPr b="1" sz="100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milliseconds</a:t>
                      </a:r>
                      <a:endParaRPr b="1" sz="100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circuit_name</a:t>
                      </a:r>
                      <a:endParaRPr b="1" sz="100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constructor_name</a:t>
                      </a:r>
                      <a:endParaRPr b="1" sz="100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driver_id</a:t>
                      </a:r>
                      <a:endParaRPr b="1" sz="100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01:09:01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1625506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Albert Park Grand Prix Circuit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mercedes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1262325" y="138975"/>
            <a:ext cx="37665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020">
                <a:solidFill>
                  <a:srgbClr val="CC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INVESTIGATE RELATIONSHIPS</a:t>
            </a:r>
            <a:endParaRPr sz="2020">
              <a:solidFill>
                <a:srgbClr val="CC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413850" y="263325"/>
            <a:ext cx="748800" cy="657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483900" y="284175"/>
            <a:ext cx="84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8946925" y="2887050"/>
            <a:ext cx="197100" cy="1251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43800" y="946075"/>
            <a:ext cx="5039700" cy="384900"/>
          </a:xfrm>
          <a:prstGeom prst="rect">
            <a:avLst/>
          </a:prstGeom>
          <a:solidFill>
            <a:srgbClr val="EEEEEE">
              <a:alpha val="809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avg of the pole position (q1, q2, q3) and the winners 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-377625" y="1249313"/>
            <a:ext cx="5731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sec_to_time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TIME_TO_SEC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q1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))) 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average_q1, </a:t>
            </a:r>
            <a:r>
              <a:rPr b="1" lang="en-GB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sec_to_time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TIME_TO_SEC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q1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))) 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std_q1,</a:t>
            </a:r>
            <a:endParaRPr b="1"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sec_to_time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TIME_TO_SEC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q2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))) 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average_q2, </a:t>
            </a:r>
            <a:r>
              <a:rPr b="1" lang="en-GB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sec_to_time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-GB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(TIME_TO_SEC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q2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))) 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std_q2,</a:t>
            </a:r>
            <a:endParaRPr b="1"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sec_to_time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TIME_TO_SEC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q3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))) 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average_q3, </a:t>
            </a:r>
            <a:r>
              <a:rPr b="1" lang="en-GB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sec_to_time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TIME_TO_SEC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q3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))) 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std_q3</a:t>
            </a:r>
            <a:endParaRPr b="1"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normalised_qualifying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5128500" y="156675"/>
            <a:ext cx="4015500" cy="585000"/>
          </a:xfrm>
          <a:prstGeom prst="rect">
            <a:avLst/>
          </a:prstGeom>
          <a:solidFill>
            <a:srgbClr val="EEEEEE">
              <a:alpha val="809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Montserrat Medium"/>
                <a:ea typeface="Montserrat Medium"/>
                <a:cs typeface="Montserrat Medium"/>
                <a:sym typeface="Montserrat Medium"/>
              </a:rPr>
              <a:t>Correlation between duration of pit stops and tie to win race/reach the end line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4315800" y="1532975"/>
            <a:ext cx="457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1D1C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5228550" y="655000"/>
            <a:ext cx="3815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laps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no_laps,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fastest_lap_time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milliseconds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result_milliseconds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driver_id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constructor_id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race_id</a:t>
            </a:r>
            <a:endParaRPr b="1" sz="11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normalised_sprint_results</a:t>
            </a:r>
            <a:endParaRPr b="1" sz="1100">
              <a:solidFill>
                <a:srgbClr val="77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sz="11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ASC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875" y="1926800"/>
            <a:ext cx="3738526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43800" y="3239150"/>
            <a:ext cx="53808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--Find the average and the std of the winners' pole positions — -</a:t>
            </a:r>
            <a:endParaRPr b="1" sz="10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sec_to_time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(AVG(</a:t>
            </a:r>
            <a:r>
              <a:rPr b="1" lang="en-GB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TIME_TO_SEC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q1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))) 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average_q1, </a:t>
            </a:r>
            <a:r>
              <a:rPr b="1" lang="en-GB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sec_to_time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(STD(</a:t>
            </a:r>
            <a:r>
              <a:rPr b="1" lang="en-GB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TIME_TO_SEC(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q1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))) AS std_q1,</a:t>
            </a:r>
            <a:endParaRPr b="1"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sec_to_time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(AVG(</a:t>
            </a:r>
            <a:r>
              <a:rPr b="1" lang="en-GB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TIME_TO_SEC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q2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))) AS average_q2, </a:t>
            </a:r>
            <a:r>
              <a:rPr b="1" lang="en-GB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sec_to_time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(STD(</a:t>
            </a:r>
            <a:r>
              <a:rPr b="1" lang="en-GB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TIME_TO_SEC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q2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))) AS std_q2,</a:t>
            </a:r>
            <a:endParaRPr b="1"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sec_to_time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(AVG</a:t>
            </a:r>
            <a:r>
              <a:rPr b="1" lang="en-GB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(TIME_TO_SEC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3))) AS average_q3, </a:t>
            </a:r>
            <a:r>
              <a:rPr b="1" lang="en-GB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sec_to_time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(STD(</a:t>
            </a:r>
            <a:r>
              <a:rPr b="1" lang="en-GB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TIME_TO_SEC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q3)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)) AS std_q3</a:t>
            </a:r>
            <a:endParaRPr b="1"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normalised_qualifying</a:t>
            </a:r>
            <a:endParaRPr b="1" sz="1000">
              <a:solidFill>
                <a:srgbClr val="77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GB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graphicFrame>
        <p:nvGraphicFramePr>
          <p:cNvPr id="137" name="Google Shape;137;p20"/>
          <p:cNvGraphicFramePr/>
          <p:nvPr/>
        </p:nvGraphicFramePr>
        <p:xfrm>
          <a:off x="84613" y="2588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{F1D80C27-7212-48B2-9EC9-E34A5BE1D7A2}</a:tableStyleId>
              </a:tblPr>
              <a:tblGrid>
                <a:gridCol w="807050"/>
                <a:gridCol w="928675"/>
                <a:gridCol w="807050"/>
                <a:gridCol w="928675"/>
                <a:gridCol w="807050"/>
                <a:gridCol w="9286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5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average_q1</a:t>
                      </a:r>
                      <a:endParaRPr b="1" sz="95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5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std_q1</a:t>
                      </a:r>
                      <a:endParaRPr b="1" sz="95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5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average_q2</a:t>
                      </a:r>
                      <a:endParaRPr b="1" sz="95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5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std_q2</a:t>
                      </a:r>
                      <a:endParaRPr b="1" sz="95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5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average_q3</a:t>
                      </a:r>
                      <a:endParaRPr b="1" sz="95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5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std_q3</a:t>
                      </a:r>
                      <a:endParaRPr b="1" sz="95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01:28:14.7588</a:t>
                      </a:r>
                      <a:endParaRPr b="1" sz="7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00:15:55.999012</a:t>
                      </a:r>
                      <a:endParaRPr b="1" sz="7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01:25:08.3090</a:t>
                      </a:r>
                      <a:endParaRPr b="1" sz="7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00:18:59.345005</a:t>
                      </a:r>
                      <a:endParaRPr b="1" sz="7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01:25:08.3090</a:t>
                      </a:r>
                      <a:endParaRPr b="1" sz="7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00:18:59.345005</a:t>
                      </a:r>
                      <a:endParaRPr b="1" sz="7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8" name="Google Shape;138;p20"/>
          <p:cNvGraphicFramePr/>
          <p:nvPr/>
        </p:nvGraphicFramePr>
        <p:xfrm>
          <a:off x="2425175" y="459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{F1D80C27-7212-48B2-9EC9-E34A5BE1D7A2}</a:tableStyleId>
              </a:tblPr>
              <a:tblGrid>
                <a:gridCol w="1025825"/>
                <a:gridCol w="1180425"/>
                <a:gridCol w="1025825"/>
                <a:gridCol w="1180425"/>
                <a:gridCol w="1025825"/>
                <a:gridCol w="11804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5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average_q1</a:t>
                      </a:r>
                      <a:endParaRPr b="1" sz="95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5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std_q1</a:t>
                      </a:r>
                      <a:endParaRPr b="1" sz="95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5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average_q2</a:t>
                      </a:r>
                      <a:endParaRPr b="1" sz="95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5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std_q2</a:t>
                      </a:r>
                      <a:endParaRPr b="1" sz="95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5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average_q3</a:t>
                      </a:r>
                      <a:endParaRPr b="1" sz="95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5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std_q3</a:t>
                      </a:r>
                      <a:endParaRPr b="1" sz="95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01:28:14.7588</a:t>
                      </a:r>
                      <a:endParaRPr b="1" sz="9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00:15:55.999012</a:t>
                      </a:r>
                      <a:endParaRPr b="1" sz="9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01:25:08.3090</a:t>
                      </a:r>
                      <a:endParaRPr b="1" sz="9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00:18:59.345005</a:t>
                      </a:r>
                      <a:endParaRPr b="1" sz="9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01:25:08.3090</a:t>
                      </a:r>
                      <a:endParaRPr b="1" sz="9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00:18:59.345005</a:t>
                      </a:r>
                      <a:endParaRPr b="1" sz="9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1376975" y="117600"/>
            <a:ext cx="36195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220">
                <a:solidFill>
                  <a:srgbClr val="CC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INVESTIGATE RELATIONSHIPS</a:t>
            </a:r>
            <a:endParaRPr sz="2220">
              <a:solidFill>
                <a:srgbClr val="CC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413850" y="263325"/>
            <a:ext cx="748800" cy="657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483900" y="284175"/>
            <a:ext cx="84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8946925" y="2887050"/>
            <a:ext cx="197100" cy="1251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217925" y="920613"/>
            <a:ext cx="3955800" cy="615600"/>
          </a:xfrm>
          <a:prstGeom prst="rect">
            <a:avLst/>
          </a:prstGeom>
          <a:solidFill>
            <a:srgbClr val="EEEEEE">
              <a:alpha val="809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average pit stop duration by each constructor in each year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-349800" y="1454275"/>
            <a:ext cx="44514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SELECT ROUND(AVG(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duration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GB" sz="1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) AS </a:t>
            </a: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avg_pit_stop_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duration,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constructor_name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races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race_year</a:t>
            </a:r>
            <a:endParaRPr b="1" sz="1000">
              <a:solidFill>
                <a:srgbClr val="77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normalised_pit_stops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ps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normalised_constructors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b="1"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		ON ps.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driver_id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constructor_id</a:t>
            </a:r>
            <a:endParaRPr b="1" sz="1000">
              <a:solidFill>
                <a:srgbClr val="77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LEFT JOIN 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normalised_races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b="1"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races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		ON ps.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race_id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races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race_id</a:t>
            </a:r>
            <a:endParaRPr b="1" sz="1000">
              <a:solidFill>
                <a:srgbClr val="77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GROUP BY  c.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constructor_name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races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race_year</a:t>
            </a:r>
            <a:endParaRPr b="1" sz="1000">
              <a:solidFill>
                <a:srgbClr val="77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b="1"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constructor_name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 ASC LIMIT </a:t>
            </a:r>
            <a:r>
              <a:rPr b="1" lang="en-GB" sz="1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4710850" y="52275"/>
            <a:ext cx="4015500" cy="400200"/>
          </a:xfrm>
          <a:prstGeom prst="rect">
            <a:avLst/>
          </a:prstGeom>
          <a:solidFill>
            <a:srgbClr val="EEEEEE">
              <a:alpha val="809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The average pit stop by circuit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4315800" y="1532975"/>
            <a:ext cx="457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191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1D1C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4355050" y="517800"/>
            <a:ext cx="47271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SELECT ROUND(AVG(</a:t>
            </a: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ps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duration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b="1" lang="en-GB" sz="1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) AS avg_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pit_stop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circuit_id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circuit_id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c.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circuit_name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c.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circuit_location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c.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circuit_country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races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race_name</a:t>
            </a:r>
            <a:endParaRPr b="1" sz="10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normalised_pit_stops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b="1"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ps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normalised_circuits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b="1"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	ON </a:t>
            </a:r>
            <a:r>
              <a:rPr b="1"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ps.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driver_id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circuit_id</a:t>
            </a:r>
            <a:endParaRPr b="1" sz="1000">
              <a:solidFill>
                <a:srgbClr val="77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LEFT JOIN 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normalised_races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 AS races</a:t>
            </a:r>
            <a:endParaRPr b="1" sz="10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	ON </a:t>
            </a: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ps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driver_id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races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race_id</a:t>
            </a:r>
            <a:endParaRPr b="1" sz="1000">
              <a:solidFill>
                <a:srgbClr val="77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GROUP BY c.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circuit_id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races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circuit_id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circuit_name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circuit_location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.circuit_country, </a:t>
            </a: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races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.race_name</a:t>
            </a:r>
            <a:endParaRPr b="1" sz="10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b="1"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0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circuit_country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 ASC</a:t>
            </a:r>
            <a:endParaRPr b="1" sz="10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LIMIT </a:t>
            </a:r>
            <a:r>
              <a:rPr b="1" lang="en-GB" sz="1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GB" sz="10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52" name="Google Shape;152;p21"/>
          <p:cNvGraphicFramePr/>
          <p:nvPr/>
        </p:nvGraphicFramePr>
        <p:xfrm>
          <a:off x="4101588" y="251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{F1D80C27-7212-48B2-9EC9-E34A5BE1D7A2}</a:tableStyleId>
              </a:tblPr>
              <a:tblGrid>
                <a:gridCol w="619825"/>
                <a:gridCol w="635050"/>
                <a:gridCol w="949825"/>
                <a:gridCol w="831925"/>
                <a:gridCol w="941050"/>
                <a:gridCol w="873075"/>
              </a:tblGrid>
              <a:tr h="42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avg_pit_stop</a:t>
                      </a:r>
                      <a:endParaRPr b="1" sz="100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circuit_id</a:t>
                      </a:r>
                      <a:endParaRPr b="1" sz="100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circuit_name</a:t>
                      </a:r>
                      <a:endParaRPr b="1" sz="100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circuit _location</a:t>
                      </a:r>
                      <a:endParaRPr b="1" sz="100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circuit_country</a:t>
                      </a:r>
                      <a:endParaRPr b="1" sz="100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race_name</a:t>
                      </a:r>
                      <a:endParaRPr b="1" sz="100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59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23.48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Albert Park Grand Prix Circuit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Melbourne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Australia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Australian Grand Prix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23.27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Bahrain International Circuit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Sakhir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Bahrain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Chinese Grand Prix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23.72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Circuit de Spa- Francorchamps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Spa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Belgium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Italian Grand Prix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3" name="Google Shape;153;p21"/>
          <p:cNvGraphicFramePr/>
          <p:nvPr/>
        </p:nvGraphicFramePr>
        <p:xfrm>
          <a:off x="66150" y="331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{F1D80C27-7212-48B2-9EC9-E34A5BE1D7A2}</a:tableStyleId>
              </a:tblPr>
              <a:tblGrid>
                <a:gridCol w="1551225"/>
                <a:gridCol w="1308825"/>
                <a:gridCol w="759450"/>
              </a:tblGrid>
              <a:tr h="3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avg_pit_stop_duration</a:t>
                      </a:r>
                      <a:endParaRPr b="1" sz="100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constructor_name</a:t>
                      </a:r>
                      <a:endParaRPr b="1" sz="100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race_year</a:t>
                      </a:r>
                      <a:endParaRPr b="1" sz="1000">
                        <a:solidFill>
                          <a:srgbClr val="EEEEE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22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26.86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ags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25.08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ags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2012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23.02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23.91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2013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25.79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2014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24.62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benetton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