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63" r:id="rId5"/>
    <p:sldId id="259" r:id="rId7"/>
    <p:sldId id="258" r:id="rId8"/>
    <p:sldId id="262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"In summary, the value of this research is twofold:"</a:t>
            </a:r>
            <a:endParaRPr lang="en-US" altLang="zh-CN"/>
          </a:p>
          <a:p>
            <a:r>
              <a:rPr lang="en-US" altLang="zh-CN"/>
              <a:t>"Academically, it provides large-scale, empirical evidence for the sociolinguistic study of medical discourse."</a:t>
            </a:r>
            <a:endParaRPr lang="en-US" altLang="zh-CN"/>
          </a:p>
          <a:p>
            <a:r>
              <a:rPr lang="en-US" altLang="zh-CN"/>
              <a:t>"Practically, it offers data-driven support for both public sentiment monitoring and doctor-patient communication training."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890" y="1630680"/>
            <a:ext cx="7844790" cy="11430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Tracking the Emotional Pulse of Doctor–Patient Discourse on Weibo</a:t>
            </a:r>
            <a:r>
              <a:t>: A Corpus-Based Study</a:t>
            </a:r>
            <a:br/>
            <a:br/>
            <a:r>
              <a:rPr lang="zh-CN" altLang="en-US"/>
              <a:t>基于微博语料的医患关系情感表达</a:t>
            </a:r>
            <a:r>
              <a:rPr lang="zh-CN" altLang="en-US"/>
              <a:t>和演变研究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680" y="5105400"/>
            <a:ext cx="3853180" cy="1616710"/>
          </a:xfrm>
        </p:spPr>
        <p:txBody>
          <a:bodyPr>
            <a:normAutofit/>
          </a:bodyPr>
          <a:lstStyle/>
          <a:p>
            <a:endParaRPr sz="1800">
              <a:solidFill>
                <a:srgbClr val="000000"/>
              </a:solidFill>
              <a:latin typeface="Arial" panose="020B0704020202020204"/>
            </a:endParaRPr>
          </a:p>
          <a:p>
            <a:pPr marL="0" indent="0">
              <a:buNone/>
            </a:pPr>
            <a:r>
              <a:rPr sz="1800">
                <a:solidFill>
                  <a:srgbClr val="000000"/>
                </a:solidFill>
                <a:latin typeface="Arial" panose="020B0704020202020204"/>
              </a:rPr>
              <a:t>Course: Applied Linguistics &amp; ELT</a:t>
            </a:r>
            <a:endParaRPr sz="1800">
              <a:solidFill>
                <a:srgbClr val="000000"/>
              </a:solidFill>
              <a:latin typeface="Arial" panose="020B0704020202020204"/>
            </a:endParaRPr>
          </a:p>
          <a:p>
            <a:pPr marL="0" indent="0">
              <a:buNone/>
            </a:pPr>
            <a:r>
              <a:rPr sz="1800">
                <a:solidFill>
                  <a:srgbClr val="000000"/>
                </a:solidFill>
                <a:latin typeface="Arial" panose="020B0704020202020204"/>
              </a:rPr>
              <a:t>Presenter: </a:t>
            </a:r>
            <a:r>
              <a:rPr lang="zh-CN" sz="1800">
                <a:solidFill>
                  <a:srgbClr val="000000"/>
                </a:solidFill>
                <a:latin typeface="Arial" panose="020B0704020202020204"/>
              </a:rPr>
              <a:t>俞一帆</a:t>
            </a:r>
            <a:endParaRPr sz="1800">
              <a:solidFill>
                <a:srgbClr val="000000"/>
              </a:solidFill>
              <a:latin typeface="Arial" panose="020B0704020202020204"/>
            </a:endParaRPr>
          </a:p>
          <a:p>
            <a:pPr marL="0" indent="0">
              <a:buNone/>
            </a:pPr>
            <a:r>
              <a:rPr sz="1800">
                <a:solidFill>
                  <a:srgbClr val="000000"/>
                </a:solidFill>
                <a:latin typeface="Arial" panose="020B0704020202020204"/>
              </a:rPr>
              <a:t>Date: </a:t>
            </a:r>
            <a:r>
              <a:rPr lang="en-US" sz="1800">
                <a:solidFill>
                  <a:srgbClr val="000000"/>
                </a:solidFill>
                <a:latin typeface="Arial" panose="020B0704020202020204"/>
              </a:rPr>
              <a:t>June</a:t>
            </a:r>
            <a:r>
              <a:rPr sz="1800">
                <a:solidFill>
                  <a:srgbClr val="000000"/>
                </a:solidFill>
                <a:latin typeface="Arial" panose="020B0704020202020204"/>
              </a:rPr>
              <a:t> 2025</a:t>
            </a:r>
            <a:endParaRPr sz="1800">
              <a:solidFill>
                <a:srgbClr val="000000"/>
              </a:solidFill>
              <a:latin typeface="Arial" panose="020B07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Chen, X., Jia, Y., &amp; Liu, X. (2024). Analyzing patient experience on Weibo: Machine learning approach to topic modeling and sentiment analysis. </a:t>
            </a:r>
            <a:r>
              <a:rPr lang="en-US" altLang="zh-CN" i="1"/>
              <a:t>JMIR Medical Informatics, 12</a:t>
            </a:r>
            <a:r>
              <a:rPr lang="en-US" altLang="zh-CN"/>
              <a:t>, e55462. https://doi.org/10.2196/55462</a:t>
            </a:r>
            <a:endParaRPr lang="en-US" altLang="zh-CN"/>
          </a:p>
          <a:p>
            <a:r>
              <a:rPr lang="en-US" altLang="zh-CN"/>
              <a:t>Lu, X., Li, X., Wu, F., Yu, M., &amp; Zhou, L. (2024). Emotional differences based on comments on doctor-patient disputes with varying levels of severity. </a:t>
            </a:r>
            <a:r>
              <a:rPr lang="en-US" altLang="zh-CN" i="1"/>
              <a:t>World Journal of Psychiatry, 14</a:t>
            </a:r>
            <a:r>
              <a:rPr lang="en-US" altLang="zh-CN"/>
              <a:t>(7), 1068–1079. https://doi.org/10.5498/wjp.v14.i7.1068</a:t>
            </a:r>
            <a:endParaRPr lang="en-US" altLang="zh-CN"/>
          </a:p>
          <a:p>
            <a:r>
              <a:rPr lang="en-US" altLang="zh-CN"/>
              <a:t>Song, C., Li, S., Zhang, Y., &amp; Li, H. (2022). Comprehensive evolution analysis of public perceptions related to pediatric care: A Sina Weibo case study (2013–2020). </a:t>
            </a:r>
            <a:r>
              <a:rPr lang="en-US" altLang="zh-CN" i="1"/>
              <a:t>SAGE Open, 12</a:t>
            </a:r>
            <a:r>
              <a:rPr lang="en-US" altLang="zh-CN"/>
              <a:t>(1). https://doi.org/10.1177/21582440221087260</a:t>
            </a:r>
            <a:endParaRPr lang="en-US" altLang="zh-CN"/>
          </a:p>
          <a:p>
            <a:r>
              <a:rPr lang="en-US" altLang="zh-CN"/>
              <a:t>Tu, G., &amp; Liu, S. (2015). </a:t>
            </a:r>
            <a:r>
              <a:rPr lang="zh-CN" altLang="en-US"/>
              <a:t>社交媒体环境下医患暴力冲突事件的媒介呈现研究</a:t>
            </a:r>
            <a:r>
              <a:rPr lang="en-US" altLang="zh-CN"/>
              <a:t> [A study on the media representation of doctor-patient violent conflict incidents in the social media environment]. </a:t>
            </a:r>
            <a:r>
              <a:rPr lang="zh-CN" altLang="en-US" i="1"/>
              <a:t>国际新闻界</a:t>
            </a:r>
            <a:r>
              <a:rPr lang="en-US" altLang="zh-CN" i="1"/>
              <a:t> [Chinese Journal of Journalism &amp; Communication], 37</a:t>
            </a:r>
            <a:r>
              <a:rPr lang="en-US" altLang="zh-CN"/>
              <a:t>(6), 133–148.</a:t>
            </a:r>
            <a:endParaRPr lang="en-US" altLang="zh-CN"/>
          </a:p>
          <a:p>
            <a:r>
              <a:rPr lang="en-US" altLang="zh-CN"/>
              <a:t>Zheng, Y., Liu, T., &amp; Zhang, Y. (2025). Public attitudes toward violence against doctors: Sentiment analysis of Chinese users. </a:t>
            </a:r>
            <a:r>
              <a:rPr lang="en-US" altLang="zh-CN" i="1"/>
              <a:t>JMIR Medical Informatics, 13</a:t>
            </a:r>
            <a:r>
              <a:rPr lang="en-US" altLang="zh-CN"/>
              <a:t>, e63772. https://doi.org/10.2196/63772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Violent incidents of injuring doctors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 have emerged one after another in recent years, 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frequently triggering emotional online discussions in China, which are often dominated by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negative sentiment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(Chen et al., 2024; Lu et al., 2024).</a:t>
            </a:r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Weibo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, as a large-scale, real-time emotional outlet, provides an unprecedented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corpus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for analysis.</a:t>
            </a:r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While existing literature offers valuable insights, it often focuses on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single events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(Tu &amp; Liu, 2015; Zheng et al., 2025) or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specific domains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(Song et al., 2022), leaving a gap in the long-term, dynamic tracking of the overall topic.</a:t>
            </a:r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Therefore,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this study employs corpus-based sentiment analysis to provide a quantifiable, diachronic insight into the discourse evolution from 2019 to 2025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.</a:t>
            </a:r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Significance &amp; Value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zh-CN" sz="2000" b="1"/>
              <a:t>Theoretical Significance</a:t>
            </a:r>
            <a:endParaRPr lang="en-US" altLang="zh-CN" sz="2000" b="1"/>
          </a:p>
          <a:p>
            <a:pPr lvl="1"/>
            <a:r>
              <a:rPr lang="en-US" altLang="zh-CN" sz="1750"/>
              <a:t>Provides large-scale, diachronic empirical evidence for the </a:t>
            </a:r>
            <a:r>
              <a:rPr lang="en-US" altLang="zh-CN" sz="1750" b="1"/>
              <a:t>sociolinguistic study of medical discourse</a:t>
            </a:r>
            <a:r>
              <a:rPr lang="en-US" altLang="zh-CN" sz="1750"/>
              <a:t> in the social media context.</a:t>
            </a:r>
            <a:endParaRPr lang="en-US" altLang="zh-CN" sz="1750"/>
          </a:p>
          <a:p>
            <a:pPr lvl="1"/>
            <a:r>
              <a:rPr lang="en-US" altLang="zh-CN" sz="1750"/>
              <a:t>Moves beyond description by </a:t>
            </a:r>
            <a:r>
              <a:rPr lang="en-US" altLang="zh-CN" sz="1750" b="1"/>
              <a:t>linking discourse evolution (sentiment shifts, topic changes) to macro-social concepts</a:t>
            </a:r>
            <a:r>
              <a:rPr lang="en-US" altLang="zh-CN" sz="1750"/>
              <a:t> such as </a:t>
            </a:r>
            <a:r>
              <a:rPr lang="en-US" altLang="zh-CN" sz="1750" u="sng"/>
              <a:t>social trust, institutional credibility, and group polarization</a:t>
            </a:r>
            <a:r>
              <a:rPr lang="en-US" altLang="zh-CN" sz="1750"/>
              <a:t>.</a:t>
            </a:r>
            <a:endParaRPr lang="en-US" altLang="zh-CN" sz="1750"/>
          </a:p>
          <a:p>
            <a:endParaRPr lang="en-US" altLang="zh-CN" sz="2000"/>
          </a:p>
          <a:p>
            <a:r>
              <a:rPr lang="en-US" altLang="zh-CN" sz="2000" b="1"/>
              <a:t>Practical &amp; Pedagogical Significance</a:t>
            </a:r>
            <a:endParaRPr lang="en-US" altLang="zh-CN" sz="2000" b="1"/>
          </a:p>
          <a:p>
            <a:pPr lvl="1"/>
            <a:r>
              <a:rPr lang="en-US" altLang="zh-CN" sz="1750"/>
              <a:t>For Healthcare &amp; Communication: Offers a data-driven “emotional pulse” for </a:t>
            </a:r>
            <a:r>
              <a:rPr lang="en-US" altLang="zh-CN" sz="1750" b="1"/>
              <a:t>public sentiment monitoring</a:t>
            </a:r>
            <a:r>
              <a:rPr lang="en-US" altLang="zh-CN" sz="1750"/>
              <a:t> and provides insights for improving </a:t>
            </a:r>
            <a:r>
              <a:rPr lang="en-US" altLang="zh-CN" sz="1750" b="1"/>
              <a:t>doctor-patient communication training</a:t>
            </a:r>
            <a:r>
              <a:rPr lang="en-US" altLang="zh-CN" sz="1750"/>
              <a:t>.</a:t>
            </a:r>
            <a:endParaRPr lang="en-US" altLang="zh-CN" sz="1750"/>
          </a:p>
          <a:p>
            <a:pPr lvl="1"/>
            <a:r>
              <a:rPr lang="en-US" altLang="zh-CN" sz="1750"/>
              <a:t>For Language Education (Applied Linguistics &amp; ELT): The corpus serves as an authentic resource for </a:t>
            </a:r>
            <a:r>
              <a:rPr lang="en-US" altLang="zh-CN" sz="1750" b="1"/>
              <a:t>English for Medical </a:t>
            </a:r>
            <a:r>
              <a:rPr lang="en-US" altLang="zh-CN" sz="1750" b="1"/>
              <a:t>Purpose (EMP)</a:t>
            </a:r>
            <a:r>
              <a:rPr lang="en-US" altLang="zh-CN" sz="1750"/>
              <a:t>, and the research process itself provides a case study for implementing </a:t>
            </a:r>
            <a:r>
              <a:rPr lang="en-US" altLang="zh-CN" sz="1750" b="1"/>
              <a:t>Data-Driven Learning (DDL)</a:t>
            </a:r>
            <a:r>
              <a:rPr lang="en-US" altLang="zh-CN" sz="1750"/>
              <a:t>.</a:t>
            </a:r>
            <a:endParaRPr lang="en-US" altLang="zh-CN" sz="17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  <a:latin typeface="Arial" panose="020B0704020202020204"/>
              </a:rPr>
              <a:t>RQ1: 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What is the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foundational sentiment polarity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of the discourse?</a:t>
            </a:r>
            <a:endParaRPr lang="en-US" altLang="zh-CN" sz="1800">
              <a:solidFill>
                <a:srgbClr val="000000"/>
              </a:solidFill>
              <a:latin typeface="Arial" panose="020B0704020202020204"/>
            </a:endParaRPr>
          </a:p>
          <a:p>
            <a:r>
              <a:rPr sz="1800">
                <a:solidFill>
                  <a:srgbClr val="000000"/>
                </a:solidFill>
                <a:latin typeface="Arial" panose="020B0704020202020204"/>
              </a:rPr>
              <a:t>RQ2: 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How do public sentiment and focus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evolve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over time(2019-2025)</a:t>
            </a:r>
            <a:r>
              <a:rPr sz="1800">
                <a:solidFill>
                  <a:srgbClr val="000000"/>
                </a:solidFill>
                <a:latin typeface="Arial" panose="020B0704020202020204"/>
              </a:rPr>
              <a:t>?</a:t>
            </a:r>
            <a:endParaRPr sz="1800">
              <a:solidFill>
                <a:srgbClr val="000000"/>
              </a:solidFill>
              <a:latin typeface="Arial" panose="020B0704020202020204"/>
            </a:endParaRPr>
          </a:p>
          <a:p>
            <a:r>
              <a:rPr sz="1800">
                <a:solidFill>
                  <a:srgbClr val="000000"/>
                </a:solidFill>
                <a:latin typeface="Arial" panose="020B0704020202020204"/>
              </a:rPr>
              <a:t>RQ3: 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What </a:t>
            </a:r>
            <a:r>
              <a:rPr lang="en-US" altLang="zh-CN" sz="18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topics and features</a:t>
            </a:r>
            <a:r>
              <a:rPr lang="en-US" altLang="zh-CN" sz="1800">
                <a:solidFill>
                  <a:srgbClr val="000000"/>
                </a:solidFill>
                <a:latin typeface="Arial" panose="020B0704020202020204"/>
              </a:rPr>
              <a:t> characterize different sentiments?</a:t>
            </a:r>
            <a:r>
              <a:rPr sz="1800">
                <a:solidFill>
                  <a:srgbClr val="000000"/>
                </a:solidFill>
                <a:latin typeface="Arial" panose="020B0704020202020204"/>
              </a:rPr>
              <a:t>?</a:t>
            </a:r>
            <a:endParaRPr sz="1800">
              <a:solidFill>
                <a:srgbClr val="000000"/>
              </a:solidFill>
              <a:latin typeface="Arial" panose="020B0704020202020204"/>
            </a:endParaRPr>
          </a:p>
          <a:p>
            <a:endParaRPr sz="1800"/>
          </a:p>
          <a:p>
            <a:endParaRPr sz="1800">
              <a:solidFill>
                <a:srgbClr val="000000"/>
              </a:solidFill>
              <a:latin typeface="Arial" panose="020B07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Corpus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1. Data Collection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Source: Sina Weibo (Original posts &amp; comments)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Time Span: Jan 1st 2019 – May 31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st 2025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Keyword: “</a:t>
            </a:r>
            <a:r>
              <a:rPr lang="zh-CN" altLang="en-US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医患关系</a:t>
            </a:r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” (doctor-patient relationship).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2. Corpus Size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93,548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 unique, relevant </a:t>
            </a:r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entries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 after cleaning and deduplication. 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Total Characters: </a:t>
            </a:r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17,946,839</a:t>
            </a:r>
            <a:endParaRPr lang="en-US" altLang="zh-CN" sz="1700" b="1">
              <a:solidFill>
                <a:srgbClr val="000000"/>
              </a:solidFill>
              <a:latin typeface="Arial Bold" panose="020B0704020202020204" charset="0"/>
              <a:cs typeface="Arial Bold" panose="020B0704020202020204" charset="0"/>
            </a:endParaRPr>
          </a:p>
          <a:p>
            <a:pPr marL="0" indent="0">
              <a:buNone/>
            </a:pP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3. Data Preprocessing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Data Cleaning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: 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Conversion of timestamps and numeric fields.</a:t>
            </a:r>
            <a:endParaRPr lang="en-US" altLang="zh-CN" sz="1600">
              <a:solidFill>
                <a:srgbClr val="000000"/>
              </a:solidFill>
              <a:latin typeface="Arial" panose="020B0704020202020204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Systematic removal of URLs, ads, and irrelevant noise.</a:t>
            </a:r>
            <a:endParaRPr lang="en-US" altLang="zh-CN" sz="1600">
              <a:solidFill>
                <a:srgbClr val="000000"/>
              </a:solidFill>
              <a:latin typeface="Arial" panose="020B0704020202020204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remove</a:t>
            </a:r>
            <a:r>
              <a:rPr lang="en-US" altLang="zh-CN" sz="16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 @mentions and #hashtags#</a:t>
            </a:r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 (retaining text content).</a:t>
            </a:r>
            <a:endParaRPr lang="en-US" altLang="zh-CN" sz="16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Deduplication Strategy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: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Advanced deduplication based on cleaned text content, keeping the entry with the highest engagement (likes + reposts + comments).</a:t>
            </a:r>
            <a:endParaRPr lang="en-US" altLang="zh-CN" sz="1600">
              <a:solidFill>
                <a:srgbClr val="000000"/>
              </a:solidFill>
              <a:latin typeface="Arial" panose="020B0704020202020204"/>
            </a:endParaRPr>
          </a:p>
          <a:p>
            <a:r>
              <a:rPr lang="en-US" altLang="zh-CN" sz="17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</a:rPr>
              <a:t>Filtering</a:t>
            </a:r>
            <a:r>
              <a:rPr lang="en-US" altLang="zh-CN" sz="1700">
                <a:solidFill>
                  <a:srgbClr val="000000"/>
                </a:solidFill>
                <a:latin typeface="Arial" panose="020B0704020202020204"/>
              </a:rPr>
              <a:t>:</a:t>
            </a:r>
            <a:endParaRPr lang="en-US" altLang="zh-CN" sz="1700">
              <a:solidFill>
                <a:srgbClr val="000000"/>
              </a:solidFill>
              <a:latin typeface="Arial" panose="020B0704020202020204"/>
            </a:endParaRPr>
          </a:p>
          <a:p>
            <a:pPr lvl="1"/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Removal of posts shorter than </a:t>
            </a:r>
            <a:r>
              <a:rPr lang="en-US" altLang="zh-CN" sz="1600" b="1">
                <a:solidFill>
                  <a:srgbClr val="000000"/>
                </a:solidFill>
                <a:latin typeface="Arial Bold" panose="020B0704020202020204" charset="0"/>
                <a:cs typeface="Arial Bold" panose="020B0704020202020204" charset="0"/>
                <a:sym typeface="+mn-ea"/>
              </a:rPr>
              <a:t>10 characters</a:t>
            </a:r>
            <a:r>
              <a:rPr lang="en-US" altLang="zh-CN" sz="1600">
                <a:solidFill>
                  <a:srgbClr val="000000"/>
                </a:solidFill>
                <a:latin typeface="Arial" panose="020B0704020202020204"/>
              </a:rPr>
              <a:t>.</a:t>
            </a:r>
            <a:endParaRPr lang="en-US" altLang="zh-CN" sz="1600">
              <a:solidFill>
                <a:srgbClr val="000000"/>
              </a:solidFill>
              <a:latin typeface="Arial" panose="020B07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 sz="1800"/>
              <a:t>Stage 1: Corpus Profiling &amp; Sentiment Scoring (Answering RQ1)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Descriptive Statistics:</a:t>
            </a:r>
            <a:endParaRPr lang="en-US" altLang="zh-CN" sz="1800"/>
          </a:p>
          <a:p>
            <a:pPr lvl="1"/>
            <a:r>
              <a:rPr lang="en-US" altLang="zh-CN" sz="1575"/>
              <a:t>Calculate and visualize the </a:t>
            </a:r>
            <a:r>
              <a:rPr lang="en-US" altLang="zh-CN" sz="1575" b="1"/>
              <a:t>monthly volume of posts and engagement</a:t>
            </a:r>
            <a:r>
              <a:rPr lang="en-US" altLang="zh-CN" sz="1575"/>
              <a:t> (likes, reposts, comments) to map the discourse hotspots over time.</a:t>
            </a:r>
            <a:endParaRPr lang="en-US" altLang="zh-CN" sz="1575"/>
          </a:p>
          <a:p>
            <a:r>
              <a:rPr lang="en-US" altLang="zh-CN" sz="1800"/>
              <a:t>Sentiment Analysis:</a:t>
            </a:r>
            <a:endParaRPr lang="en-US" altLang="zh-CN" sz="1800"/>
          </a:p>
          <a:p>
            <a:pPr lvl="1"/>
            <a:r>
              <a:rPr lang="en-US" altLang="zh-CN" sz="1575"/>
              <a:t>Assign a </a:t>
            </a:r>
            <a:r>
              <a:rPr lang="en-US" altLang="zh-CN" sz="1575" b="1"/>
              <a:t>sentiment score</a:t>
            </a:r>
            <a:r>
              <a:rPr lang="en-US" altLang="zh-CN" sz="1575"/>
              <a:t> to each post using established NLP tools (e.g., </a:t>
            </a:r>
            <a:r>
              <a:rPr lang="en-US" altLang="zh-CN" sz="1575" b="1"/>
              <a:t>cntext and DUTIR</a:t>
            </a:r>
            <a:r>
              <a:rPr lang="en-US" altLang="zh-CN" sz="1575"/>
              <a:t>).</a:t>
            </a:r>
            <a:endParaRPr lang="en-US" altLang="zh-CN" sz="1575"/>
          </a:p>
          <a:p>
            <a:endParaRPr lang="en-US" altLang="zh-CN" sz="1800"/>
          </a:p>
          <a:p>
            <a:r>
              <a:rPr lang="en-US" altLang="zh-CN" sz="1800"/>
              <a:t>Goal: Determine the overall sentiment distribution (positive, negative, neutral) of the entire corpus.</a:t>
            </a:r>
            <a:endParaRPr lang="en-US" altLang="zh-CN" sz="1800"/>
          </a:p>
          <a:p>
            <a:endParaRPr lang="en-US" altLang="zh-CN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r>
              <a:rPr lang="en-US" altLang="zh-CN" sz="7200"/>
              <a:t>Stage 2: Diachronic Analysis of Sentiment &amp; Topics (Answering RQ2)</a:t>
            </a:r>
            <a:endParaRPr lang="en-US" altLang="zh-CN" sz="7200"/>
          </a:p>
          <a:p>
            <a:endParaRPr lang="en-US" altLang="zh-CN" sz="7200"/>
          </a:p>
          <a:p>
            <a:r>
              <a:rPr lang="en-US" altLang="zh-CN" sz="7200"/>
              <a:t>Sentiment Trend Analysis:</a:t>
            </a:r>
            <a:endParaRPr lang="en-US" altLang="zh-CN" sz="7200"/>
          </a:p>
          <a:p>
            <a:pPr lvl="1"/>
            <a:r>
              <a:rPr lang="en-US" altLang="zh-CN" sz="6300"/>
              <a:t>Aggregate </a:t>
            </a:r>
            <a:r>
              <a:rPr lang="en-US" altLang="zh-CN" sz="6300" b="1"/>
              <a:t>monthly mean sentiment scores</a:t>
            </a:r>
            <a:r>
              <a:rPr lang="en-US" altLang="zh-CN" sz="6300"/>
              <a:t> to plot the "emotional pulse" from 2019 to 2025.</a:t>
            </a:r>
            <a:endParaRPr lang="en-US" altLang="zh-CN" sz="6300"/>
          </a:p>
          <a:p>
            <a:pPr lvl="1"/>
            <a:r>
              <a:rPr lang="en-US" altLang="zh-CN" sz="6300"/>
              <a:t>Correlate sentiment peaks and troughs with major</a:t>
            </a:r>
            <a:r>
              <a:rPr lang="en-US" altLang="zh-CN" sz="6300" b="1"/>
              <a:t> real-world events</a:t>
            </a:r>
            <a:r>
              <a:rPr lang="en-US" altLang="zh-CN" sz="6300"/>
              <a:t>.</a:t>
            </a:r>
            <a:endParaRPr lang="en-US" altLang="zh-CN" sz="6300"/>
          </a:p>
          <a:p>
            <a:r>
              <a:rPr lang="en-US" altLang="zh-CN" sz="7200"/>
              <a:t>Topic Evolution Modeling:</a:t>
            </a:r>
            <a:endParaRPr lang="en-US" altLang="zh-CN" sz="7200"/>
          </a:p>
          <a:p>
            <a:pPr lvl="1"/>
            <a:r>
              <a:rPr lang="en-US" altLang="zh-CN" sz="6300"/>
              <a:t>Apply </a:t>
            </a:r>
            <a:r>
              <a:rPr lang="en-US" altLang="zh-CN" sz="6300" b="1"/>
              <a:t>LDA</a:t>
            </a:r>
            <a:r>
              <a:rPr lang="en-US" altLang="zh-CN" sz="6300"/>
              <a:t> (Latent Dirichlet Allocation)</a:t>
            </a:r>
            <a:r>
              <a:rPr lang="en-US" altLang="zh-CN" sz="6300" b="1"/>
              <a:t> Topic Modeling</a:t>
            </a:r>
            <a:r>
              <a:rPr lang="en-US" altLang="zh-CN" sz="6300"/>
              <a:t> to the entire corpus to identify a stable set of core themes.</a:t>
            </a:r>
            <a:endParaRPr lang="en-US" altLang="zh-CN" sz="7200"/>
          </a:p>
          <a:p>
            <a:pPr lvl="1"/>
            <a:r>
              <a:rPr lang="en-US" altLang="zh-CN" sz="6300"/>
              <a:t>Track the </a:t>
            </a:r>
            <a:r>
              <a:rPr lang="en-US" altLang="zh-CN" sz="6300" b="1"/>
              <a:t>prevalence</a:t>
            </a:r>
            <a:r>
              <a:rPr lang="en-US" altLang="zh-CN" sz="6300"/>
              <a:t> (average weight and propotion) of these themes on a yearly basis to reveal shifts in public focus.</a:t>
            </a:r>
            <a:endParaRPr lang="en-US" altLang="zh-CN" sz="6300"/>
          </a:p>
          <a:p>
            <a:endParaRPr lang="en-US" altLang="zh-CN" sz="7200"/>
          </a:p>
          <a:p>
            <a:r>
              <a:rPr lang="en-US" altLang="zh-CN" sz="7200"/>
              <a:t>Goal: Reveals how and when public opinion changed.</a:t>
            </a:r>
            <a:endParaRPr lang="en-US" altLang="zh-CN" sz="7200"/>
          </a:p>
          <a:p>
            <a:endParaRPr lang="en-US" altLang="zh-CN" sz="7200"/>
          </a:p>
          <a:p>
            <a:endParaRPr lang="en-US" altLang="zh-CN"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Methods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 sz="3000"/>
              <a:t>Stage 3: Comparative Analysis of Discourse Features (Answering RQ3)</a:t>
            </a:r>
            <a:endParaRPr lang="en-US" altLang="zh-CN" sz="3000"/>
          </a:p>
          <a:p>
            <a:endParaRPr lang="en-US" altLang="zh-CN" sz="3000"/>
          </a:p>
          <a:p>
            <a:r>
              <a:rPr lang="en-US" altLang="zh-CN" sz="3000"/>
              <a:t>Sentiment-Based Sub-corpora:</a:t>
            </a:r>
            <a:endParaRPr lang="en-US" altLang="zh-CN" sz="3000"/>
          </a:p>
          <a:p>
            <a:pPr lvl="1"/>
            <a:r>
              <a:rPr lang="en-US" altLang="zh-CN" sz="2625"/>
              <a:t>Create separate sub-corpora based on sentiment polarity (e.g., positive vs. negative texts).</a:t>
            </a:r>
            <a:endParaRPr lang="en-US" altLang="zh-CN" sz="2625"/>
          </a:p>
          <a:p>
            <a:r>
              <a:rPr lang="en-US" altLang="zh-CN" sz="3000"/>
              <a:t>Feature Comparison:</a:t>
            </a:r>
            <a:endParaRPr lang="en-US" altLang="zh-CN" sz="3000"/>
          </a:p>
          <a:p>
            <a:pPr lvl="1"/>
            <a:r>
              <a:rPr lang="en-US" altLang="zh-CN" sz="2625"/>
              <a:t>Compare </a:t>
            </a:r>
            <a:r>
              <a:rPr lang="en-US" altLang="zh-CN" sz="2625" b="1"/>
              <a:t>the dominant topics (from LDA)</a:t>
            </a:r>
            <a:r>
              <a:rPr lang="en-US" altLang="zh-CN" sz="2625"/>
              <a:t> and </a:t>
            </a:r>
            <a:r>
              <a:rPr lang="en-US" altLang="zh-CN" sz="2625" b="1"/>
              <a:t>characteristic keywords (from TF-IDF)</a:t>
            </a:r>
            <a:r>
              <a:rPr lang="en-US" altLang="zh-CN" sz="2625"/>
              <a:t> between the positive and negative sub-corpora.</a:t>
            </a:r>
            <a:endParaRPr lang="en-US" altLang="zh-CN" sz="2625"/>
          </a:p>
          <a:p>
            <a:endParaRPr lang="en-US" altLang="zh-CN" sz="3000"/>
          </a:p>
          <a:p>
            <a:r>
              <a:rPr lang="en-US" altLang="zh-CN" sz="3000" b="1"/>
              <a:t>Visualize keyword co-occurrence</a:t>
            </a:r>
            <a:r>
              <a:rPr lang="en-US" altLang="zh-CN" sz="3000"/>
              <a:t> networks to explore semantic contexts.</a:t>
            </a:r>
            <a:endParaRPr lang="en-US" altLang="zh-CN" sz="3000"/>
          </a:p>
          <a:p>
            <a:endParaRPr lang="en-US" altLang="zh-CN" sz="3000"/>
          </a:p>
          <a:p>
            <a:r>
              <a:rPr lang="en-US" altLang="zh-CN" sz="3000"/>
              <a:t>Goal: Explains what people discuss when they express different emotions.</a:t>
            </a:r>
            <a:endParaRPr lang="en-US" altLang="zh-CN" sz="3000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Preliminary </a:t>
            </a:r>
            <a:r>
              <a:rPr lang="en-US" altLang="zh-CN"/>
              <a:t>Results</a:t>
            </a:r>
            <a:endParaRPr lang="en-US" altLang="zh-CN"/>
          </a:p>
        </p:txBody>
      </p:sp>
      <p:pic>
        <p:nvPicPr>
          <p:cNvPr id="5" name="图片 4" descr="sentiment_pulse_chart_with_tren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2065" y="1263015"/>
            <a:ext cx="4051935" cy="2532380"/>
          </a:xfrm>
          <a:prstGeom prst="rect">
            <a:avLst/>
          </a:prstGeom>
        </p:spPr>
      </p:pic>
      <p:pic>
        <p:nvPicPr>
          <p:cNvPr id="6" name="图片 5" descr="sentiment_by_topic_barchart_fin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820" y="4070985"/>
            <a:ext cx="4459605" cy="2787015"/>
          </a:xfrm>
          <a:prstGeom prst="rect">
            <a:avLst/>
          </a:prstGeom>
        </p:spPr>
      </p:pic>
      <p:pic>
        <p:nvPicPr>
          <p:cNvPr id="8" name="内容占位符 7" descr="topic_evolution_faceted_chart_revised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263015"/>
            <a:ext cx="4220845" cy="23450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83020" y="3733800"/>
            <a:ext cx="19291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emotional pulse</a:t>
            </a:r>
            <a:endParaRPr lang="en-US" altLang="zh-CN" sz="1600"/>
          </a:p>
        </p:txBody>
      </p:sp>
      <p:sp>
        <p:nvSpPr>
          <p:cNvPr id="10" name="文本框 9"/>
          <p:cNvSpPr txBox="1"/>
          <p:nvPr/>
        </p:nvSpPr>
        <p:spPr>
          <a:xfrm>
            <a:off x="1137920" y="3608070"/>
            <a:ext cx="16554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topic evolution</a:t>
            </a:r>
            <a:endParaRPr lang="en-US" altLang="zh-CN" sz="1600"/>
          </a:p>
        </p:txBody>
      </p:sp>
      <p:sp>
        <p:nvSpPr>
          <p:cNvPr id="11" name="文本框 10"/>
          <p:cNvSpPr txBox="1"/>
          <p:nvPr/>
        </p:nvSpPr>
        <p:spPr>
          <a:xfrm>
            <a:off x="6023610" y="6421755"/>
            <a:ext cx="284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sentiment score by </a:t>
            </a:r>
            <a:r>
              <a:rPr lang="en-US" altLang="zh-CN"/>
              <a:t>topic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5284</Words>
  <Application>WPS 演示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Arial</vt:lpstr>
      <vt:lpstr>Arial Bold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Theme</vt:lpstr>
      <vt:lpstr>Tracking the Emotional Pulse of Doctor–Patient Discourse on Weibo: A Corpus-Based Study  基于微博语料的医患关系情感表达和演变研究</vt:lpstr>
      <vt:lpstr>Background &amp; Rationale</vt:lpstr>
      <vt:lpstr>Significance &amp; Value</vt:lpstr>
      <vt:lpstr>Research Questions </vt:lpstr>
      <vt:lpstr>Data &amp; Corpus Construction</vt:lpstr>
      <vt:lpstr>Methods</vt:lpstr>
      <vt:lpstr>Methods</vt:lpstr>
      <vt:lpstr>Methods</vt:lpstr>
      <vt:lpstr>Preliminary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今天也是世界和平</cp:lastModifiedBy>
  <cp:revision>19</cp:revision>
  <dcterms:created xsi:type="dcterms:W3CDTF">2025-07-01T02:35:27Z</dcterms:created>
  <dcterms:modified xsi:type="dcterms:W3CDTF">2025-07-01T02:35:27Z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DA2F50C93EC7E16503A3466847F123A9_42</vt:lpwstr>
  </property>
  <property fmtid="{D5CDD505-2E9C-101B-9397-08002B2CF9AE}" pid="3" name="KSOProductBuildVer">
    <vt:lpwstr>2052-7.5.1.8994</vt:lpwstr>
  </property>
</Properties>
</file>