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46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51.xml" ContentType="application/vnd.openxmlformats-officedocument.presentationml.notesSlide+xml"/>
  <Override PartName="/ppt/slides/slide157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66"/>
  </p:notesMasterIdLst>
  <p:sldIdLst>
    <p:sldId id="260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609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47" r:id="rId43"/>
    <p:sldId id="411" r:id="rId44"/>
    <p:sldId id="592" r:id="rId45"/>
    <p:sldId id="593" r:id="rId46"/>
    <p:sldId id="580" r:id="rId47"/>
    <p:sldId id="412" r:id="rId48"/>
    <p:sldId id="415" r:id="rId49"/>
    <p:sldId id="416" r:id="rId50"/>
    <p:sldId id="417" r:id="rId51"/>
    <p:sldId id="460" r:id="rId52"/>
    <p:sldId id="461" r:id="rId53"/>
    <p:sldId id="459" r:id="rId54"/>
    <p:sldId id="462" r:id="rId55"/>
    <p:sldId id="464" r:id="rId56"/>
    <p:sldId id="465" r:id="rId57"/>
    <p:sldId id="466" r:id="rId58"/>
    <p:sldId id="467" r:id="rId59"/>
    <p:sldId id="474" r:id="rId60"/>
    <p:sldId id="469" r:id="rId61"/>
    <p:sldId id="473" r:id="rId62"/>
    <p:sldId id="468" r:id="rId63"/>
    <p:sldId id="471" r:id="rId64"/>
    <p:sldId id="472" r:id="rId65"/>
    <p:sldId id="410" r:id="rId66"/>
    <p:sldId id="476" r:id="rId67"/>
    <p:sldId id="477" r:id="rId68"/>
    <p:sldId id="419" r:id="rId69"/>
    <p:sldId id="407" r:id="rId70"/>
    <p:sldId id="418" r:id="rId71"/>
    <p:sldId id="409" r:id="rId72"/>
    <p:sldId id="408" r:id="rId73"/>
    <p:sldId id="495" r:id="rId74"/>
    <p:sldId id="488" r:id="rId75"/>
    <p:sldId id="596" r:id="rId76"/>
    <p:sldId id="597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608" r:id="rId88"/>
    <p:sldId id="594" r:id="rId89"/>
    <p:sldId id="511" r:id="rId90"/>
    <p:sldId id="489" r:id="rId91"/>
    <p:sldId id="481" r:id="rId92"/>
    <p:sldId id="484" r:id="rId93"/>
    <p:sldId id="590" r:id="rId94"/>
    <p:sldId id="500" r:id="rId95"/>
    <p:sldId id="501" r:id="rId96"/>
    <p:sldId id="490" r:id="rId97"/>
    <p:sldId id="496" r:id="rId98"/>
    <p:sldId id="497" r:id="rId99"/>
    <p:sldId id="498" r:id="rId100"/>
    <p:sldId id="499" r:id="rId101"/>
    <p:sldId id="492" r:id="rId102"/>
    <p:sldId id="493" r:id="rId103"/>
    <p:sldId id="494" r:id="rId104"/>
    <p:sldId id="502" r:id="rId105"/>
    <p:sldId id="507" r:id="rId106"/>
    <p:sldId id="503" r:id="rId107"/>
    <p:sldId id="504" r:id="rId108"/>
    <p:sldId id="508" r:id="rId109"/>
    <p:sldId id="505" r:id="rId110"/>
    <p:sldId id="512" r:id="rId111"/>
    <p:sldId id="513" r:id="rId112"/>
    <p:sldId id="514" r:id="rId113"/>
    <p:sldId id="591" r:id="rId114"/>
    <p:sldId id="516" r:id="rId115"/>
    <p:sldId id="515" r:id="rId116"/>
    <p:sldId id="506" r:id="rId117"/>
    <p:sldId id="517" r:id="rId118"/>
    <p:sldId id="518" r:id="rId119"/>
    <p:sldId id="551" r:id="rId120"/>
    <p:sldId id="552" r:id="rId121"/>
    <p:sldId id="519" r:id="rId122"/>
    <p:sldId id="520" r:id="rId123"/>
    <p:sldId id="521" r:id="rId124"/>
    <p:sldId id="522" r:id="rId125"/>
    <p:sldId id="523" r:id="rId126"/>
    <p:sldId id="524" r:id="rId127"/>
    <p:sldId id="525" r:id="rId128"/>
    <p:sldId id="585" r:id="rId129"/>
    <p:sldId id="586" r:id="rId130"/>
    <p:sldId id="587" r:id="rId131"/>
    <p:sldId id="526" r:id="rId132"/>
    <p:sldId id="545" r:id="rId133"/>
    <p:sldId id="546" r:id="rId134"/>
    <p:sldId id="553" r:id="rId135"/>
    <p:sldId id="547" r:id="rId136"/>
    <p:sldId id="554" r:id="rId137"/>
    <p:sldId id="548" r:id="rId138"/>
    <p:sldId id="555" r:id="rId139"/>
    <p:sldId id="549" r:id="rId140"/>
    <p:sldId id="556" r:id="rId141"/>
    <p:sldId id="557" r:id="rId142"/>
    <p:sldId id="558" r:id="rId143"/>
    <p:sldId id="559" r:id="rId144"/>
    <p:sldId id="560" r:id="rId145"/>
    <p:sldId id="588" r:id="rId146"/>
    <p:sldId id="589" r:id="rId147"/>
    <p:sldId id="550" r:id="rId148"/>
    <p:sldId id="562" r:id="rId149"/>
    <p:sldId id="398" r:id="rId150"/>
    <p:sldId id="567" r:id="rId151"/>
    <p:sldId id="568" r:id="rId152"/>
    <p:sldId id="569" r:id="rId153"/>
    <p:sldId id="570" r:id="rId154"/>
    <p:sldId id="610" r:id="rId155"/>
    <p:sldId id="611" r:id="rId156"/>
    <p:sldId id="571" r:id="rId157"/>
    <p:sldId id="572" r:id="rId158"/>
    <p:sldId id="573" r:id="rId159"/>
    <p:sldId id="574" r:id="rId160"/>
    <p:sldId id="575" r:id="rId161"/>
    <p:sldId id="576" r:id="rId162"/>
    <p:sldId id="577" r:id="rId163"/>
    <p:sldId id="578" r:id="rId164"/>
    <p:sldId id="579" r:id="rId1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ECF3F4"/>
    <a:srgbClr val="777777"/>
    <a:srgbClr val="0099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1" autoAdjust="0"/>
    <p:restoredTop sz="80460" autoAdjust="0"/>
  </p:normalViewPr>
  <p:slideViewPr>
    <p:cSldViewPr>
      <p:cViewPr>
        <p:scale>
          <a:sx n="66" d="100"/>
          <a:sy n="66" d="100"/>
        </p:scale>
        <p:origin x="-147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0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64" Type="http://schemas.openxmlformats.org/officeDocument/2006/relationships/slide" Target="slides/slide162.xml"/><Relationship Id="rId16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Sheet1!$A$2</c:f>
              <c:strCache>
                <c:ptCount val="1"/>
                <c:pt idx="0">
                  <c:v>Thinking</c:v>
                </c:pt>
              </c:strCache>
            </c:strRef>
          </c:tx>
          <c:dLbls>
            <c:txPr>
              <a:bodyPr/>
              <a:lstStyle/>
              <a:p>
                <a:pPr>
                  <a:defRPr sz="1800" b="0"/>
                </a:pPr>
                <a:endParaRPr lang="en-US"/>
              </a:p>
            </c:txPr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</c:v>
                </c:pt>
                <c:pt idx="1">
                  <c:v>0.35000000000000031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Writing code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0.30000000000000032</c:v>
                </c:pt>
                <c:pt idx="1">
                  <c:v>0.30000000000000032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Getting the code to compile</c:v>
                </c:pt>
              </c:strCache>
            </c:strRef>
          </c:tx>
          <c:dLbls>
            <c:txPr>
              <a:bodyPr/>
              <a:lstStyle/>
              <a:p>
                <a:pPr>
                  <a:defRPr sz="2800" b="1"/>
                </a:pPr>
                <a:endParaRPr lang="en-US"/>
              </a:p>
            </c:txPr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2.0000000000000052E-2</c:v>
                </c:pt>
                <c:pt idx="1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Unit tests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0.30000000000000032</c:v>
                </c:pt>
                <c:pt idx="1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Bug fixing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0.28000000000000008</c:v>
                </c:pt>
                <c:pt idx="1">
                  <c:v>5.00000000000001E-2</c:v>
                </c:pt>
              </c:numCache>
            </c:numRef>
          </c:val>
        </c:ser>
        <c:overlap val="100"/>
        <c:axId val="214042880"/>
        <c:axId val="214052864"/>
      </c:barChart>
      <c:catAx>
        <c:axId val="214042880"/>
        <c:scaling>
          <c:orientation val="minMax"/>
        </c:scaling>
        <c:axPos val="b"/>
        <c:tickLblPos val="nextTo"/>
        <c:crossAx val="214052864"/>
        <c:crosses val="autoZero"/>
        <c:auto val="1"/>
        <c:lblAlgn val="ctr"/>
        <c:lblOffset val="100"/>
      </c:catAx>
      <c:valAx>
        <c:axId val="214052864"/>
        <c:scaling>
          <c:orientation val="minMax"/>
        </c:scaling>
        <c:axPos val="l"/>
        <c:majorGridlines/>
        <c:numFmt formatCode="0%" sourceLinked="1"/>
        <c:tickLblPos val="nextTo"/>
        <c:crossAx val="214042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69672888111204"/>
          <c:y val="7.017554053421278E-2"/>
          <c:w val="0.25804401185962972"/>
          <c:h val="0.92041904966328469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100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101</a:t>
            </a:fld>
            <a:endParaRPr lang="en-GB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102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103</a:t>
            </a:fld>
            <a:endParaRPr lang="en-GB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104</a:t>
            </a:fld>
            <a:endParaRPr lang="en-GB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105</a:t>
            </a:fld>
            <a:endParaRPr lang="en-GB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106</a:t>
            </a:fld>
            <a:endParaRPr lang="en-GB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107</a:t>
            </a:fld>
            <a:endParaRPr lang="en-GB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108</a:t>
            </a:fld>
            <a:endParaRPr lang="en-GB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109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110</a:t>
            </a:fld>
            <a:endParaRPr lang="en-GB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111</a:t>
            </a:fld>
            <a:endParaRPr lang="en-GB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112</a:t>
            </a:fld>
            <a:endParaRPr lang="en-GB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113</a:t>
            </a:fld>
            <a:endParaRPr lang="en-GB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114</a:t>
            </a:fld>
            <a:endParaRPr lang="en-GB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115</a:t>
            </a:fld>
            <a:endParaRPr lang="en-GB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116</a:t>
            </a:fld>
            <a:endParaRPr lang="en-GB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117</a:t>
            </a:fld>
            <a:endParaRPr lang="en-GB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118</a:t>
            </a:fld>
            <a:endParaRPr lang="en-GB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119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120</a:t>
            </a:fld>
            <a:endParaRPr lang="en-GB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121</a:t>
            </a:fld>
            <a:endParaRPr lang="en-GB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122</a:t>
            </a:fld>
            <a:endParaRPr lang="en-GB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123</a:t>
            </a:fld>
            <a:endParaRPr lang="en-GB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124</a:t>
            </a:fld>
            <a:endParaRPr lang="en-GB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125</a:t>
            </a:fld>
            <a:endParaRPr lang="en-GB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126</a:t>
            </a:fld>
            <a:endParaRPr lang="en-GB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127</a:t>
            </a:fld>
            <a:endParaRPr lang="en-GB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128</a:t>
            </a:fld>
            <a:endParaRPr lang="en-GB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129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130</a:t>
            </a:fld>
            <a:endParaRPr lang="en-GB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133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137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138</a:t>
            </a:fld>
            <a:endParaRPr lang="en-GB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139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140</a:t>
            </a:fld>
            <a:endParaRPr lang="en-GB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141</a:t>
            </a:fld>
            <a:endParaRPr lang="en-GB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142</a:t>
            </a:fld>
            <a:endParaRPr lang="en-GB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143</a:t>
            </a:fld>
            <a:endParaRPr lang="en-GB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144</a:t>
            </a:fld>
            <a:endParaRPr lang="en-GB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145</a:t>
            </a:fld>
            <a:endParaRPr lang="en-GB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146</a:t>
            </a:fld>
            <a:endParaRPr lang="en-GB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147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148</a:t>
            </a:fld>
            <a:endParaRPr lang="en-GB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149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150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151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152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153</a:t>
            </a:fld>
            <a:endParaRPr lang="en-GB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155</a:t>
            </a:fld>
            <a:endParaRPr lang="en-GB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156</a:t>
            </a:fld>
            <a:endParaRPr lang="en-GB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157</a:t>
            </a:fld>
            <a:endParaRPr lang="en-GB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158</a:t>
            </a:fld>
            <a:endParaRPr lang="en-GB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159</a:t>
            </a:fld>
            <a:endParaRPr lang="en-GB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160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161</a:t>
            </a:fld>
            <a:endParaRPr lang="en-GB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162</a:t>
            </a:fld>
            <a:endParaRPr lang="en-GB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163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74</a:t>
            </a:fld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78</a:t>
            </a:fld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80</a:t>
            </a:fld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82</a:t>
            </a:fld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83</a:t>
            </a:fld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84</a:t>
            </a:fld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88</a:t>
            </a:fld>
            <a:endParaRPr lang="en-GB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89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91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92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93</a:t>
            </a:fld>
            <a:endParaRPr lang="en-GB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94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95</a:t>
            </a:fld>
            <a:endParaRPr lang="en-GB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96</a:t>
            </a:fld>
            <a:endParaRPr lang="en-GB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97</a:t>
            </a:fld>
            <a:endParaRPr lang="en-GB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98</a:t>
            </a:fld>
            <a:endParaRPr lang="en-GB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02/07/2015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 to the </a:t>
            </a:r>
            <a:br>
              <a:rPr lang="en-GB" dirty="0" smtClean="0"/>
            </a:br>
            <a:r>
              <a:rPr lang="en-GB" dirty="0" smtClean="0"/>
              <a:t>core principals of </a:t>
            </a:r>
            <a:br>
              <a:rPr lang="en-GB" dirty="0" smtClean="0"/>
            </a:br>
            <a:r>
              <a:rPr lang="en-GB" dirty="0" smtClean="0"/>
              <a:t>Functional Programming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2370138" y="2819400"/>
            <a:ext cx="4648200" cy="1371600"/>
          </a:xfrm>
          <a:prstGeom prst="rect">
            <a:avLst/>
          </a:prstGeom>
          <a:noFill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971800"/>
            <a:ext cx="1047454" cy="939384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3138" y="2590800"/>
            <a:ext cx="2209800" cy="16002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GB" sz="2000" b="1" dirty="0" smtClean="0">
                <a:latin typeface="Calibri" pitchFamily="34" charset="0"/>
                <a:cs typeface="Arial" pitchFamily="34" charset="0"/>
              </a:rPr>
              <a:t>The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Tunnel of </a:t>
            </a:r>
            <a:r>
              <a:rPr lang="en-GB" sz="2000" b="1" dirty="0" smtClean="0">
                <a:latin typeface="Calibri" pitchFamily="34" charset="0"/>
                <a:cs typeface="Arial" pitchFamily="34" charset="0"/>
              </a:rPr>
              <a:t>Transformation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513138" y="2590800"/>
            <a:ext cx="2209800" cy="16002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Function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apple -&gt; banana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banan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2800" y="2895600"/>
            <a:ext cx="1783080" cy="10029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11760" y="4869160"/>
            <a:ext cx="446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+mj-lt"/>
              </a:rPr>
              <a:t>A function is a thing which transforms inputs to outputs</a:t>
            </a:r>
            <a:endParaRPr lang="en-GB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25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9632" y="1052736"/>
            <a:ext cx="7416824" cy="156966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let add1_double = 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add1 </a:t>
            </a:r>
            <a:r>
              <a:rPr lang="en-GB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double</a:t>
            </a:r>
          </a:p>
          <a:p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let x = add1_double 5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55576" y="2780928"/>
            <a:ext cx="3096344" cy="307777"/>
            <a:chOff x="755576" y="2780928"/>
            <a:chExt cx="3096344" cy="307777"/>
          </a:xfrm>
        </p:grpSpPr>
        <p:grpSp>
          <p:nvGrpSpPr>
            <p:cNvPr id="3" name="Group 47"/>
            <p:cNvGrpSpPr/>
            <p:nvPr/>
          </p:nvGrpSpPr>
          <p:grpSpPr>
            <a:xfrm>
              <a:off x="755576" y="2780928"/>
              <a:ext cx="3096344" cy="307777"/>
              <a:chOff x="755576" y="6237312"/>
              <a:chExt cx="3096344" cy="307777"/>
            </a:xfrm>
          </p:grpSpPr>
          <p:grpSp>
            <p:nvGrpSpPr>
              <p:cNvPr id="4" name="Group 32"/>
              <p:cNvGrpSpPr/>
              <p:nvPr/>
            </p:nvGrpSpPr>
            <p:grpSpPr>
              <a:xfrm>
                <a:off x="1043608" y="6237312"/>
                <a:ext cx="2592288" cy="288032"/>
                <a:chOff x="1043608" y="6237312"/>
                <a:chExt cx="2592288" cy="288032"/>
              </a:xfrm>
            </p:grpSpPr>
            <p:grpSp>
              <p:nvGrpSpPr>
                <p:cNvPr id="9" name="Group 13"/>
                <p:cNvGrpSpPr/>
                <p:nvPr/>
              </p:nvGrpSpPr>
              <p:grpSpPr>
                <a:xfrm>
                  <a:off x="1043608" y="6237312"/>
                  <a:ext cx="1152128" cy="288032"/>
                  <a:chOff x="4860032" y="2132856"/>
                  <a:chExt cx="1152128" cy="288032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5220072" y="2132856"/>
                    <a:ext cx="792088" cy="2880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 smtClean="0">
                        <a:solidFill>
                          <a:schemeClr val="tx1"/>
                        </a:solidFill>
                      </a:rPr>
                      <a:t>add1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Arrow Connector 19"/>
                  <p:cNvCxnSpPr>
                    <a:endCxn id="19" idx="1"/>
                  </p:cNvCxnSpPr>
                  <p:nvPr/>
                </p:nvCxnSpPr>
                <p:spPr>
                  <a:xfrm>
                    <a:off x="4860032" y="2276872"/>
                    <a:ext cx="360040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13"/>
                <p:cNvGrpSpPr/>
                <p:nvPr/>
              </p:nvGrpSpPr>
              <p:grpSpPr>
                <a:xfrm>
                  <a:off x="2195736" y="6237312"/>
                  <a:ext cx="1440160" cy="288032"/>
                  <a:chOff x="4355976" y="2132856"/>
                  <a:chExt cx="1440160" cy="288032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4355976" y="2132856"/>
                    <a:ext cx="936104" cy="2880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 smtClean="0">
                        <a:solidFill>
                          <a:schemeClr val="tx1"/>
                        </a:solidFill>
                      </a:rPr>
                      <a:t>double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" name="Straight Arrow Connector 17"/>
                  <p:cNvCxnSpPr>
                    <a:stCxn id="16" idx="3"/>
                  </p:cNvCxnSpPr>
                  <p:nvPr/>
                </p:nvCxnSpPr>
                <p:spPr>
                  <a:xfrm>
                    <a:off x="5292080" y="2276872"/>
                    <a:ext cx="504056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" name="TextBox 4"/>
              <p:cNvSpPr txBox="1"/>
              <p:nvPr/>
            </p:nvSpPr>
            <p:spPr>
              <a:xfrm>
                <a:off x="755576" y="623731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5</a:t>
                </a:r>
                <a:endParaRPr lang="en-GB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63888" y="623731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lIns="72000" rIns="36000" rtlCol="0">
                <a:spAutoFit/>
              </a:bodyPr>
              <a:lstStyle/>
              <a:p>
                <a:r>
                  <a:rPr lang="en-GB" sz="1400" dirty="0" smtClean="0"/>
                  <a:t>12</a:t>
                </a:r>
                <a:endParaRPr lang="en-GB" sz="1400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403648" y="2780928"/>
              <a:ext cx="172819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55576" y="5445224"/>
            <a:ext cx="4680520" cy="307777"/>
            <a:chOff x="755576" y="5445224"/>
            <a:chExt cx="4680520" cy="307777"/>
          </a:xfrm>
        </p:grpSpPr>
        <p:grpSp>
          <p:nvGrpSpPr>
            <p:cNvPr id="24" name="Group 47"/>
            <p:cNvGrpSpPr/>
            <p:nvPr/>
          </p:nvGrpSpPr>
          <p:grpSpPr>
            <a:xfrm>
              <a:off x="755576" y="5445224"/>
              <a:ext cx="4680520" cy="307777"/>
              <a:chOff x="755576" y="6237312"/>
              <a:chExt cx="4680520" cy="307777"/>
            </a:xfrm>
          </p:grpSpPr>
          <p:grpSp>
            <p:nvGrpSpPr>
              <p:cNvPr id="25" name="Group 32"/>
              <p:cNvGrpSpPr/>
              <p:nvPr/>
            </p:nvGrpSpPr>
            <p:grpSpPr>
              <a:xfrm>
                <a:off x="1043608" y="6237312"/>
                <a:ext cx="3701866" cy="288032"/>
                <a:chOff x="1043608" y="6237312"/>
                <a:chExt cx="3701866" cy="288032"/>
              </a:xfrm>
            </p:grpSpPr>
            <p:grpSp>
              <p:nvGrpSpPr>
                <p:cNvPr id="29" name="Group 13"/>
                <p:cNvGrpSpPr/>
                <p:nvPr/>
              </p:nvGrpSpPr>
              <p:grpSpPr>
                <a:xfrm>
                  <a:off x="1043608" y="6237312"/>
                  <a:ext cx="1152128" cy="288032"/>
                  <a:chOff x="4860032" y="2132856"/>
                  <a:chExt cx="1152128" cy="288032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5220072" y="2132856"/>
                    <a:ext cx="792088" cy="2880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 smtClean="0">
                        <a:solidFill>
                          <a:schemeClr val="tx1"/>
                        </a:solidFill>
                      </a:rPr>
                      <a:t>add1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Straight Arrow Connector 37"/>
                  <p:cNvCxnSpPr>
                    <a:endCxn id="37" idx="1"/>
                  </p:cNvCxnSpPr>
                  <p:nvPr/>
                </p:nvCxnSpPr>
                <p:spPr>
                  <a:xfrm>
                    <a:off x="4860032" y="2276872"/>
                    <a:ext cx="360040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2195736" y="6237312"/>
                  <a:ext cx="936104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double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3131842" y="6237312"/>
                  <a:ext cx="1613632" cy="288032"/>
                  <a:chOff x="3931375" y="2132856"/>
                  <a:chExt cx="1224134" cy="288032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931375" y="2132856"/>
                    <a:ext cx="896376" cy="2880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 smtClean="0">
                        <a:solidFill>
                          <a:schemeClr val="tx1"/>
                        </a:solidFill>
                      </a:rPr>
                      <a:t>square</a:t>
                    </a:r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" name="Straight Arrow Connector 33"/>
                  <p:cNvCxnSpPr>
                    <a:stCxn id="32" idx="3"/>
                  </p:cNvCxnSpPr>
                  <p:nvPr/>
                </p:nvCxnSpPr>
                <p:spPr>
                  <a:xfrm>
                    <a:off x="4827749" y="2276872"/>
                    <a:ext cx="327760" cy="1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755576" y="623731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5</a:t>
                </a:r>
                <a:endParaRPr lang="en-GB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16016" y="6237312"/>
                <a:ext cx="720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144</a:t>
                </a:r>
                <a:endParaRPr lang="en-GB" sz="1400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403648" y="5445224"/>
              <a:ext cx="2898008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59632" y="3587532"/>
            <a:ext cx="7416824" cy="156966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let add1_double_square = 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add1 </a:t>
            </a:r>
            <a:r>
              <a:rPr lang="en-GB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double </a:t>
            </a:r>
            <a:r>
              <a:rPr lang="en-GB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square</a:t>
            </a:r>
          </a:p>
          <a:p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let x = add1_double_square 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41" grpId="0" build="p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Composition (C#)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15616" y="1052736"/>
            <a:ext cx="7416824" cy="3046988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&gt; add1 = x =&gt; x + 1;</a:t>
            </a:r>
          </a:p>
          <a:p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doubl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 = x =&gt; x + x;</a:t>
            </a:r>
          </a:p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&gt; square = x =&gt; x * x;</a:t>
            </a:r>
          </a:p>
          <a:p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composed = 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add1.Compose(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doubl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).Compose(square);</a:t>
            </a:r>
          </a:p>
          <a:p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composed(5);</a:t>
            </a: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1540000">
            <a:off x="3639261" y="4220418"/>
            <a:ext cx="165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Helper function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347864" y="3356992"/>
            <a:ext cx="864096" cy="86409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Think of a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Think of a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one to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Square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Subtract one.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Divide by the number you first thought of.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Subtract the number you first thought of.</a:t>
            </a:r>
          </a:p>
          <a:p>
            <a:pPr>
              <a:buNone/>
            </a:pPr>
            <a:r>
              <a:rPr lang="en-GB" dirty="0" smtClean="0"/>
              <a:t>The answer is TWO!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Challenge, write this using a piping model.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611560" y="5949280"/>
            <a:ext cx="1584176" cy="288032"/>
            <a:chOff x="4860032" y="2132856"/>
            <a:chExt cx="1584176" cy="288032"/>
          </a:xfrm>
        </p:grpSpPr>
        <p:sp>
          <p:nvSpPr>
            <p:cNvPr id="7" name="Rectangle 6"/>
            <p:cNvSpPr/>
            <p:nvPr/>
          </p:nvSpPr>
          <p:spPr>
            <a:xfrm>
              <a:off x="5220072" y="2132856"/>
              <a:ext cx="79208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Add1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6012160" y="2276872"/>
              <a:ext cx="432048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3"/>
          <p:cNvGrpSpPr/>
          <p:nvPr/>
        </p:nvGrpSpPr>
        <p:grpSpPr>
          <a:xfrm>
            <a:off x="2267744" y="5949280"/>
            <a:ext cx="1584176" cy="288032"/>
            <a:chOff x="4860032" y="2132856"/>
            <a:chExt cx="1584176" cy="288032"/>
          </a:xfrm>
        </p:grpSpPr>
        <p:sp>
          <p:nvSpPr>
            <p:cNvPr id="14" name="Rectangle 13"/>
            <p:cNvSpPr/>
            <p:nvPr/>
          </p:nvSpPr>
          <p:spPr>
            <a:xfrm>
              <a:off x="5220072" y="2132856"/>
              <a:ext cx="936104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SquareIt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endCxn id="14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3"/>
            </p:cNvCxnSpPr>
            <p:nvPr/>
          </p:nvCxnSpPr>
          <p:spPr>
            <a:xfrm>
              <a:off x="6156176" y="2276872"/>
              <a:ext cx="288032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3923928" y="5949280"/>
            <a:ext cx="2088232" cy="288032"/>
            <a:chOff x="4860032" y="2132856"/>
            <a:chExt cx="1584176" cy="288032"/>
          </a:xfrm>
        </p:grpSpPr>
        <p:sp>
          <p:nvSpPr>
            <p:cNvPr id="20" name="Rectangle 19"/>
            <p:cNvSpPr/>
            <p:nvPr/>
          </p:nvSpPr>
          <p:spPr>
            <a:xfrm>
              <a:off x="5220073" y="2132856"/>
              <a:ext cx="896376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SubtractOne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20" idx="1"/>
            </p:cNvCxnSpPr>
            <p:nvPr/>
          </p:nvCxnSpPr>
          <p:spPr>
            <a:xfrm>
              <a:off x="4860032" y="2276872"/>
              <a:ext cx="36004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0" idx="3"/>
            </p:cNvCxnSpPr>
            <p:nvPr/>
          </p:nvCxnSpPr>
          <p:spPr>
            <a:xfrm>
              <a:off x="6116448" y="2276872"/>
              <a:ext cx="327760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</a:t>
            </a:r>
            <a:r>
              <a:rPr lang="en-GB" dirty="0" err="1" smtClean="0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1600200"/>
            <a:ext cx="7546032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Given a number</a:t>
            </a:r>
          </a:p>
          <a:p>
            <a:pPr>
              <a:buNone/>
            </a:pPr>
            <a:r>
              <a:rPr lang="en-GB" dirty="0" smtClean="0"/>
              <a:t>If it is divisible by 3, return "Fizz"</a:t>
            </a:r>
          </a:p>
          <a:p>
            <a:pPr>
              <a:buNone/>
            </a:pPr>
            <a:r>
              <a:rPr lang="en-GB" dirty="0" smtClean="0"/>
              <a:t>If it is divisible by 5, return "Buzz"</a:t>
            </a:r>
          </a:p>
          <a:p>
            <a:pPr>
              <a:buNone/>
            </a:pPr>
            <a:r>
              <a:rPr lang="en-GB" dirty="0" smtClean="0"/>
              <a:t>If it is divisible by 3 and 5, return "</a:t>
            </a:r>
            <a:r>
              <a:rPr lang="en-GB" dirty="0" err="1" smtClean="0"/>
              <a:t>FizzBuzz</a:t>
            </a:r>
            <a:r>
              <a:rPr lang="en-GB" dirty="0" smtClean="0"/>
              <a:t>"</a:t>
            </a:r>
          </a:p>
          <a:p>
            <a:pPr>
              <a:buNone/>
            </a:pPr>
            <a:r>
              <a:rPr lang="en-GB" dirty="0" smtClean="0"/>
              <a:t>Otherwise return the number as a string</a:t>
            </a:r>
          </a:p>
          <a:p>
            <a:pPr>
              <a:buNone/>
            </a:pPr>
            <a:r>
              <a:rPr lang="en-GB" dirty="0" smtClean="0"/>
              <a:t>Do NOT print anything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Challenge, write this using a piping model.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611560" y="5949280"/>
            <a:ext cx="1584176" cy="288032"/>
            <a:chOff x="4860032" y="2132856"/>
            <a:chExt cx="1584176" cy="288032"/>
          </a:xfrm>
        </p:grpSpPr>
        <p:sp>
          <p:nvSpPr>
            <p:cNvPr id="5" name="Rectangle 4"/>
            <p:cNvSpPr/>
            <p:nvPr/>
          </p:nvSpPr>
          <p:spPr>
            <a:xfrm>
              <a:off x="5220072" y="2132856"/>
              <a:ext cx="79208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Test15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5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6012160" y="2276872"/>
              <a:ext cx="432048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3"/>
          <p:cNvGrpSpPr/>
          <p:nvPr/>
        </p:nvGrpSpPr>
        <p:grpSpPr>
          <a:xfrm>
            <a:off x="2267744" y="5949280"/>
            <a:ext cx="1584176" cy="288032"/>
            <a:chOff x="4860032" y="2132856"/>
            <a:chExt cx="1584176" cy="288032"/>
          </a:xfrm>
        </p:grpSpPr>
        <p:sp>
          <p:nvSpPr>
            <p:cNvPr id="9" name="Rectangle 8"/>
            <p:cNvSpPr/>
            <p:nvPr/>
          </p:nvSpPr>
          <p:spPr>
            <a:xfrm>
              <a:off x="5220072" y="2132856"/>
              <a:ext cx="936104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Test3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9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3"/>
            </p:cNvCxnSpPr>
            <p:nvPr/>
          </p:nvCxnSpPr>
          <p:spPr>
            <a:xfrm>
              <a:off x="6156176" y="2276872"/>
              <a:ext cx="288032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"/>
          <p:cNvGrpSpPr/>
          <p:nvPr/>
        </p:nvGrpSpPr>
        <p:grpSpPr>
          <a:xfrm>
            <a:off x="3923928" y="5949280"/>
            <a:ext cx="2088232" cy="288032"/>
            <a:chOff x="4860032" y="2132856"/>
            <a:chExt cx="1584176" cy="288032"/>
          </a:xfrm>
        </p:grpSpPr>
        <p:sp>
          <p:nvSpPr>
            <p:cNvPr id="13" name="Rectangle 12"/>
            <p:cNvSpPr/>
            <p:nvPr/>
          </p:nvSpPr>
          <p:spPr>
            <a:xfrm>
              <a:off x="5220073" y="2132856"/>
              <a:ext cx="896376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Test5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>
              <a:off x="4860032" y="2276872"/>
              <a:ext cx="36004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>
              <a:off x="6116448" y="2276872"/>
              <a:ext cx="327760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Stack based 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1600200"/>
            <a:ext cx="754603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1) Write functions for pushing 1,2,3 on the stack -- call them ONE, TWO, THREE</a:t>
            </a:r>
            <a:br>
              <a:rPr lang="en-GB" sz="2800" dirty="0" smtClean="0"/>
            </a:b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2) Write functions for adding and multiplying the top two items on the stack -- call them ADD, TIMES</a:t>
            </a:r>
            <a:endParaRPr lang="en-GB" sz="28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331640" y="2780928"/>
            <a:ext cx="1584176" cy="288032"/>
            <a:chOff x="4860032" y="2132856"/>
            <a:chExt cx="1584176" cy="288032"/>
          </a:xfrm>
        </p:grpSpPr>
        <p:sp>
          <p:nvSpPr>
            <p:cNvPr id="5" name="Rectangle 4"/>
            <p:cNvSpPr/>
            <p:nvPr/>
          </p:nvSpPr>
          <p:spPr>
            <a:xfrm>
              <a:off x="5220072" y="2132856"/>
              <a:ext cx="79208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ONE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5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6012160" y="2276872"/>
              <a:ext cx="432048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3"/>
          <p:cNvGrpSpPr/>
          <p:nvPr/>
        </p:nvGrpSpPr>
        <p:grpSpPr>
          <a:xfrm>
            <a:off x="3923928" y="2780928"/>
            <a:ext cx="1584176" cy="288032"/>
            <a:chOff x="4860032" y="2132856"/>
            <a:chExt cx="1584176" cy="288032"/>
          </a:xfrm>
        </p:grpSpPr>
        <p:sp>
          <p:nvSpPr>
            <p:cNvPr id="9" name="Rectangle 8"/>
            <p:cNvSpPr/>
            <p:nvPr/>
          </p:nvSpPr>
          <p:spPr>
            <a:xfrm>
              <a:off x="5220072" y="2132856"/>
              <a:ext cx="936104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TWO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9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3"/>
            </p:cNvCxnSpPr>
            <p:nvPr/>
          </p:nvCxnSpPr>
          <p:spPr>
            <a:xfrm>
              <a:off x="6156176" y="2276872"/>
              <a:ext cx="288032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"/>
          <p:cNvGrpSpPr/>
          <p:nvPr/>
        </p:nvGrpSpPr>
        <p:grpSpPr>
          <a:xfrm>
            <a:off x="6012160" y="2780928"/>
            <a:ext cx="2088232" cy="288032"/>
            <a:chOff x="4860032" y="2132856"/>
            <a:chExt cx="1584176" cy="288032"/>
          </a:xfrm>
        </p:grpSpPr>
        <p:sp>
          <p:nvSpPr>
            <p:cNvPr id="13" name="Rectangle 12"/>
            <p:cNvSpPr/>
            <p:nvPr/>
          </p:nvSpPr>
          <p:spPr>
            <a:xfrm>
              <a:off x="5220073" y="2132856"/>
              <a:ext cx="896376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THREE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>
              <a:off x="4860032" y="2276872"/>
              <a:ext cx="36004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>
              <a:off x="6116448" y="2276872"/>
              <a:ext cx="327760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3"/>
          <p:cNvGrpSpPr/>
          <p:nvPr/>
        </p:nvGrpSpPr>
        <p:grpSpPr>
          <a:xfrm>
            <a:off x="1331640" y="5013176"/>
            <a:ext cx="1584176" cy="288032"/>
            <a:chOff x="4860032" y="2132856"/>
            <a:chExt cx="1584176" cy="288032"/>
          </a:xfrm>
        </p:grpSpPr>
        <p:sp>
          <p:nvSpPr>
            <p:cNvPr id="17" name="Rectangle 16"/>
            <p:cNvSpPr/>
            <p:nvPr/>
          </p:nvSpPr>
          <p:spPr>
            <a:xfrm>
              <a:off x="5220072" y="2132856"/>
              <a:ext cx="79208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ADD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7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3"/>
            </p:cNvCxnSpPr>
            <p:nvPr/>
          </p:nvCxnSpPr>
          <p:spPr>
            <a:xfrm>
              <a:off x="6012160" y="2276872"/>
              <a:ext cx="432048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"/>
          <p:cNvGrpSpPr/>
          <p:nvPr/>
        </p:nvGrpSpPr>
        <p:grpSpPr>
          <a:xfrm>
            <a:off x="3779912" y="5013176"/>
            <a:ext cx="1584176" cy="288032"/>
            <a:chOff x="4860032" y="2132856"/>
            <a:chExt cx="1584176" cy="288032"/>
          </a:xfrm>
        </p:grpSpPr>
        <p:sp>
          <p:nvSpPr>
            <p:cNvPr id="21" name="Rectangle 20"/>
            <p:cNvSpPr/>
            <p:nvPr/>
          </p:nvSpPr>
          <p:spPr>
            <a:xfrm>
              <a:off x="5220072" y="2132856"/>
              <a:ext cx="79208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TIMES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endCxn id="21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6012160" y="2276872"/>
              <a:ext cx="432048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Stack based 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1600200"/>
            <a:ext cx="754603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800" dirty="0" smtClean="0"/>
              <a:t>3) Write functions for doubling and squaring the top item on the stack -- call them DOUBLE and SQUARE 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Use composition to create them!</a:t>
            </a:r>
          </a:p>
          <a:p>
            <a:pPr>
              <a:buNone/>
            </a:pPr>
            <a:r>
              <a:rPr lang="en-GB" sz="2800" dirty="0" smtClean="0"/>
              <a:t>I should then be able to run this code: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EMPTY |&gt; THREE |&gt; TWO |&gt; ONE 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|&gt; ADD |&gt; PRINT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|&gt; TIMES |&gt; PRINT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|&gt; DOUBLE |&gt; PRINT</a:t>
            </a:r>
          </a:p>
          <a:p>
            <a:pPr lvl="1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|&gt; SQUARE |&gt; PRINT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1115616" y="3068960"/>
            <a:ext cx="1584176" cy="288032"/>
            <a:chOff x="4860032" y="2132856"/>
            <a:chExt cx="1584176" cy="288032"/>
          </a:xfrm>
        </p:grpSpPr>
        <p:sp>
          <p:nvSpPr>
            <p:cNvPr id="5" name="Rectangle 4"/>
            <p:cNvSpPr/>
            <p:nvPr/>
          </p:nvSpPr>
          <p:spPr>
            <a:xfrm>
              <a:off x="5220072" y="2132856"/>
              <a:ext cx="100811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DOUBLE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5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6228184" y="2276872"/>
              <a:ext cx="216024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"/>
          <p:cNvGrpSpPr/>
          <p:nvPr/>
        </p:nvGrpSpPr>
        <p:grpSpPr>
          <a:xfrm>
            <a:off x="3563888" y="3068960"/>
            <a:ext cx="1584176" cy="288032"/>
            <a:chOff x="4860032" y="2132856"/>
            <a:chExt cx="1584176" cy="288032"/>
          </a:xfrm>
        </p:grpSpPr>
        <p:sp>
          <p:nvSpPr>
            <p:cNvPr id="19" name="Rectangle 18"/>
            <p:cNvSpPr/>
            <p:nvPr/>
          </p:nvSpPr>
          <p:spPr>
            <a:xfrm>
              <a:off x="5220072" y="2132856"/>
              <a:ext cx="100811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SQUARE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4860032" y="2276872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>
              <a:off x="6228184" y="2276872"/>
              <a:ext cx="216024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Multiple arguments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"Unhelpful" properties </a:t>
            </a:r>
            <a:br>
              <a:rPr lang="en-US" dirty="0" smtClean="0"/>
            </a:br>
            <a:r>
              <a:rPr lang="en-US" dirty="0" smtClean="0"/>
              <a:t>of mathematical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777777"/>
                </a:solidFill>
              </a:rPr>
              <a:t>The input and output values are immutable</a:t>
            </a:r>
            <a:endParaRPr lang="en-GB" dirty="0" smtClean="0">
              <a:solidFill>
                <a:srgbClr val="777777"/>
              </a:solidFill>
            </a:endParaRP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A function always has exactly one input</a:t>
            </a:r>
            <a:r>
              <a:rPr lang="en-US" dirty="0" smtClean="0">
                <a:solidFill>
                  <a:srgbClr val="777777"/>
                </a:solidFill>
              </a:rPr>
              <a:t> and one output</a:t>
            </a:r>
            <a:endParaRPr lang="en-GB" dirty="0" smtClean="0">
              <a:solidFill>
                <a:srgbClr val="777777"/>
              </a:solidFill>
            </a:endParaRP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012160" y="2708920"/>
            <a:ext cx="1731890" cy="2110113"/>
            <a:chOff x="6012160" y="2708920"/>
            <a:chExt cx="1731890" cy="2110113"/>
          </a:xfrm>
        </p:grpSpPr>
        <p:sp>
          <p:nvSpPr>
            <p:cNvPr id="4" name="TextBox 3"/>
            <p:cNvSpPr txBox="1"/>
            <p:nvPr/>
          </p:nvSpPr>
          <p:spPr>
            <a:xfrm rot="21540000">
              <a:off x="6092905" y="3803370"/>
              <a:ext cx="1651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So how can you have multiple parameters?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6012160" y="2708920"/>
              <a:ext cx="648072" cy="10081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2843808" y="1484784"/>
            <a:ext cx="2664296" cy="635765"/>
            <a:chOff x="2370138" y="2753604"/>
            <a:chExt cx="6023692" cy="1437398"/>
          </a:xfrm>
        </p:grpSpPr>
        <p:pic>
          <p:nvPicPr>
            <p:cNvPr id="2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70138" y="2819401"/>
              <a:ext cx="6023692" cy="1371599"/>
            </a:xfrm>
            <a:prstGeom prst="rect">
              <a:avLst/>
            </a:prstGeom>
            <a:noFill/>
          </p:spPr>
        </p:pic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3513138" y="2753604"/>
              <a:ext cx="3903877" cy="143739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652120" y="2924992"/>
            <a:ext cx="792088" cy="432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051720" y="1556792"/>
            <a:ext cx="648072" cy="432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2051720" y="4941168"/>
            <a:ext cx="648072" cy="432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652120" y="4941168"/>
            <a:ext cx="864096" cy="432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32076" y="1988840"/>
            <a:ext cx="274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function can be an output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528" y="3356992"/>
            <a:ext cx="2596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function can be an input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8060" y="4253026"/>
            <a:ext cx="2884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function can be a parameter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37" name="Straight Arrow Connector 36"/>
          <p:cNvCxnSpPr>
            <a:endCxn id="51" idx="0"/>
          </p:cNvCxnSpPr>
          <p:nvPr/>
        </p:nvCxnSpPr>
        <p:spPr>
          <a:xfrm>
            <a:off x="4211960" y="4653136"/>
            <a:ext cx="748" cy="22833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2843808" y="2852936"/>
            <a:ext cx="2664296" cy="635765"/>
            <a:chOff x="2370138" y="2753604"/>
            <a:chExt cx="6023692" cy="1437398"/>
          </a:xfrm>
        </p:grpSpPr>
        <p:pic>
          <p:nvPicPr>
            <p:cNvPr id="4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70138" y="2819401"/>
              <a:ext cx="6023692" cy="1371599"/>
            </a:xfrm>
            <a:prstGeom prst="rect">
              <a:avLst/>
            </a:prstGeom>
            <a:noFill/>
          </p:spPr>
        </p:pic>
        <p:sp>
          <p:nvSpPr>
            <p:cNvPr id="48" name="Rectangle 2"/>
            <p:cNvSpPr>
              <a:spLocks noChangeArrowheads="1"/>
            </p:cNvSpPr>
            <p:nvPr/>
          </p:nvSpPr>
          <p:spPr bwMode="auto">
            <a:xfrm>
              <a:off x="3513138" y="2753604"/>
              <a:ext cx="3903877" cy="143739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2843808" y="4881467"/>
            <a:ext cx="2664296" cy="635765"/>
            <a:chOff x="2370138" y="2781429"/>
            <a:chExt cx="6023692" cy="1437398"/>
          </a:xfrm>
        </p:grpSpPr>
        <p:pic>
          <p:nvPicPr>
            <p:cNvPr id="50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70138" y="2819401"/>
              <a:ext cx="6023692" cy="1371599"/>
            </a:xfrm>
            <a:prstGeom prst="rect">
              <a:avLst/>
            </a:prstGeom>
            <a:noFill/>
          </p:spPr>
        </p:pic>
        <p:sp>
          <p:nvSpPr>
            <p:cNvPr id="51" name="Rectangle 2"/>
            <p:cNvSpPr>
              <a:spLocks noChangeArrowheads="1"/>
            </p:cNvSpPr>
            <p:nvPr/>
          </p:nvSpPr>
          <p:spPr bwMode="auto">
            <a:xfrm>
              <a:off x="3513138" y="2781429"/>
              <a:ext cx="3903877" cy="143739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724128" y="1628800"/>
            <a:ext cx="1728192" cy="360040"/>
            <a:chOff x="609600" y="2908300"/>
            <a:chExt cx="3611880" cy="749300"/>
          </a:xfrm>
        </p:grpSpPr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42" name="Picture 41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6" name="Group 14"/>
          <p:cNvGrpSpPr/>
          <p:nvPr/>
        </p:nvGrpSpPr>
        <p:grpSpPr>
          <a:xfrm>
            <a:off x="971600" y="2996952"/>
            <a:ext cx="1728192" cy="360040"/>
            <a:chOff x="609600" y="2908300"/>
            <a:chExt cx="3611880" cy="749300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59" name="Picture 58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7" name="Group 14"/>
          <p:cNvGrpSpPr/>
          <p:nvPr/>
        </p:nvGrpSpPr>
        <p:grpSpPr>
          <a:xfrm>
            <a:off x="3491880" y="4221088"/>
            <a:ext cx="1728192" cy="360040"/>
            <a:chOff x="609600" y="2908300"/>
            <a:chExt cx="3611880" cy="749300"/>
          </a:xfrm>
        </p:grpSpPr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64" name="Picture 63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323528" y="260648"/>
            <a:ext cx="446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function is a standalone thing, </a:t>
            </a:r>
            <a:br>
              <a:rPr lang="en-GB" sz="2400" dirty="0" smtClean="0">
                <a:latin typeface="+mj-lt"/>
              </a:rPr>
            </a:br>
            <a:r>
              <a:rPr lang="en-GB" sz="2400" dirty="0" smtClean="0">
                <a:latin typeface="+mj-lt"/>
              </a:rPr>
              <a:t>not attached to a class</a:t>
            </a:r>
            <a:endParaRPr lang="en-GB" sz="2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2040" y="260648"/>
            <a:ext cx="446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It can be used for inputs and outputs of other functions</a:t>
            </a:r>
            <a:endParaRPr lang="en-GB" sz="2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552" y="6021288"/>
            <a:ext cx="806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from a simple foundation =&gt; build complex systems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32" grpId="0" animBg="1"/>
      <p:bldP spid="33" grpId="0" animBg="1"/>
      <p:bldP spid="34" grpId="0"/>
      <p:bldP spid="35" grpId="0"/>
      <p:bldP spid="36" grpId="0"/>
      <p:bldP spid="43" grpId="0"/>
      <p:bldP spid="44" grpId="0"/>
      <p:bldP spid="4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577678"/>
            <a:ext cx="7272808" cy="92333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addTuple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x,y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 = x + y</a:t>
            </a:r>
          </a:p>
          <a:p>
            <a:endParaRPr lang="en-GB" dirty="0" smtClean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addTuple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: (x:int * y:int) -&gt;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s-ES" dirty="0" smtClean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03648" y="4017371"/>
            <a:ext cx="4176464" cy="635765"/>
            <a:chOff x="4283968" y="3717032"/>
            <a:chExt cx="4176464" cy="635765"/>
          </a:xfrm>
        </p:grpSpPr>
        <p:grpSp>
          <p:nvGrpSpPr>
            <p:cNvPr id="18" name="Group 25"/>
            <p:cNvGrpSpPr/>
            <p:nvPr/>
          </p:nvGrpSpPr>
          <p:grpSpPr>
            <a:xfrm>
              <a:off x="5220072" y="3717032"/>
              <a:ext cx="2664296" cy="635765"/>
              <a:chOff x="2370138" y="2753604"/>
              <a:chExt cx="6023692" cy="1437398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370138" y="2819401"/>
                <a:ext cx="6023692" cy="1371599"/>
              </a:xfrm>
              <a:prstGeom prst="rect">
                <a:avLst/>
              </a:prstGeom>
              <a:noFill/>
            </p:spPr>
          </p:pic>
          <p:sp>
            <p:nvSpPr>
              <p:cNvPr id="20" name="Rectangle 2"/>
              <p:cNvSpPr>
                <a:spLocks noChangeArrowheads="1"/>
              </p:cNvSpPr>
              <p:nvPr/>
            </p:nvSpPr>
            <p:spPr bwMode="auto">
              <a:xfrm>
                <a:off x="3513138" y="2753604"/>
                <a:ext cx="3903877" cy="143739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4283968" y="3789040"/>
              <a:ext cx="792088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int,int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7956376" y="3789040"/>
              <a:ext cx="504056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int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(a) Pass two things as a single value</a:t>
            </a:r>
            <a:endParaRPr lang="en-GB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177281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 two things as a single value:  a </a:t>
            </a:r>
            <a:r>
              <a:rPr lang="en-GB" dirty="0" err="1" smtClean="0"/>
              <a:t>tuple</a:t>
            </a:r>
            <a:r>
              <a:rPr lang="en-GB" dirty="0" smtClean="0"/>
              <a:t> for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1399628" y="4037002"/>
            <a:ext cx="5472608" cy="635765"/>
            <a:chOff x="1835696" y="5517232"/>
            <a:chExt cx="5472608" cy="635765"/>
          </a:xfrm>
        </p:grpSpPr>
        <p:grpSp>
          <p:nvGrpSpPr>
            <p:cNvPr id="3" name="Group 25"/>
            <p:cNvGrpSpPr/>
            <p:nvPr/>
          </p:nvGrpSpPr>
          <p:grpSpPr>
            <a:xfrm>
              <a:off x="2627784" y="5517232"/>
              <a:ext cx="2664296" cy="635765"/>
              <a:chOff x="2370138" y="2753604"/>
              <a:chExt cx="6023692" cy="1437398"/>
            </a:xfrm>
          </p:grpSpPr>
          <p:pic>
            <p:nvPicPr>
              <p:cNvPr id="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370138" y="2819401"/>
                <a:ext cx="6023692" cy="1371599"/>
              </a:xfrm>
              <a:prstGeom prst="rect">
                <a:avLst/>
              </a:prstGeom>
              <a:noFill/>
            </p:spPr>
          </p:pic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3513138" y="2753604"/>
                <a:ext cx="3903877" cy="143739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835696" y="5589240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int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16"/>
            <p:cNvGrpSpPr/>
            <p:nvPr/>
          </p:nvGrpSpPr>
          <p:grpSpPr>
            <a:xfrm>
              <a:off x="5508104" y="5661248"/>
              <a:ext cx="1800200" cy="360040"/>
              <a:chOff x="6228184" y="4725144"/>
              <a:chExt cx="1800200" cy="360040"/>
            </a:xfrm>
          </p:grpSpPr>
          <p:grpSp>
            <p:nvGrpSpPr>
              <p:cNvPr id="10" name="Group 14"/>
              <p:cNvGrpSpPr/>
              <p:nvPr/>
            </p:nvGrpSpPr>
            <p:grpSpPr>
              <a:xfrm>
                <a:off x="6660232" y="4725144"/>
                <a:ext cx="957828" cy="360040"/>
                <a:chOff x="1192212" y="2908300"/>
                <a:chExt cx="2001838" cy="749300"/>
              </a:xfrm>
            </p:grpSpPr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r="38403"/>
                <a:stretch>
                  <a:fillRect/>
                </a:stretch>
              </p:blipFill>
              <p:spPr bwMode="auto">
                <a:xfrm>
                  <a:off x="1192212" y="2908300"/>
                  <a:ext cx="2001838" cy="749300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Rectangle 5"/>
                <p:cNvSpPr>
                  <a:spLocks noChangeArrowheads="1"/>
                </p:cNvSpPr>
                <p:nvPr/>
              </p:nvSpPr>
              <p:spPr bwMode="auto">
                <a:xfrm>
                  <a:off x="1557337" y="2908300"/>
                  <a:ext cx="1276350" cy="700088"/>
                </a:xfrm>
                <a:prstGeom prst="rect">
                  <a:avLst/>
                </a:prstGeom>
                <a:solidFill>
                  <a:srgbClr val="D8D8D8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7596336" y="4725144"/>
                <a:ext cx="432048" cy="2880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int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2"/>
              <p:cNvSpPr>
                <a:spLocks noChangeArrowheads="1"/>
              </p:cNvSpPr>
              <p:nvPr/>
            </p:nvSpPr>
            <p:spPr bwMode="auto">
              <a:xfrm>
                <a:off x="6228184" y="4725144"/>
                <a:ext cx="432048" cy="2880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int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331640" y="2577678"/>
            <a:ext cx="7344816" cy="92333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addReturningFunction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x = fun y -&gt; x + y</a:t>
            </a:r>
          </a:p>
          <a:p>
            <a:endParaRPr lang="en-GB" dirty="0" smtClean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addReturningFunction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: x:int -&gt; y:int -&gt;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(b) Pass one thing and </a:t>
            </a:r>
            <a:br>
              <a:rPr lang="en-GB" dirty="0" smtClean="0"/>
            </a:br>
            <a:r>
              <a:rPr lang="en-GB" dirty="0" smtClean="0"/>
              <a:t>return a function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27584" y="594928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Converting a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tuple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into a series of one argument functions is called "Currying"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1640" y="177281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 one argument and then return a new function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9632" y="5157192"/>
            <a:ext cx="7416824" cy="646331"/>
          </a:xfrm>
          <a:prstGeom prst="rect">
            <a:avLst/>
          </a:prstGeom>
          <a:solidFill>
            <a:srgbClr val="ECF3F4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add1 =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addReturningFunction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1   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returns new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func</a:t>
            </a:r>
            <a:endParaRPr lang="en-GB" dirty="0" smtClean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add1 3                              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use it</a:t>
            </a:r>
            <a:endParaRPr lang="en-GB" dirty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948264" y="3645024"/>
            <a:ext cx="1800200" cy="707886"/>
            <a:chOff x="6948264" y="3645024"/>
            <a:chExt cx="1800200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7164288" y="3645024"/>
              <a:ext cx="15841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A function can be an output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6948264" y="4005064"/>
              <a:ext cx="432048" cy="144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1399628" y="4037002"/>
            <a:ext cx="5472608" cy="635765"/>
            <a:chOff x="1835696" y="5517232"/>
            <a:chExt cx="5472608" cy="635765"/>
          </a:xfrm>
        </p:grpSpPr>
        <p:grpSp>
          <p:nvGrpSpPr>
            <p:cNvPr id="3" name="Group 25"/>
            <p:cNvGrpSpPr/>
            <p:nvPr/>
          </p:nvGrpSpPr>
          <p:grpSpPr>
            <a:xfrm>
              <a:off x="2627784" y="5517232"/>
              <a:ext cx="2664296" cy="635765"/>
              <a:chOff x="2370138" y="2753604"/>
              <a:chExt cx="6023692" cy="1437398"/>
            </a:xfrm>
          </p:grpSpPr>
          <p:pic>
            <p:nvPicPr>
              <p:cNvPr id="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370138" y="2819401"/>
                <a:ext cx="6023692" cy="1371599"/>
              </a:xfrm>
              <a:prstGeom prst="rect">
                <a:avLst/>
              </a:prstGeom>
              <a:noFill/>
            </p:spPr>
          </p:pic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3513138" y="2753604"/>
                <a:ext cx="3903877" cy="143739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835696" y="5589240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int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16"/>
            <p:cNvGrpSpPr/>
            <p:nvPr/>
          </p:nvGrpSpPr>
          <p:grpSpPr>
            <a:xfrm>
              <a:off x="5508104" y="5661248"/>
              <a:ext cx="1800200" cy="360040"/>
              <a:chOff x="6228184" y="4725144"/>
              <a:chExt cx="1800200" cy="360040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6660232" y="4725144"/>
                <a:ext cx="957828" cy="360040"/>
                <a:chOff x="1192212" y="2908300"/>
                <a:chExt cx="2001838" cy="749300"/>
              </a:xfrm>
            </p:grpSpPr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r="38403"/>
                <a:stretch>
                  <a:fillRect/>
                </a:stretch>
              </p:blipFill>
              <p:spPr bwMode="auto">
                <a:xfrm>
                  <a:off x="1192212" y="2908300"/>
                  <a:ext cx="2001838" cy="749300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Rectangle 5"/>
                <p:cNvSpPr>
                  <a:spLocks noChangeArrowheads="1"/>
                </p:cNvSpPr>
                <p:nvPr/>
              </p:nvSpPr>
              <p:spPr bwMode="auto">
                <a:xfrm>
                  <a:off x="1557337" y="2908300"/>
                  <a:ext cx="1276350" cy="700088"/>
                </a:xfrm>
                <a:prstGeom prst="rect">
                  <a:avLst/>
                </a:prstGeom>
                <a:solidFill>
                  <a:srgbClr val="D8D8D8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7596336" y="4725144"/>
                <a:ext cx="432048" cy="2880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int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2"/>
              <p:cNvSpPr>
                <a:spLocks noChangeArrowheads="1"/>
              </p:cNvSpPr>
              <p:nvPr/>
            </p:nvSpPr>
            <p:spPr bwMode="auto">
              <a:xfrm>
                <a:off x="6228184" y="4725144"/>
                <a:ext cx="432048" cy="2880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int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331640" y="2577678"/>
            <a:ext cx="7344816" cy="92333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addReturningFunction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x = fun y -&gt; x + y</a:t>
            </a:r>
          </a:p>
          <a:p>
            <a:endParaRPr lang="en-GB" dirty="0" smtClean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addReturningFunction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: x:int -&gt; y:int -&gt;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(b) Pass one thing and </a:t>
            </a:r>
            <a:br>
              <a:rPr lang="en-GB" dirty="0" smtClean="0"/>
            </a:br>
            <a:r>
              <a:rPr lang="en-GB" dirty="0" smtClean="0"/>
              <a:t>return a function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27584" y="594928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Converting a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tuple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into a series of one argument functions is called "Currying"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1640" y="177281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 one argument and then return a new function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9632" y="5157192"/>
            <a:ext cx="7416824" cy="369332"/>
          </a:xfrm>
          <a:prstGeom prst="rect">
            <a:avLst/>
          </a:prstGeom>
          <a:solidFill>
            <a:srgbClr val="ECF3F4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result = 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addReturningFunction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1) 3</a:t>
            </a:r>
            <a:endParaRPr lang="en-GB" dirty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44208" y="4757082"/>
            <a:ext cx="1872208" cy="412304"/>
            <a:chOff x="6948264" y="3736776"/>
            <a:chExt cx="1872208" cy="412304"/>
          </a:xfrm>
        </p:grpSpPr>
        <p:sp>
          <p:nvSpPr>
            <p:cNvPr id="20" name="TextBox 19"/>
            <p:cNvSpPr txBox="1"/>
            <p:nvPr/>
          </p:nvSpPr>
          <p:spPr>
            <a:xfrm>
              <a:off x="7236296" y="3736776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Do as one line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948264" y="4005064"/>
              <a:ext cx="432048" cy="144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72036" y="4613066"/>
            <a:ext cx="274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function can be an output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1399628" y="4037002"/>
            <a:ext cx="5472608" cy="635765"/>
            <a:chOff x="1835696" y="5517232"/>
            <a:chExt cx="5472608" cy="635765"/>
          </a:xfrm>
        </p:grpSpPr>
        <p:grpSp>
          <p:nvGrpSpPr>
            <p:cNvPr id="3" name="Group 25"/>
            <p:cNvGrpSpPr/>
            <p:nvPr/>
          </p:nvGrpSpPr>
          <p:grpSpPr>
            <a:xfrm>
              <a:off x="2627784" y="5517232"/>
              <a:ext cx="2664296" cy="635765"/>
              <a:chOff x="2370138" y="2753604"/>
              <a:chExt cx="6023692" cy="1437398"/>
            </a:xfrm>
          </p:grpSpPr>
          <p:pic>
            <p:nvPicPr>
              <p:cNvPr id="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370138" y="2819401"/>
                <a:ext cx="6023692" cy="1371599"/>
              </a:xfrm>
              <a:prstGeom prst="rect">
                <a:avLst/>
              </a:prstGeom>
              <a:noFill/>
            </p:spPr>
          </p:pic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3513138" y="2753604"/>
                <a:ext cx="3903877" cy="143739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835696" y="5589240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int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16"/>
            <p:cNvGrpSpPr/>
            <p:nvPr/>
          </p:nvGrpSpPr>
          <p:grpSpPr>
            <a:xfrm>
              <a:off x="5508104" y="5661248"/>
              <a:ext cx="1800200" cy="360040"/>
              <a:chOff x="6228184" y="4725144"/>
              <a:chExt cx="1800200" cy="360040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6660232" y="4725144"/>
                <a:ext cx="957828" cy="360040"/>
                <a:chOff x="1192212" y="2908300"/>
                <a:chExt cx="2001838" cy="749300"/>
              </a:xfrm>
            </p:grpSpPr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r="38403"/>
                <a:stretch>
                  <a:fillRect/>
                </a:stretch>
              </p:blipFill>
              <p:spPr bwMode="auto">
                <a:xfrm>
                  <a:off x="1192212" y="2908300"/>
                  <a:ext cx="2001838" cy="749300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Rectangle 5"/>
                <p:cNvSpPr>
                  <a:spLocks noChangeArrowheads="1"/>
                </p:cNvSpPr>
                <p:nvPr/>
              </p:nvSpPr>
              <p:spPr bwMode="auto">
                <a:xfrm>
                  <a:off x="1557337" y="2908300"/>
                  <a:ext cx="1276350" cy="700088"/>
                </a:xfrm>
                <a:prstGeom prst="rect">
                  <a:avLst/>
                </a:prstGeom>
                <a:solidFill>
                  <a:srgbClr val="D8D8D8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7596336" y="4725144"/>
                <a:ext cx="432048" cy="2880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int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2"/>
              <p:cNvSpPr>
                <a:spLocks noChangeArrowheads="1"/>
              </p:cNvSpPr>
              <p:nvPr/>
            </p:nvSpPr>
            <p:spPr bwMode="auto">
              <a:xfrm>
                <a:off x="6228184" y="4725144"/>
                <a:ext cx="432048" cy="2880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int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331640" y="2577678"/>
            <a:ext cx="7344816" cy="92333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add x y = x + y  </a:t>
            </a:r>
          </a:p>
          <a:p>
            <a:endParaRPr lang="en-GB" dirty="0" smtClean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add : x:int -&gt; y:int -&gt;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Currying (F#)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259632" y="5157192"/>
            <a:ext cx="7416824" cy="1200329"/>
          </a:xfrm>
          <a:prstGeom prst="rect">
            <a:avLst/>
          </a:prstGeom>
          <a:solidFill>
            <a:srgbClr val="ECF3F4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proof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add1 = add 1       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returns a NEW function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add1 3                 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which is used with one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result = (add 1) 3 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or, both on one line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 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323128">
            <a:off x="6105726" y="3034129"/>
            <a:ext cx="274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  <a:cs typeface="Consolas" pitchFamily="49" charset="0"/>
              </a:rPr>
              <a:t>exactly the same signature </a:t>
            </a:r>
            <a:br>
              <a:rPr lang="en-GB" dirty="0" smtClean="0">
                <a:solidFill>
                  <a:srgbClr val="C00000"/>
                </a:solidFill>
                <a:latin typeface="Conformity" pitchFamily="2" charset="0"/>
                <a:cs typeface="Consolas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formity" pitchFamily="2" charset="0"/>
                <a:cs typeface="Consolas" pitchFamily="49" charset="0"/>
              </a:rPr>
              <a:t>as </a:t>
            </a:r>
            <a:r>
              <a:rPr lang="en-GB" dirty="0" err="1" smtClean="0">
                <a:solidFill>
                  <a:srgbClr val="C00000"/>
                </a:solidFill>
                <a:latin typeface="Conformity" pitchFamily="2" charset="0"/>
                <a:cs typeface="Consolas" pitchFamily="49" charset="0"/>
              </a:rPr>
              <a:t>addReturningFunction</a:t>
            </a:r>
            <a:r>
              <a:rPr lang="en-GB" dirty="0" smtClean="0">
                <a:solidFill>
                  <a:srgbClr val="C00000"/>
                </a:solidFill>
                <a:latin typeface="Conformity" pitchFamily="2" charset="0"/>
                <a:cs typeface="Consolas" pitchFamily="49" charset="0"/>
              </a:rPr>
              <a:t>!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1772816"/>
            <a:ext cx="73448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In F#, you get currying for free!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72036" y="4613066"/>
            <a:ext cx="274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function can be an output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1399628" y="4037002"/>
            <a:ext cx="5472608" cy="635765"/>
            <a:chOff x="1835696" y="5517232"/>
            <a:chExt cx="5472608" cy="635765"/>
          </a:xfrm>
        </p:grpSpPr>
        <p:grpSp>
          <p:nvGrpSpPr>
            <p:cNvPr id="3" name="Group 25"/>
            <p:cNvGrpSpPr/>
            <p:nvPr/>
          </p:nvGrpSpPr>
          <p:grpSpPr>
            <a:xfrm>
              <a:off x="2627784" y="5517232"/>
              <a:ext cx="2664296" cy="635765"/>
              <a:chOff x="2370138" y="2753604"/>
              <a:chExt cx="6023692" cy="1437398"/>
            </a:xfrm>
          </p:grpSpPr>
          <p:pic>
            <p:nvPicPr>
              <p:cNvPr id="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370138" y="2819401"/>
                <a:ext cx="6023692" cy="1371599"/>
              </a:xfrm>
              <a:prstGeom prst="rect">
                <a:avLst/>
              </a:prstGeom>
              <a:noFill/>
            </p:spPr>
          </p:pic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3513138" y="2753604"/>
                <a:ext cx="3903877" cy="143739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835696" y="5589240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int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16"/>
            <p:cNvGrpSpPr/>
            <p:nvPr/>
          </p:nvGrpSpPr>
          <p:grpSpPr>
            <a:xfrm>
              <a:off x="5508104" y="5661248"/>
              <a:ext cx="1800200" cy="360040"/>
              <a:chOff x="6228184" y="4725144"/>
              <a:chExt cx="1800200" cy="360040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6660232" y="4725144"/>
                <a:ext cx="957828" cy="360040"/>
                <a:chOff x="1192212" y="2908300"/>
                <a:chExt cx="2001838" cy="749300"/>
              </a:xfrm>
            </p:grpSpPr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r="38403"/>
                <a:stretch>
                  <a:fillRect/>
                </a:stretch>
              </p:blipFill>
              <p:spPr bwMode="auto">
                <a:xfrm>
                  <a:off x="1192212" y="2908300"/>
                  <a:ext cx="2001838" cy="749300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Rectangle 5"/>
                <p:cNvSpPr>
                  <a:spLocks noChangeArrowheads="1"/>
                </p:cNvSpPr>
                <p:nvPr/>
              </p:nvSpPr>
              <p:spPr bwMode="auto">
                <a:xfrm>
                  <a:off x="1557337" y="2908300"/>
                  <a:ext cx="1276350" cy="700088"/>
                </a:xfrm>
                <a:prstGeom prst="rect">
                  <a:avLst/>
                </a:prstGeom>
                <a:solidFill>
                  <a:srgbClr val="D8D8D8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7596336" y="4725144"/>
                <a:ext cx="432048" cy="2880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int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2"/>
              <p:cNvSpPr>
                <a:spLocks noChangeArrowheads="1"/>
              </p:cNvSpPr>
              <p:nvPr/>
            </p:nvSpPr>
            <p:spPr bwMode="auto">
              <a:xfrm>
                <a:off x="6228184" y="4725144"/>
                <a:ext cx="432048" cy="2880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int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331640" y="2577678"/>
            <a:ext cx="7056784" cy="92333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= (x, y) =&gt; x + y;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curriedAdd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add.Curry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Currying (C#)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259632" y="5157192"/>
            <a:ext cx="7128792" cy="923330"/>
          </a:xfrm>
          <a:prstGeom prst="rect">
            <a:avLst/>
          </a:prstGeom>
          <a:solidFill>
            <a:srgbClr val="ECF3F4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proof</a:t>
            </a:r>
          </a:p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add1 =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curriedAdd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(1);  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returns a NEW function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add1(3);                   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// used with one </a:t>
            </a:r>
            <a:r>
              <a:rPr lang="en-GB" dirty="0" err="1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GB" dirty="0" smtClean="0">
                <a:solidFill>
                  <a:srgbClr val="777777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GB" dirty="0">
              <a:solidFill>
                <a:srgbClr val="777777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177281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C# you need a helper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Partial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350100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Baking in one argument and leaving the rest free is "Partial Application"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3549209"/>
            <a:ext cx="7776864" cy="1754326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hello "Scott"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goodbye =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formatMessage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"Goodbye"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goodbye "Scott"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Partial Application (F#)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7883" y="2348880"/>
            <a:ext cx="7764557" cy="120032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let formatMessage message str = 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   printfn "%s: %s" message str 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let hello =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formatMessage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"Hello"</a:t>
            </a:r>
          </a:p>
        </p:txBody>
      </p:sp>
      <p:grpSp>
        <p:nvGrpSpPr>
          <p:cNvPr id="8" name="Group 41"/>
          <p:cNvGrpSpPr/>
          <p:nvPr/>
        </p:nvGrpSpPr>
        <p:grpSpPr>
          <a:xfrm>
            <a:off x="2123728" y="3477199"/>
            <a:ext cx="6177186" cy="585357"/>
            <a:chOff x="2334873" y="5490607"/>
            <a:chExt cx="4867058" cy="152739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4263887" y="6054288"/>
              <a:ext cx="2938044" cy="96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A new function that we can pass around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5400000" flipH="1" flipV="1">
              <a:off x="2829648" y="4995832"/>
              <a:ext cx="939465" cy="192901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1 w 834145"/>
                <a:gd name="connsiteY0" fmla="*/ 1349095 h 1349095"/>
                <a:gd name="connsiteX1" fmla="*/ 834144 w 834145"/>
                <a:gd name="connsiteY1" fmla="*/ 0 h 1349095"/>
                <a:gd name="connsiteX0" fmla="*/ 0 w 1294460"/>
                <a:gd name="connsiteY0" fmla="*/ 1357938 h 1357938"/>
                <a:gd name="connsiteX1" fmla="*/ 1294459 w 1294460"/>
                <a:gd name="connsiteY1" fmla="*/ 0 h 135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460" h="1357938">
                  <a:moveTo>
                    <a:pt x="0" y="1357938"/>
                  </a:moveTo>
                  <a:cubicBezTo>
                    <a:pt x="783423" y="914286"/>
                    <a:pt x="501488" y="179986"/>
                    <a:pt x="1294459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4427982" y="2951161"/>
            <a:ext cx="3584900" cy="391309"/>
            <a:chOff x="3412850" y="6748502"/>
            <a:chExt cx="2824573" cy="1021056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4831244" y="6805850"/>
              <a:ext cx="1406179" cy="96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Partial application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 flipH="1">
              <a:off x="3696411" y="6464941"/>
              <a:ext cx="908008" cy="1475130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1556792"/>
            <a:ext cx="790857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benefit of partial application is that you can write a general function and bake in parameters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nimBg="1"/>
      <p:bldP spid="5" grpId="0" build="p" bldLvl="2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3455129"/>
            <a:ext cx="7920880" cy="206210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hello("Scott");</a:t>
            </a:r>
          </a:p>
          <a:p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goodbye =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formatMessage.Apply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("Goodbye");</a:t>
            </a:r>
          </a:p>
          <a:p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goodbye("Scott");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Partial Application (C#)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7883" y="2375009"/>
            <a:ext cx="7908573" cy="1077218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&lt;string, string, string&gt;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formatMessage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(message, other) =&gt;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("{0}: {1}", message, other);</a:t>
            </a:r>
          </a:p>
          <a:p>
            <a:endParaRPr lang="en-GB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hello =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formatMessage.Apply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("Hello");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1763688" y="3383121"/>
            <a:ext cx="6177186" cy="585357"/>
            <a:chOff x="2334873" y="5490607"/>
            <a:chExt cx="4867058" cy="152739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4263887" y="6054288"/>
              <a:ext cx="2938044" cy="96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A new function that we can pass around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5400000" flipH="1" flipV="1">
              <a:off x="2829648" y="4995832"/>
              <a:ext cx="939465" cy="192901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1 w 834145"/>
                <a:gd name="connsiteY0" fmla="*/ 1349095 h 1349095"/>
                <a:gd name="connsiteX1" fmla="*/ 834144 w 834145"/>
                <a:gd name="connsiteY1" fmla="*/ 0 h 1349095"/>
                <a:gd name="connsiteX0" fmla="*/ 0 w 1294460"/>
                <a:gd name="connsiteY0" fmla="*/ 1357938 h 1357938"/>
                <a:gd name="connsiteX1" fmla="*/ 1294459 w 1294460"/>
                <a:gd name="connsiteY1" fmla="*/ 0 h 135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460" h="1357938">
                  <a:moveTo>
                    <a:pt x="0" y="1357938"/>
                  </a:moveTo>
                  <a:cubicBezTo>
                    <a:pt x="783423" y="914286"/>
                    <a:pt x="501488" y="179986"/>
                    <a:pt x="1294459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4211960" y="2879065"/>
            <a:ext cx="3384375" cy="599875"/>
            <a:chOff x="3412849" y="6818200"/>
            <a:chExt cx="2666578" cy="1565275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4547562" y="7500074"/>
              <a:ext cx="1531865" cy="88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C00000"/>
                  </a:solidFill>
                  <a:latin typeface="Conformity" pitchFamily="2" charset="0"/>
                </a:rPr>
                <a:t>Partial application</a:t>
              </a:r>
              <a:endParaRPr lang="en-GB" sz="16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 flipH="1">
              <a:off x="3573691" y="6657358"/>
              <a:ext cx="869767" cy="1191451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1198425 w 1198423"/>
                <a:gd name="connsiteY0" fmla="*/ 838727 h 838727"/>
                <a:gd name="connsiteX1" fmla="*/ 1155081 w 1198423"/>
                <a:gd name="connsiteY1" fmla="*/ 0 h 8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8423" h="838727">
                  <a:moveTo>
                    <a:pt x="1198425" y="838727"/>
                  </a:moveTo>
                  <a:cubicBezTo>
                    <a:pt x="601605" y="72281"/>
                    <a:pt x="-1" y="161121"/>
                    <a:pt x="1155081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5576" y="1556792"/>
            <a:ext cx="790857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benefit of partial application is that you can write a general function and bake in parameters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 with pipes (F#)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7883" y="2564904"/>
            <a:ext cx="7764557" cy="2031325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x y = x + y</a:t>
            </a:r>
          </a:p>
          <a:p>
            <a:r>
              <a:rPr lang="es-ES" dirty="0" err="1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multiply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x y = x * y</a:t>
            </a:r>
          </a:p>
          <a:p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5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|&gt; add 2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|&gt; multiply 2</a:t>
            </a:r>
            <a:endParaRPr lang="es-ES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971600" y="4557321"/>
            <a:ext cx="6177186" cy="585357"/>
            <a:chOff x="2334873" y="5490607"/>
            <a:chExt cx="4867058" cy="152739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4263887" y="6054288"/>
              <a:ext cx="2938044" cy="96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Piping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5400000" flipH="1" flipV="1">
              <a:off x="2829648" y="4995832"/>
              <a:ext cx="939465" cy="192901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1 w 834145"/>
                <a:gd name="connsiteY0" fmla="*/ 1349095 h 1349095"/>
                <a:gd name="connsiteX1" fmla="*/ 834144 w 834145"/>
                <a:gd name="connsiteY1" fmla="*/ 0 h 1349095"/>
                <a:gd name="connsiteX0" fmla="*/ 0 w 1294460"/>
                <a:gd name="connsiteY0" fmla="*/ 1357938 h 1357938"/>
                <a:gd name="connsiteX1" fmla="*/ 1294459 w 1294460"/>
                <a:gd name="connsiteY1" fmla="*/ 0 h 135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460" h="1357938">
                  <a:moveTo>
                    <a:pt x="0" y="1357938"/>
                  </a:moveTo>
                  <a:cubicBezTo>
                    <a:pt x="783423" y="914286"/>
                    <a:pt x="501488" y="179986"/>
                    <a:pt x="1294459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1691680" y="3693224"/>
            <a:ext cx="5040559" cy="391312"/>
            <a:chOff x="3412850" y="6748502"/>
            <a:chExt cx="3971499" cy="1021064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4831244" y="6805855"/>
              <a:ext cx="2553105" cy="96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"inline" partial application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 flipH="1">
              <a:off x="3696411" y="6464941"/>
              <a:ext cx="908008" cy="1475130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1556792"/>
            <a:ext cx="79085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Rather than creating new functions, partial application is often used "inline"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Application with pipes (C#)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7883" y="2538770"/>
            <a:ext cx="7764557" cy="1754326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= (x, y) =&gt; x + y;</a:t>
            </a:r>
          </a:p>
          <a:p>
            <a:r>
              <a:rPr lang="fr-FR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multiply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= (x, y) =&gt; x * y;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.Pipe(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add.Apply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(1))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.Pipe(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multiply.Apply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(2));</a:t>
            </a:r>
          </a:p>
        </p:txBody>
      </p:sp>
      <p:grpSp>
        <p:nvGrpSpPr>
          <p:cNvPr id="3" name="Group 41"/>
          <p:cNvGrpSpPr/>
          <p:nvPr/>
        </p:nvGrpSpPr>
        <p:grpSpPr>
          <a:xfrm>
            <a:off x="1347142" y="4221088"/>
            <a:ext cx="6177186" cy="585357"/>
            <a:chOff x="2334873" y="5490607"/>
            <a:chExt cx="4867058" cy="152739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4263887" y="6054288"/>
              <a:ext cx="2938044" cy="96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Piping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5400000" flipH="1" flipV="1">
              <a:off x="2829648" y="4995832"/>
              <a:ext cx="939465" cy="192901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1 w 834145"/>
                <a:gd name="connsiteY0" fmla="*/ 1349095 h 1349095"/>
                <a:gd name="connsiteX1" fmla="*/ 834144 w 834145"/>
                <a:gd name="connsiteY1" fmla="*/ 0 h 1349095"/>
                <a:gd name="connsiteX0" fmla="*/ 0 w 1294460"/>
                <a:gd name="connsiteY0" fmla="*/ 1357938 h 1357938"/>
                <a:gd name="connsiteX1" fmla="*/ 1294459 w 1294460"/>
                <a:gd name="connsiteY1" fmla="*/ 0 h 135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460" h="1357938">
                  <a:moveTo>
                    <a:pt x="0" y="1357938"/>
                  </a:moveTo>
                  <a:cubicBezTo>
                    <a:pt x="783423" y="914286"/>
                    <a:pt x="501488" y="179986"/>
                    <a:pt x="1294459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2483770" y="3356992"/>
            <a:ext cx="3800921" cy="668308"/>
            <a:chOff x="3242645" y="6748504"/>
            <a:chExt cx="2994778" cy="1743840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4831244" y="6805850"/>
              <a:ext cx="1406179" cy="1686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"inline" partial application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 flipH="1">
              <a:off x="3611308" y="6379841"/>
              <a:ext cx="908009" cy="1645336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1556792"/>
            <a:ext cx="79085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Rather than creating new functions, partial application is often used "inline"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composition?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4941168"/>
            <a:ext cx="1512168" cy="1011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Higher Order Functions:</a:t>
            </a:r>
            <a:br>
              <a:rPr lang="en-GB" dirty="0" smtClean="0"/>
            </a:br>
            <a:r>
              <a:rPr lang="en-GB" dirty="0" smtClean="0"/>
              <a:t>"Parameterize all the things"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</a:t>
            </a:r>
            <a:r>
              <a:rPr lang="en-GB" baseline="0" dirty="0" smtClean="0"/>
              <a:t> all the things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6840760" cy="101566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printList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for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in [1..10] do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"the number is %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</a:t>
            </a:r>
            <a:r>
              <a:rPr lang="en-GB" baseline="0" dirty="0" smtClean="0"/>
              <a:t> all the things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It's second nature to parameterize the data input: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484784"/>
            <a:ext cx="6840760" cy="101566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printList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aList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for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aList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do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"the number is %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</a:t>
            </a:r>
            <a:r>
              <a:rPr lang="en-GB" baseline="0" dirty="0" smtClean="0"/>
              <a:t> all the things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1484784"/>
            <a:ext cx="6840760" cy="101566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printList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anAction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aList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for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aList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do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anAction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05273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FPers</a:t>
            </a:r>
            <a:r>
              <a:rPr lang="en-GB" sz="2400" dirty="0" smtClean="0"/>
              <a:t> would parameterize the action as well:</a:t>
            </a:r>
            <a:endParaRPr lang="en-GB" sz="2400" dirty="0"/>
          </a:p>
        </p:txBody>
      </p:sp>
      <p:grpSp>
        <p:nvGrpSpPr>
          <p:cNvPr id="2" name="Group 28"/>
          <p:cNvGrpSpPr/>
          <p:nvPr/>
        </p:nvGrpSpPr>
        <p:grpSpPr>
          <a:xfrm>
            <a:off x="3779912" y="1916834"/>
            <a:ext cx="4765976" cy="1479811"/>
            <a:chOff x="5352421" y="-1635995"/>
            <a:chExt cx="4765976" cy="1479811"/>
          </a:xfrm>
        </p:grpSpPr>
        <p:sp>
          <p:nvSpPr>
            <p:cNvPr id="13" name="TextBox 12"/>
            <p:cNvSpPr txBox="1"/>
            <p:nvPr/>
          </p:nvSpPr>
          <p:spPr>
            <a:xfrm rot="21420000">
              <a:off x="7316462" y="-987181"/>
              <a:ext cx="2801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 good language makes this trivial to do!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352421" y="-1635995"/>
              <a:ext cx="2664296" cy="792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8"/>
          <p:cNvGrpSpPr/>
          <p:nvPr/>
        </p:nvGrpSpPr>
        <p:grpSpPr>
          <a:xfrm>
            <a:off x="991461" y="2492896"/>
            <a:ext cx="2750119" cy="1008724"/>
            <a:chOff x="5437440" y="-1203948"/>
            <a:chExt cx="2801935" cy="1008724"/>
          </a:xfrm>
        </p:grpSpPr>
        <p:sp>
          <p:nvSpPr>
            <p:cNvPr id="18" name="TextBox 17"/>
            <p:cNvSpPr txBox="1"/>
            <p:nvPr/>
          </p:nvSpPr>
          <p:spPr>
            <a:xfrm>
              <a:off x="5437440" y="-1026221"/>
              <a:ext cx="2801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We've decoupled the </a:t>
              </a:r>
              <a:r>
                <a:rPr lang="en-GB" sz="2400" dirty="0" err="1" smtClean="0">
                  <a:solidFill>
                    <a:srgbClr val="C00000"/>
                  </a:solidFill>
                  <a:latin typeface="Conformity" pitchFamily="2" charset="0"/>
                </a:rPr>
                <a:t>behavior</a:t>
              </a:r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 from the data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672986" y="-1203948"/>
              <a:ext cx="191603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 all the things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692696"/>
            <a:ext cx="6840760" cy="5940088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Product(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product = 1;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&lt;= n;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product *=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return product;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Sum(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sum = 0;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&lt;= n;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sum +=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1420000">
            <a:off x="6342065" y="3110352"/>
            <a:ext cx="280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Don't Repeat Yourself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Freeform 7"/>
          <p:cNvSpPr/>
          <p:nvPr/>
        </p:nvSpPr>
        <p:spPr>
          <a:xfrm flipH="1" flipV="1">
            <a:off x="5652120" y="3501005"/>
            <a:ext cx="2376264" cy="1467797"/>
          </a:xfrm>
          <a:custGeom>
            <a:avLst/>
            <a:gdLst>
              <a:gd name="connsiteX0" fmla="*/ 1445741 w 1445741"/>
              <a:gd name="connsiteY0" fmla="*/ 174017 h 174017"/>
              <a:gd name="connsiteX1" fmla="*/ 803189 w 1445741"/>
              <a:gd name="connsiteY1" fmla="*/ 136947 h 174017"/>
              <a:gd name="connsiteX2" fmla="*/ 531341 w 1445741"/>
              <a:gd name="connsiteY2" fmla="*/ 87520 h 174017"/>
              <a:gd name="connsiteX3" fmla="*/ 197708 w 1445741"/>
              <a:gd name="connsiteY3" fmla="*/ 50449 h 174017"/>
              <a:gd name="connsiteX4" fmla="*/ 123568 w 1445741"/>
              <a:gd name="connsiteY4" fmla="*/ 13379 h 174017"/>
              <a:gd name="connsiteX5" fmla="*/ 0 w 1445741"/>
              <a:gd name="connsiteY5" fmla="*/ 1022 h 174017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197708 w 1445741"/>
              <a:gd name="connsiteY3" fmla="*/ 49427 h 172995"/>
              <a:gd name="connsiteX4" fmla="*/ 0 w 1445741"/>
              <a:gd name="connsiteY4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0 w 1445741"/>
              <a:gd name="connsiteY3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0 w 1445741"/>
              <a:gd name="connsiteY2" fmla="*/ 0 h 172995"/>
              <a:gd name="connsiteX0" fmla="*/ 1373733 w 1373733"/>
              <a:gd name="connsiteY0" fmla="*/ 3774417 h 3774417"/>
              <a:gd name="connsiteX1" fmla="*/ 731181 w 1373733"/>
              <a:gd name="connsiteY1" fmla="*/ 3737347 h 3774417"/>
              <a:gd name="connsiteX2" fmla="*/ 0 w 1373733"/>
              <a:gd name="connsiteY2" fmla="*/ 0 h 3774417"/>
              <a:gd name="connsiteX0" fmla="*/ 2334770 w 2334770"/>
              <a:gd name="connsiteY0" fmla="*/ 3774417 h 3774417"/>
              <a:gd name="connsiteX1" fmla="*/ 240957 w 2334770"/>
              <a:gd name="connsiteY1" fmla="*/ 792088 h 3774417"/>
              <a:gd name="connsiteX2" fmla="*/ 961037 w 2334770"/>
              <a:gd name="connsiteY2" fmla="*/ 0 h 3774417"/>
              <a:gd name="connsiteX0" fmla="*/ 1105053 w 1128368"/>
              <a:gd name="connsiteY0" fmla="*/ 2592288 h 2592288"/>
              <a:gd name="connsiteX1" fmla="*/ 240957 w 1128368"/>
              <a:gd name="connsiteY1" fmla="*/ 792088 h 2592288"/>
              <a:gd name="connsiteX2" fmla="*/ 961037 w 1128368"/>
              <a:gd name="connsiteY2" fmla="*/ 0 h 2592288"/>
              <a:gd name="connsiteX0" fmla="*/ 1105053 w 1105053"/>
              <a:gd name="connsiteY0" fmla="*/ 2592288 h 2592288"/>
              <a:gd name="connsiteX1" fmla="*/ 240957 w 1105053"/>
              <a:gd name="connsiteY1" fmla="*/ 792088 h 2592288"/>
              <a:gd name="connsiteX2" fmla="*/ 961037 w 1105053"/>
              <a:gd name="connsiteY2" fmla="*/ 0 h 2592288"/>
              <a:gd name="connsiteX0" fmla="*/ 144016 w 144016"/>
              <a:gd name="connsiteY0" fmla="*/ 2592288 h 2592288"/>
              <a:gd name="connsiteX1" fmla="*/ 0 w 144016"/>
              <a:gd name="connsiteY1" fmla="*/ 0 h 2592288"/>
              <a:gd name="connsiteX0" fmla="*/ 144016 w 144016"/>
              <a:gd name="connsiteY0" fmla="*/ 2448272 h 2448272"/>
              <a:gd name="connsiteX1" fmla="*/ 0 w 144016"/>
              <a:gd name="connsiteY1" fmla="*/ 0 h 2448272"/>
              <a:gd name="connsiteX0" fmla="*/ 72008 w 72008"/>
              <a:gd name="connsiteY0" fmla="*/ 2376264 h 2376264"/>
              <a:gd name="connsiteX1" fmla="*/ 0 w 72008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1876839"/>
              <a:gd name="connsiteY0" fmla="*/ 2664296 h 2664296"/>
              <a:gd name="connsiteX1" fmla="*/ 1876839 w 1876839"/>
              <a:gd name="connsiteY1" fmla="*/ 0 h 2664296"/>
              <a:gd name="connsiteX0" fmla="*/ 796719 w 3100975"/>
              <a:gd name="connsiteY0" fmla="*/ 1152128 h 1152128"/>
              <a:gd name="connsiteX1" fmla="*/ 3100975 w 3100975"/>
              <a:gd name="connsiteY1" fmla="*/ 0 h 1152128"/>
              <a:gd name="connsiteX0" fmla="*/ 796719 w 3100975"/>
              <a:gd name="connsiteY0" fmla="*/ 1251773 h 1251773"/>
              <a:gd name="connsiteX1" fmla="*/ 3100975 w 3100975"/>
              <a:gd name="connsiteY1" fmla="*/ 99645 h 1251773"/>
              <a:gd name="connsiteX0" fmla="*/ 58918 w 2363174"/>
              <a:gd name="connsiteY0" fmla="*/ 1251773 h 1251773"/>
              <a:gd name="connsiteX1" fmla="*/ 2363174 w 2363174"/>
              <a:gd name="connsiteY1" fmla="*/ 99645 h 125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3174" h="1251773">
                <a:moveTo>
                  <a:pt x="58918" y="1251773"/>
                </a:moveTo>
                <a:cubicBezTo>
                  <a:pt x="0" y="393107"/>
                  <a:pt x="1659051" y="0"/>
                  <a:pt x="2363174" y="99645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flipH="1">
            <a:off x="5652120" y="1700808"/>
            <a:ext cx="2363174" cy="1251773"/>
          </a:xfrm>
          <a:custGeom>
            <a:avLst/>
            <a:gdLst>
              <a:gd name="connsiteX0" fmla="*/ 1445741 w 1445741"/>
              <a:gd name="connsiteY0" fmla="*/ 174017 h 174017"/>
              <a:gd name="connsiteX1" fmla="*/ 803189 w 1445741"/>
              <a:gd name="connsiteY1" fmla="*/ 136947 h 174017"/>
              <a:gd name="connsiteX2" fmla="*/ 531341 w 1445741"/>
              <a:gd name="connsiteY2" fmla="*/ 87520 h 174017"/>
              <a:gd name="connsiteX3" fmla="*/ 197708 w 1445741"/>
              <a:gd name="connsiteY3" fmla="*/ 50449 h 174017"/>
              <a:gd name="connsiteX4" fmla="*/ 123568 w 1445741"/>
              <a:gd name="connsiteY4" fmla="*/ 13379 h 174017"/>
              <a:gd name="connsiteX5" fmla="*/ 0 w 1445741"/>
              <a:gd name="connsiteY5" fmla="*/ 1022 h 174017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197708 w 1445741"/>
              <a:gd name="connsiteY3" fmla="*/ 49427 h 172995"/>
              <a:gd name="connsiteX4" fmla="*/ 0 w 1445741"/>
              <a:gd name="connsiteY4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0 w 1445741"/>
              <a:gd name="connsiteY3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0 w 1445741"/>
              <a:gd name="connsiteY2" fmla="*/ 0 h 172995"/>
              <a:gd name="connsiteX0" fmla="*/ 1373733 w 1373733"/>
              <a:gd name="connsiteY0" fmla="*/ 3774417 h 3774417"/>
              <a:gd name="connsiteX1" fmla="*/ 731181 w 1373733"/>
              <a:gd name="connsiteY1" fmla="*/ 3737347 h 3774417"/>
              <a:gd name="connsiteX2" fmla="*/ 0 w 1373733"/>
              <a:gd name="connsiteY2" fmla="*/ 0 h 3774417"/>
              <a:gd name="connsiteX0" fmla="*/ 2334770 w 2334770"/>
              <a:gd name="connsiteY0" fmla="*/ 3774417 h 3774417"/>
              <a:gd name="connsiteX1" fmla="*/ 240957 w 2334770"/>
              <a:gd name="connsiteY1" fmla="*/ 792088 h 3774417"/>
              <a:gd name="connsiteX2" fmla="*/ 961037 w 2334770"/>
              <a:gd name="connsiteY2" fmla="*/ 0 h 3774417"/>
              <a:gd name="connsiteX0" fmla="*/ 1105053 w 1128368"/>
              <a:gd name="connsiteY0" fmla="*/ 2592288 h 2592288"/>
              <a:gd name="connsiteX1" fmla="*/ 240957 w 1128368"/>
              <a:gd name="connsiteY1" fmla="*/ 792088 h 2592288"/>
              <a:gd name="connsiteX2" fmla="*/ 961037 w 1128368"/>
              <a:gd name="connsiteY2" fmla="*/ 0 h 2592288"/>
              <a:gd name="connsiteX0" fmla="*/ 1105053 w 1105053"/>
              <a:gd name="connsiteY0" fmla="*/ 2592288 h 2592288"/>
              <a:gd name="connsiteX1" fmla="*/ 240957 w 1105053"/>
              <a:gd name="connsiteY1" fmla="*/ 792088 h 2592288"/>
              <a:gd name="connsiteX2" fmla="*/ 961037 w 1105053"/>
              <a:gd name="connsiteY2" fmla="*/ 0 h 2592288"/>
              <a:gd name="connsiteX0" fmla="*/ 144016 w 144016"/>
              <a:gd name="connsiteY0" fmla="*/ 2592288 h 2592288"/>
              <a:gd name="connsiteX1" fmla="*/ 0 w 144016"/>
              <a:gd name="connsiteY1" fmla="*/ 0 h 2592288"/>
              <a:gd name="connsiteX0" fmla="*/ 144016 w 144016"/>
              <a:gd name="connsiteY0" fmla="*/ 2448272 h 2448272"/>
              <a:gd name="connsiteX1" fmla="*/ 0 w 144016"/>
              <a:gd name="connsiteY1" fmla="*/ 0 h 2448272"/>
              <a:gd name="connsiteX0" fmla="*/ 72008 w 72008"/>
              <a:gd name="connsiteY0" fmla="*/ 2376264 h 2376264"/>
              <a:gd name="connsiteX1" fmla="*/ 0 w 72008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1876839"/>
              <a:gd name="connsiteY0" fmla="*/ 2664296 h 2664296"/>
              <a:gd name="connsiteX1" fmla="*/ 1876839 w 1876839"/>
              <a:gd name="connsiteY1" fmla="*/ 0 h 2664296"/>
              <a:gd name="connsiteX0" fmla="*/ 796719 w 3100975"/>
              <a:gd name="connsiteY0" fmla="*/ 1152128 h 1152128"/>
              <a:gd name="connsiteX1" fmla="*/ 3100975 w 3100975"/>
              <a:gd name="connsiteY1" fmla="*/ 0 h 1152128"/>
              <a:gd name="connsiteX0" fmla="*/ 796719 w 3100975"/>
              <a:gd name="connsiteY0" fmla="*/ 1251773 h 1251773"/>
              <a:gd name="connsiteX1" fmla="*/ 3100975 w 3100975"/>
              <a:gd name="connsiteY1" fmla="*/ 99645 h 1251773"/>
              <a:gd name="connsiteX0" fmla="*/ 58918 w 2363174"/>
              <a:gd name="connsiteY0" fmla="*/ 1251773 h 1251773"/>
              <a:gd name="connsiteX1" fmla="*/ 2363174 w 2363174"/>
              <a:gd name="connsiteY1" fmla="*/ 99645 h 125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3174" h="1251773">
                <a:moveTo>
                  <a:pt x="58918" y="1251773"/>
                </a:moveTo>
                <a:cubicBezTo>
                  <a:pt x="0" y="393107"/>
                  <a:pt x="1659051" y="0"/>
                  <a:pt x="2363174" y="99645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2195736" y="1628800"/>
            <a:ext cx="3456384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2195736" y="4725144"/>
            <a:ext cx="3456384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1" grpId="0" animBg="1"/>
      <p:bldP spid="12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692696"/>
            <a:ext cx="6840760" cy="5940088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Product(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product = 1;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1; 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&lt;= n; 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product *=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return product;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Sum(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1; 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&lt;= n; </a:t>
            </a:r>
            <a:r>
              <a:rPr lang="en-GB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 += </a:t>
            </a:r>
            <a:r>
              <a:rPr lang="en-GB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 all the things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21420000">
            <a:off x="6959436" y="4255459"/>
            <a:ext cx="132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Action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Freeform 7"/>
          <p:cNvSpPr/>
          <p:nvPr/>
        </p:nvSpPr>
        <p:spPr>
          <a:xfrm flipH="1" flipV="1">
            <a:off x="3491879" y="2852934"/>
            <a:ext cx="4563827" cy="1827833"/>
          </a:xfrm>
          <a:custGeom>
            <a:avLst/>
            <a:gdLst>
              <a:gd name="connsiteX0" fmla="*/ 1445741 w 1445741"/>
              <a:gd name="connsiteY0" fmla="*/ 174017 h 174017"/>
              <a:gd name="connsiteX1" fmla="*/ 803189 w 1445741"/>
              <a:gd name="connsiteY1" fmla="*/ 136947 h 174017"/>
              <a:gd name="connsiteX2" fmla="*/ 531341 w 1445741"/>
              <a:gd name="connsiteY2" fmla="*/ 87520 h 174017"/>
              <a:gd name="connsiteX3" fmla="*/ 197708 w 1445741"/>
              <a:gd name="connsiteY3" fmla="*/ 50449 h 174017"/>
              <a:gd name="connsiteX4" fmla="*/ 123568 w 1445741"/>
              <a:gd name="connsiteY4" fmla="*/ 13379 h 174017"/>
              <a:gd name="connsiteX5" fmla="*/ 0 w 1445741"/>
              <a:gd name="connsiteY5" fmla="*/ 1022 h 174017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197708 w 1445741"/>
              <a:gd name="connsiteY3" fmla="*/ 49427 h 172995"/>
              <a:gd name="connsiteX4" fmla="*/ 0 w 1445741"/>
              <a:gd name="connsiteY4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0 w 1445741"/>
              <a:gd name="connsiteY3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0 w 1445741"/>
              <a:gd name="connsiteY2" fmla="*/ 0 h 172995"/>
              <a:gd name="connsiteX0" fmla="*/ 1373733 w 1373733"/>
              <a:gd name="connsiteY0" fmla="*/ 3774417 h 3774417"/>
              <a:gd name="connsiteX1" fmla="*/ 731181 w 1373733"/>
              <a:gd name="connsiteY1" fmla="*/ 3737347 h 3774417"/>
              <a:gd name="connsiteX2" fmla="*/ 0 w 1373733"/>
              <a:gd name="connsiteY2" fmla="*/ 0 h 3774417"/>
              <a:gd name="connsiteX0" fmla="*/ 2334770 w 2334770"/>
              <a:gd name="connsiteY0" fmla="*/ 3774417 h 3774417"/>
              <a:gd name="connsiteX1" fmla="*/ 240957 w 2334770"/>
              <a:gd name="connsiteY1" fmla="*/ 792088 h 3774417"/>
              <a:gd name="connsiteX2" fmla="*/ 961037 w 2334770"/>
              <a:gd name="connsiteY2" fmla="*/ 0 h 3774417"/>
              <a:gd name="connsiteX0" fmla="*/ 1105053 w 1128368"/>
              <a:gd name="connsiteY0" fmla="*/ 2592288 h 2592288"/>
              <a:gd name="connsiteX1" fmla="*/ 240957 w 1128368"/>
              <a:gd name="connsiteY1" fmla="*/ 792088 h 2592288"/>
              <a:gd name="connsiteX2" fmla="*/ 961037 w 1128368"/>
              <a:gd name="connsiteY2" fmla="*/ 0 h 2592288"/>
              <a:gd name="connsiteX0" fmla="*/ 1105053 w 1105053"/>
              <a:gd name="connsiteY0" fmla="*/ 2592288 h 2592288"/>
              <a:gd name="connsiteX1" fmla="*/ 240957 w 1105053"/>
              <a:gd name="connsiteY1" fmla="*/ 792088 h 2592288"/>
              <a:gd name="connsiteX2" fmla="*/ 961037 w 1105053"/>
              <a:gd name="connsiteY2" fmla="*/ 0 h 2592288"/>
              <a:gd name="connsiteX0" fmla="*/ 144016 w 144016"/>
              <a:gd name="connsiteY0" fmla="*/ 2592288 h 2592288"/>
              <a:gd name="connsiteX1" fmla="*/ 0 w 144016"/>
              <a:gd name="connsiteY1" fmla="*/ 0 h 2592288"/>
              <a:gd name="connsiteX0" fmla="*/ 144016 w 144016"/>
              <a:gd name="connsiteY0" fmla="*/ 2448272 h 2448272"/>
              <a:gd name="connsiteX1" fmla="*/ 0 w 144016"/>
              <a:gd name="connsiteY1" fmla="*/ 0 h 2448272"/>
              <a:gd name="connsiteX0" fmla="*/ 72008 w 72008"/>
              <a:gd name="connsiteY0" fmla="*/ 2376264 h 2376264"/>
              <a:gd name="connsiteX1" fmla="*/ 0 w 72008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1876839"/>
              <a:gd name="connsiteY0" fmla="*/ 2664296 h 2664296"/>
              <a:gd name="connsiteX1" fmla="*/ 1876839 w 1876839"/>
              <a:gd name="connsiteY1" fmla="*/ 0 h 2664296"/>
              <a:gd name="connsiteX0" fmla="*/ 796719 w 3100975"/>
              <a:gd name="connsiteY0" fmla="*/ 1152128 h 1152128"/>
              <a:gd name="connsiteX1" fmla="*/ 3100975 w 3100975"/>
              <a:gd name="connsiteY1" fmla="*/ 0 h 1152128"/>
              <a:gd name="connsiteX0" fmla="*/ 796719 w 3100975"/>
              <a:gd name="connsiteY0" fmla="*/ 1251773 h 1251773"/>
              <a:gd name="connsiteX1" fmla="*/ 3100975 w 3100975"/>
              <a:gd name="connsiteY1" fmla="*/ 99645 h 1251773"/>
              <a:gd name="connsiteX0" fmla="*/ 58918 w 2363174"/>
              <a:gd name="connsiteY0" fmla="*/ 1251773 h 1251773"/>
              <a:gd name="connsiteX1" fmla="*/ 2363174 w 2363174"/>
              <a:gd name="connsiteY1" fmla="*/ 99645 h 1251773"/>
              <a:gd name="connsiteX0" fmla="*/ 0 w 2304256"/>
              <a:gd name="connsiteY0" fmla="*/ 1251773 h 1251773"/>
              <a:gd name="connsiteX1" fmla="*/ 2304256 w 2304256"/>
              <a:gd name="connsiteY1" fmla="*/ 99645 h 1251773"/>
              <a:gd name="connsiteX0" fmla="*/ 0 w 2304256"/>
              <a:gd name="connsiteY0" fmla="*/ 1251773 h 1251773"/>
              <a:gd name="connsiteX1" fmla="*/ 13795 w 2304256"/>
              <a:gd name="connsiteY1" fmla="*/ 1202458 h 1251773"/>
              <a:gd name="connsiteX2" fmla="*/ 2304256 w 2304256"/>
              <a:gd name="connsiteY2" fmla="*/ 99645 h 125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4256" h="1251773">
                <a:moveTo>
                  <a:pt x="0" y="1251773"/>
                </a:moveTo>
                <a:lnTo>
                  <a:pt x="13795" y="1202458"/>
                </a:lnTo>
                <a:cubicBezTo>
                  <a:pt x="223649" y="391744"/>
                  <a:pt x="1600133" y="0"/>
                  <a:pt x="2304256" y="99645"/>
                </a:cubicBez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 flipH="1">
            <a:off x="3923928" y="1412777"/>
            <a:ext cx="4072338" cy="1152128"/>
          </a:xfrm>
          <a:custGeom>
            <a:avLst/>
            <a:gdLst>
              <a:gd name="connsiteX0" fmla="*/ 1445741 w 1445741"/>
              <a:gd name="connsiteY0" fmla="*/ 174017 h 174017"/>
              <a:gd name="connsiteX1" fmla="*/ 803189 w 1445741"/>
              <a:gd name="connsiteY1" fmla="*/ 136947 h 174017"/>
              <a:gd name="connsiteX2" fmla="*/ 531341 w 1445741"/>
              <a:gd name="connsiteY2" fmla="*/ 87520 h 174017"/>
              <a:gd name="connsiteX3" fmla="*/ 197708 w 1445741"/>
              <a:gd name="connsiteY3" fmla="*/ 50449 h 174017"/>
              <a:gd name="connsiteX4" fmla="*/ 123568 w 1445741"/>
              <a:gd name="connsiteY4" fmla="*/ 13379 h 174017"/>
              <a:gd name="connsiteX5" fmla="*/ 0 w 1445741"/>
              <a:gd name="connsiteY5" fmla="*/ 1022 h 174017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197708 w 1445741"/>
              <a:gd name="connsiteY3" fmla="*/ 49427 h 172995"/>
              <a:gd name="connsiteX4" fmla="*/ 0 w 1445741"/>
              <a:gd name="connsiteY4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0 w 1445741"/>
              <a:gd name="connsiteY3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0 w 1445741"/>
              <a:gd name="connsiteY2" fmla="*/ 0 h 172995"/>
              <a:gd name="connsiteX0" fmla="*/ 1373733 w 1373733"/>
              <a:gd name="connsiteY0" fmla="*/ 3774417 h 3774417"/>
              <a:gd name="connsiteX1" fmla="*/ 731181 w 1373733"/>
              <a:gd name="connsiteY1" fmla="*/ 3737347 h 3774417"/>
              <a:gd name="connsiteX2" fmla="*/ 0 w 1373733"/>
              <a:gd name="connsiteY2" fmla="*/ 0 h 3774417"/>
              <a:gd name="connsiteX0" fmla="*/ 2334770 w 2334770"/>
              <a:gd name="connsiteY0" fmla="*/ 3774417 h 3774417"/>
              <a:gd name="connsiteX1" fmla="*/ 240957 w 2334770"/>
              <a:gd name="connsiteY1" fmla="*/ 792088 h 3774417"/>
              <a:gd name="connsiteX2" fmla="*/ 961037 w 2334770"/>
              <a:gd name="connsiteY2" fmla="*/ 0 h 3774417"/>
              <a:gd name="connsiteX0" fmla="*/ 1105053 w 1128368"/>
              <a:gd name="connsiteY0" fmla="*/ 2592288 h 2592288"/>
              <a:gd name="connsiteX1" fmla="*/ 240957 w 1128368"/>
              <a:gd name="connsiteY1" fmla="*/ 792088 h 2592288"/>
              <a:gd name="connsiteX2" fmla="*/ 961037 w 1128368"/>
              <a:gd name="connsiteY2" fmla="*/ 0 h 2592288"/>
              <a:gd name="connsiteX0" fmla="*/ 1105053 w 1105053"/>
              <a:gd name="connsiteY0" fmla="*/ 2592288 h 2592288"/>
              <a:gd name="connsiteX1" fmla="*/ 240957 w 1105053"/>
              <a:gd name="connsiteY1" fmla="*/ 792088 h 2592288"/>
              <a:gd name="connsiteX2" fmla="*/ 961037 w 1105053"/>
              <a:gd name="connsiteY2" fmla="*/ 0 h 2592288"/>
              <a:gd name="connsiteX0" fmla="*/ 144016 w 144016"/>
              <a:gd name="connsiteY0" fmla="*/ 2592288 h 2592288"/>
              <a:gd name="connsiteX1" fmla="*/ 0 w 144016"/>
              <a:gd name="connsiteY1" fmla="*/ 0 h 2592288"/>
              <a:gd name="connsiteX0" fmla="*/ 144016 w 144016"/>
              <a:gd name="connsiteY0" fmla="*/ 2448272 h 2448272"/>
              <a:gd name="connsiteX1" fmla="*/ 0 w 144016"/>
              <a:gd name="connsiteY1" fmla="*/ 0 h 2448272"/>
              <a:gd name="connsiteX0" fmla="*/ 72008 w 72008"/>
              <a:gd name="connsiteY0" fmla="*/ 2376264 h 2376264"/>
              <a:gd name="connsiteX1" fmla="*/ 0 w 72008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1876839"/>
              <a:gd name="connsiteY0" fmla="*/ 2664296 h 2664296"/>
              <a:gd name="connsiteX1" fmla="*/ 1876839 w 1876839"/>
              <a:gd name="connsiteY1" fmla="*/ 0 h 2664296"/>
              <a:gd name="connsiteX0" fmla="*/ 796719 w 3100975"/>
              <a:gd name="connsiteY0" fmla="*/ 1152128 h 1152128"/>
              <a:gd name="connsiteX1" fmla="*/ 3100975 w 3100975"/>
              <a:gd name="connsiteY1" fmla="*/ 0 h 1152128"/>
              <a:gd name="connsiteX0" fmla="*/ 796719 w 3100975"/>
              <a:gd name="connsiteY0" fmla="*/ 1251773 h 1251773"/>
              <a:gd name="connsiteX1" fmla="*/ 3100975 w 3100975"/>
              <a:gd name="connsiteY1" fmla="*/ 99645 h 1251773"/>
              <a:gd name="connsiteX0" fmla="*/ 58918 w 2363174"/>
              <a:gd name="connsiteY0" fmla="*/ 1251773 h 1251773"/>
              <a:gd name="connsiteX1" fmla="*/ 2363174 w 2363174"/>
              <a:gd name="connsiteY1" fmla="*/ 99645 h 1251773"/>
              <a:gd name="connsiteX0" fmla="*/ 0 w 2304256"/>
              <a:gd name="connsiteY0" fmla="*/ 1251773 h 1251773"/>
              <a:gd name="connsiteX1" fmla="*/ 2304256 w 2304256"/>
              <a:gd name="connsiteY1" fmla="*/ 99645 h 125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4256" h="1251773">
                <a:moveTo>
                  <a:pt x="0" y="1251773"/>
                </a:moveTo>
                <a:cubicBezTo>
                  <a:pt x="226621" y="453934"/>
                  <a:pt x="1600133" y="0"/>
                  <a:pt x="2304256" y="99645"/>
                </a:cubicBezTo>
              </a:path>
            </a:pathLst>
          </a:cu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7089695" y="2546058"/>
            <a:ext cx="2043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0070C0"/>
                </a:solidFill>
                <a:latin typeface="Conformity" pitchFamily="2" charset="0"/>
              </a:rPr>
              <a:t>Initial Value</a:t>
            </a:r>
            <a:endParaRPr lang="en-GB" sz="2400" dirty="0">
              <a:solidFill>
                <a:srgbClr val="0070C0"/>
              </a:solidFill>
              <a:latin typeface="Conformity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 flipH="1">
            <a:off x="4067943" y="2348880"/>
            <a:ext cx="3528391" cy="1944216"/>
          </a:xfrm>
          <a:custGeom>
            <a:avLst/>
            <a:gdLst>
              <a:gd name="connsiteX0" fmla="*/ 1445741 w 1445741"/>
              <a:gd name="connsiteY0" fmla="*/ 174017 h 174017"/>
              <a:gd name="connsiteX1" fmla="*/ 803189 w 1445741"/>
              <a:gd name="connsiteY1" fmla="*/ 136947 h 174017"/>
              <a:gd name="connsiteX2" fmla="*/ 531341 w 1445741"/>
              <a:gd name="connsiteY2" fmla="*/ 87520 h 174017"/>
              <a:gd name="connsiteX3" fmla="*/ 197708 w 1445741"/>
              <a:gd name="connsiteY3" fmla="*/ 50449 h 174017"/>
              <a:gd name="connsiteX4" fmla="*/ 123568 w 1445741"/>
              <a:gd name="connsiteY4" fmla="*/ 13379 h 174017"/>
              <a:gd name="connsiteX5" fmla="*/ 0 w 1445741"/>
              <a:gd name="connsiteY5" fmla="*/ 1022 h 174017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197708 w 1445741"/>
              <a:gd name="connsiteY3" fmla="*/ 49427 h 172995"/>
              <a:gd name="connsiteX4" fmla="*/ 0 w 1445741"/>
              <a:gd name="connsiteY4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0 w 1445741"/>
              <a:gd name="connsiteY3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0 w 1445741"/>
              <a:gd name="connsiteY2" fmla="*/ 0 h 172995"/>
              <a:gd name="connsiteX0" fmla="*/ 1373733 w 1373733"/>
              <a:gd name="connsiteY0" fmla="*/ 3774417 h 3774417"/>
              <a:gd name="connsiteX1" fmla="*/ 731181 w 1373733"/>
              <a:gd name="connsiteY1" fmla="*/ 3737347 h 3774417"/>
              <a:gd name="connsiteX2" fmla="*/ 0 w 1373733"/>
              <a:gd name="connsiteY2" fmla="*/ 0 h 3774417"/>
              <a:gd name="connsiteX0" fmla="*/ 2334770 w 2334770"/>
              <a:gd name="connsiteY0" fmla="*/ 3774417 h 3774417"/>
              <a:gd name="connsiteX1" fmla="*/ 240957 w 2334770"/>
              <a:gd name="connsiteY1" fmla="*/ 792088 h 3774417"/>
              <a:gd name="connsiteX2" fmla="*/ 961037 w 2334770"/>
              <a:gd name="connsiteY2" fmla="*/ 0 h 3774417"/>
              <a:gd name="connsiteX0" fmla="*/ 1105053 w 1128368"/>
              <a:gd name="connsiteY0" fmla="*/ 2592288 h 2592288"/>
              <a:gd name="connsiteX1" fmla="*/ 240957 w 1128368"/>
              <a:gd name="connsiteY1" fmla="*/ 792088 h 2592288"/>
              <a:gd name="connsiteX2" fmla="*/ 961037 w 1128368"/>
              <a:gd name="connsiteY2" fmla="*/ 0 h 2592288"/>
              <a:gd name="connsiteX0" fmla="*/ 1105053 w 1105053"/>
              <a:gd name="connsiteY0" fmla="*/ 2592288 h 2592288"/>
              <a:gd name="connsiteX1" fmla="*/ 240957 w 1105053"/>
              <a:gd name="connsiteY1" fmla="*/ 792088 h 2592288"/>
              <a:gd name="connsiteX2" fmla="*/ 961037 w 1105053"/>
              <a:gd name="connsiteY2" fmla="*/ 0 h 2592288"/>
              <a:gd name="connsiteX0" fmla="*/ 144016 w 144016"/>
              <a:gd name="connsiteY0" fmla="*/ 2592288 h 2592288"/>
              <a:gd name="connsiteX1" fmla="*/ 0 w 144016"/>
              <a:gd name="connsiteY1" fmla="*/ 0 h 2592288"/>
              <a:gd name="connsiteX0" fmla="*/ 144016 w 144016"/>
              <a:gd name="connsiteY0" fmla="*/ 2448272 h 2448272"/>
              <a:gd name="connsiteX1" fmla="*/ 0 w 144016"/>
              <a:gd name="connsiteY1" fmla="*/ 0 h 2448272"/>
              <a:gd name="connsiteX0" fmla="*/ 72008 w 72008"/>
              <a:gd name="connsiteY0" fmla="*/ 2376264 h 2376264"/>
              <a:gd name="connsiteX1" fmla="*/ 0 w 72008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1876839"/>
              <a:gd name="connsiteY0" fmla="*/ 2664296 h 2664296"/>
              <a:gd name="connsiteX1" fmla="*/ 1876839 w 1876839"/>
              <a:gd name="connsiteY1" fmla="*/ 0 h 2664296"/>
              <a:gd name="connsiteX0" fmla="*/ 796719 w 3100975"/>
              <a:gd name="connsiteY0" fmla="*/ 1152128 h 1152128"/>
              <a:gd name="connsiteX1" fmla="*/ 3100975 w 3100975"/>
              <a:gd name="connsiteY1" fmla="*/ 0 h 1152128"/>
              <a:gd name="connsiteX0" fmla="*/ 796719 w 3100975"/>
              <a:gd name="connsiteY0" fmla="*/ 1251773 h 1251773"/>
              <a:gd name="connsiteX1" fmla="*/ 3100975 w 3100975"/>
              <a:gd name="connsiteY1" fmla="*/ 99645 h 1251773"/>
              <a:gd name="connsiteX0" fmla="*/ 58918 w 2363174"/>
              <a:gd name="connsiteY0" fmla="*/ 1251773 h 1251773"/>
              <a:gd name="connsiteX1" fmla="*/ 2363174 w 2363174"/>
              <a:gd name="connsiteY1" fmla="*/ 99645 h 1251773"/>
              <a:gd name="connsiteX0" fmla="*/ 58918 w 2569790"/>
              <a:gd name="connsiteY0" fmla="*/ 1351915 h 1351915"/>
              <a:gd name="connsiteX1" fmla="*/ 2569790 w 2569790"/>
              <a:gd name="connsiteY1" fmla="*/ 99645 h 1351915"/>
              <a:gd name="connsiteX0" fmla="*/ 0 w 2510872"/>
              <a:gd name="connsiteY0" fmla="*/ 1351915 h 1351915"/>
              <a:gd name="connsiteX1" fmla="*/ 2510872 w 2510872"/>
              <a:gd name="connsiteY1" fmla="*/ 99645 h 13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0872" h="1351915">
                <a:moveTo>
                  <a:pt x="0" y="1351915"/>
                </a:moveTo>
                <a:cubicBezTo>
                  <a:pt x="402767" y="555744"/>
                  <a:pt x="1806749" y="0"/>
                  <a:pt x="2510872" y="99645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flipH="1" flipV="1">
            <a:off x="3635896" y="4653136"/>
            <a:ext cx="3931912" cy="936104"/>
          </a:xfrm>
          <a:custGeom>
            <a:avLst/>
            <a:gdLst>
              <a:gd name="connsiteX0" fmla="*/ 1445741 w 1445741"/>
              <a:gd name="connsiteY0" fmla="*/ 174017 h 174017"/>
              <a:gd name="connsiteX1" fmla="*/ 803189 w 1445741"/>
              <a:gd name="connsiteY1" fmla="*/ 136947 h 174017"/>
              <a:gd name="connsiteX2" fmla="*/ 531341 w 1445741"/>
              <a:gd name="connsiteY2" fmla="*/ 87520 h 174017"/>
              <a:gd name="connsiteX3" fmla="*/ 197708 w 1445741"/>
              <a:gd name="connsiteY3" fmla="*/ 50449 h 174017"/>
              <a:gd name="connsiteX4" fmla="*/ 123568 w 1445741"/>
              <a:gd name="connsiteY4" fmla="*/ 13379 h 174017"/>
              <a:gd name="connsiteX5" fmla="*/ 0 w 1445741"/>
              <a:gd name="connsiteY5" fmla="*/ 1022 h 174017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197708 w 1445741"/>
              <a:gd name="connsiteY3" fmla="*/ 49427 h 172995"/>
              <a:gd name="connsiteX4" fmla="*/ 0 w 1445741"/>
              <a:gd name="connsiteY4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0 w 1445741"/>
              <a:gd name="connsiteY3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0 w 1445741"/>
              <a:gd name="connsiteY2" fmla="*/ 0 h 172995"/>
              <a:gd name="connsiteX0" fmla="*/ 1373733 w 1373733"/>
              <a:gd name="connsiteY0" fmla="*/ 3774417 h 3774417"/>
              <a:gd name="connsiteX1" fmla="*/ 731181 w 1373733"/>
              <a:gd name="connsiteY1" fmla="*/ 3737347 h 3774417"/>
              <a:gd name="connsiteX2" fmla="*/ 0 w 1373733"/>
              <a:gd name="connsiteY2" fmla="*/ 0 h 3774417"/>
              <a:gd name="connsiteX0" fmla="*/ 2334770 w 2334770"/>
              <a:gd name="connsiteY0" fmla="*/ 3774417 h 3774417"/>
              <a:gd name="connsiteX1" fmla="*/ 240957 w 2334770"/>
              <a:gd name="connsiteY1" fmla="*/ 792088 h 3774417"/>
              <a:gd name="connsiteX2" fmla="*/ 961037 w 2334770"/>
              <a:gd name="connsiteY2" fmla="*/ 0 h 3774417"/>
              <a:gd name="connsiteX0" fmla="*/ 1105053 w 1128368"/>
              <a:gd name="connsiteY0" fmla="*/ 2592288 h 2592288"/>
              <a:gd name="connsiteX1" fmla="*/ 240957 w 1128368"/>
              <a:gd name="connsiteY1" fmla="*/ 792088 h 2592288"/>
              <a:gd name="connsiteX2" fmla="*/ 961037 w 1128368"/>
              <a:gd name="connsiteY2" fmla="*/ 0 h 2592288"/>
              <a:gd name="connsiteX0" fmla="*/ 1105053 w 1105053"/>
              <a:gd name="connsiteY0" fmla="*/ 2592288 h 2592288"/>
              <a:gd name="connsiteX1" fmla="*/ 240957 w 1105053"/>
              <a:gd name="connsiteY1" fmla="*/ 792088 h 2592288"/>
              <a:gd name="connsiteX2" fmla="*/ 961037 w 1105053"/>
              <a:gd name="connsiteY2" fmla="*/ 0 h 2592288"/>
              <a:gd name="connsiteX0" fmla="*/ 144016 w 144016"/>
              <a:gd name="connsiteY0" fmla="*/ 2592288 h 2592288"/>
              <a:gd name="connsiteX1" fmla="*/ 0 w 144016"/>
              <a:gd name="connsiteY1" fmla="*/ 0 h 2592288"/>
              <a:gd name="connsiteX0" fmla="*/ 144016 w 144016"/>
              <a:gd name="connsiteY0" fmla="*/ 2448272 h 2448272"/>
              <a:gd name="connsiteX1" fmla="*/ 0 w 144016"/>
              <a:gd name="connsiteY1" fmla="*/ 0 h 2448272"/>
              <a:gd name="connsiteX0" fmla="*/ 72008 w 72008"/>
              <a:gd name="connsiteY0" fmla="*/ 2376264 h 2376264"/>
              <a:gd name="connsiteX1" fmla="*/ 0 w 72008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1876839"/>
              <a:gd name="connsiteY0" fmla="*/ 2664296 h 2664296"/>
              <a:gd name="connsiteX1" fmla="*/ 1876839 w 1876839"/>
              <a:gd name="connsiteY1" fmla="*/ 0 h 2664296"/>
              <a:gd name="connsiteX0" fmla="*/ 796719 w 3100975"/>
              <a:gd name="connsiteY0" fmla="*/ 1152128 h 1152128"/>
              <a:gd name="connsiteX1" fmla="*/ 3100975 w 3100975"/>
              <a:gd name="connsiteY1" fmla="*/ 0 h 1152128"/>
              <a:gd name="connsiteX0" fmla="*/ 796719 w 3100975"/>
              <a:gd name="connsiteY0" fmla="*/ 1251773 h 1251773"/>
              <a:gd name="connsiteX1" fmla="*/ 3100975 w 3100975"/>
              <a:gd name="connsiteY1" fmla="*/ 99645 h 1251773"/>
              <a:gd name="connsiteX0" fmla="*/ 58918 w 2363174"/>
              <a:gd name="connsiteY0" fmla="*/ 1251773 h 1251773"/>
              <a:gd name="connsiteX1" fmla="*/ 2363174 w 2363174"/>
              <a:gd name="connsiteY1" fmla="*/ 99645 h 1251773"/>
              <a:gd name="connsiteX0" fmla="*/ 0 w 2304256"/>
              <a:gd name="connsiteY0" fmla="*/ 1251773 h 1251773"/>
              <a:gd name="connsiteX1" fmla="*/ 2304256 w 2304256"/>
              <a:gd name="connsiteY1" fmla="*/ 99645 h 125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4256" h="1251773">
                <a:moveTo>
                  <a:pt x="0" y="1251773"/>
                </a:moveTo>
                <a:cubicBezTo>
                  <a:pt x="263738" y="312204"/>
                  <a:pt x="1600133" y="0"/>
                  <a:pt x="2304256" y="99645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14"/>
          <p:cNvGrpSpPr/>
          <p:nvPr/>
        </p:nvGrpSpPr>
        <p:grpSpPr>
          <a:xfrm>
            <a:off x="21012" y="1844825"/>
            <a:ext cx="1598662" cy="3096343"/>
            <a:chOff x="21012" y="1844825"/>
            <a:chExt cx="1598662" cy="3096343"/>
          </a:xfrm>
        </p:grpSpPr>
        <p:sp>
          <p:nvSpPr>
            <p:cNvPr id="12" name="Freeform 11"/>
            <p:cNvSpPr/>
            <p:nvPr/>
          </p:nvSpPr>
          <p:spPr>
            <a:xfrm flipH="1">
              <a:off x="611559" y="1844825"/>
              <a:ext cx="1008114" cy="1224136"/>
            </a:xfrm>
            <a:custGeom>
              <a:avLst/>
              <a:gdLst>
                <a:gd name="connsiteX0" fmla="*/ 1445741 w 1445741"/>
                <a:gd name="connsiteY0" fmla="*/ 174017 h 174017"/>
                <a:gd name="connsiteX1" fmla="*/ 803189 w 1445741"/>
                <a:gd name="connsiteY1" fmla="*/ 136947 h 174017"/>
                <a:gd name="connsiteX2" fmla="*/ 531341 w 1445741"/>
                <a:gd name="connsiteY2" fmla="*/ 87520 h 174017"/>
                <a:gd name="connsiteX3" fmla="*/ 197708 w 1445741"/>
                <a:gd name="connsiteY3" fmla="*/ 50449 h 174017"/>
                <a:gd name="connsiteX4" fmla="*/ 123568 w 1445741"/>
                <a:gd name="connsiteY4" fmla="*/ 13379 h 174017"/>
                <a:gd name="connsiteX5" fmla="*/ 0 w 1445741"/>
                <a:gd name="connsiteY5" fmla="*/ 1022 h 174017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197708 w 1445741"/>
                <a:gd name="connsiteY3" fmla="*/ 49427 h 172995"/>
                <a:gd name="connsiteX4" fmla="*/ 0 w 1445741"/>
                <a:gd name="connsiteY4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0 w 1445741"/>
                <a:gd name="connsiteY3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0 w 1445741"/>
                <a:gd name="connsiteY2" fmla="*/ 0 h 172995"/>
                <a:gd name="connsiteX0" fmla="*/ 1373733 w 1373733"/>
                <a:gd name="connsiteY0" fmla="*/ 3774417 h 3774417"/>
                <a:gd name="connsiteX1" fmla="*/ 731181 w 1373733"/>
                <a:gd name="connsiteY1" fmla="*/ 3737347 h 3774417"/>
                <a:gd name="connsiteX2" fmla="*/ 0 w 1373733"/>
                <a:gd name="connsiteY2" fmla="*/ 0 h 3774417"/>
                <a:gd name="connsiteX0" fmla="*/ 2334770 w 2334770"/>
                <a:gd name="connsiteY0" fmla="*/ 3774417 h 3774417"/>
                <a:gd name="connsiteX1" fmla="*/ 240957 w 2334770"/>
                <a:gd name="connsiteY1" fmla="*/ 792088 h 3774417"/>
                <a:gd name="connsiteX2" fmla="*/ 961037 w 2334770"/>
                <a:gd name="connsiteY2" fmla="*/ 0 h 3774417"/>
                <a:gd name="connsiteX0" fmla="*/ 1105053 w 1128368"/>
                <a:gd name="connsiteY0" fmla="*/ 2592288 h 2592288"/>
                <a:gd name="connsiteX1" fmla="*/ 240957 w 1128368"/>
                <a:gd name="connsiteY1" fmla="*/ 792088 h 2592288"/>
                <a:gd name="connsiteX2" fmla="*/ 961037 w 1128368"/>
                <a:gd name="connsiteY2" fmla="*/ 0 h 2592288"/>
                <a:gd name="connsiteX0" fmla="*/ 1105053 w 1105053"/>
                <a:gd name="connsiteY0" fmla="*/ 2592288 h 2592288"/>
                <a:gd name="connsiteX1" fmla="*/ 240957 w 1105053"/>
                <a:gd name="connsiteY1" fmla="*/ 792088 h 2592288"/>
                <a:gd name="connsiteX2" fmla="*/ 961037 w 1105053"/>
                <a:gd name="connsiteY2" fmla="*/ 0 h 2592288"/>
                <a:gd name="connsiteX0" fmla="*/ 144016 w 144016"/>
                <a:gd name="connsiteY0" fmla="*/ 2592288 h 2592288"/>
                <a:gd name="connsiteX1" fmla="*/ 0 w 144016"/>
                <a:gd name="connsiteY1" fmla="*/ 0 h 2592288"/>
                <a:gd name="connsiteX0" fmla="*/ 144016 w 144016"/>
                <a:gd name="connsiteY0" fmla="*/ 2448272 h 2448272"/>
                <a:gd name="connsiteX1" fmla="*/ 0 w 144016"/>
                <a:gd name="connsiteY1" fmla="*/ 0 h 2448272"/>
                <a:gd name="connsiteX0" fmla="*/ 72008 w 72008"/>
                <a:gd name="connsiteY0" fmla="*/ 2376264 h 2376264"/>
                <a:gd name="connsiteX1" fmla="*/ 0 w 72008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1876839"/>
                <a:gd name="connsiteY0" fmla="*/ 2664296 h 2664296"/>
                <a:gd name="connsiteX1" fmla="*/ 1876839 w 1876839"/>
                <a:gd name="connsiteY1" fmla="*/ 0 h 2664296"/>
                <a:gd name="connsiteX0" fmla="*/ 796719 w 3100975"/>
                <a:gd name="connsiteY0" fmla="*/ 1152128 h 1152128"/>
                <a:gd name="connsiteX1" fmla="*/ 3100975 w 3100975"/>
                <a:gd name="connsiteY1" fmla="*/ 0 h 1152128"/>
                <a:gd name="connsiteX0" fmla="*/ 796719 w 3100975"/>
                <a:gd name="connsiteY0" fmla="*/ 1251773 h 1251773"/>
                <a:gd name="connsiteX1" fmla="*/ 3100975 w 3100975"/>
                <a:gd name="connsiteY1" fmla="*/ 99645 h 1251773"/>
                <a:gd name="connsiteX0" fmla="*/ 58918 w 2363174"/>
                <a:gd name="connsiteY0" fmla="*/ 1251773 h 1251773"/>
                <a:gd name="connsiteX1" fmla="*/ 2363174 w 2363174"/>
                <a:gd name="connsiteY1" fmla="*/ 99645 h 1251773"/>
                <a:gd name="connsiteX0" fmla="*/ 0 w 2304256"/>
                <a:gd name="connsiteY0" fmla="*/ 1251773 h 1251773"/>
                <a:gd name="connsiteX1" fmla="*/ 2304256 w 2304256"/>
                <a:gd name="connsiteY1" fmla="*/ 99645 h 1251773"/>
                <a:gd name="connsiteX0" fmla="*/ 467163 w 704123"/>
                <a:gd name="connsiteY0" fmla="*/ 2268839 h 2268839"/>
                <a:gd name="connsiteX1" fmla="*/ 704123 w 704123"/>
                <a:gd name="connsiteY1" fmla="*/ 99645 h 2268839"/>
                <a:gd name="connsiteX0" fmla="*/ 1274545 w 1501166"/>
                <a:gd name="connsiteY0" fmla="*/ 1429654 h 1429654"/>
                <a:gd name="connsiteX1" fmla="*/ 704123 w 1501166"/>
                <a:gd name="connsiteY1" fmla="*/ 99645 h 1429654"/>
                <a:gd name="connsiteX0" fmla="*/ 570422 w 797043"/>
                <a:gd name="connsiteY0" fmla="*/ 1330009 h 1330009"/>
                <a:gd name="connsiteX1" fmla="*/ 0 w 797043"/>
                <a:gd name="connsiteY1" fmla="*/ 0 h 1330009"/>
                <a:gd name="connsiteX0" fmla="*/ 570422 w 570422"/>
                <a:gd name="connsiteY0" fmla="*/ 1330009 h 1330009"/>
                <a:gd name="connsiteX1" fmla="*/ 0 w 570422"/>
                <a:gd name="connsiteY1" fmla="*/ 0 h 133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422" h="1330009">
                  <a:moveTo>
                    <a:pt x="570422" y="1330009"/>
                  </a:moveTo>
                  <a:cubicBezTo>
                    <a:pt x="516037" y="531589"/>
                    <a:pt x="440511" y="39417"/>
                    <a:pt x="0" y="0"/>
                  </a:cubicBezTo>
                </a:path>
              </a:pathLst>
            </a:cu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420000">
              <a:off x="21012" y="3096467"/>
              <a:ext cx="1072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B050"/>
                  </a:solidFill>
                  <a:latin typeface="Conformity" pitchFamily="2" charset="0"/>
                </a:rPr>
                <a:t>Common Code</a:t>
              </a:r>
              <a:endParaRPr lang="en-GB" sz="2400" dirty="0">
                <a:solidFill>
                  <a:srgbClr val="00B050"/>
                </a:solidFill>
                <a:latin typeface="Conformity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 flipV="1">
              <a:off x="611560" y="3933056"/>
              <a:ext cx="1008114" cy="1008112"/>
            </a:xfrm>
            <a:custGeom>
              <a:avLst/>
              <a:gdLst>
                <a:gd name="connsiteX0" fmla="*/ 1445741 w 1445741"/>
                <a:gd name="connsiteY0" fmla="*/ 174017 h 174017"/>
                <a:gd name="connsiteX1" fmla="*/ 803189 w 1445741"/>
                <a:gd name="connsiteY1" fmla="*/ 136947 h 174017"/>
                <a:gd name="connsiteX2" fmla="*/ 531341 w 1445741"/>
                <a:gd name="connsiteY2" fmla="*/ 87520 h 174017"/>
                <a:gd name="connsiteX3" fmla="*/ 197708 w 1445741"/>
                <a:gd name="connsiteY3" fmla="*/ 50449 h 174017"/>
                <a:gd name="connsiteX4" fmla="*/ 123568 w 1445741"/>
                <a:gd name="connsiteY4" fmla="*/ 13379 h 174017"/>
                <a:gd name="connsiteX5" fmla="*/ 0 w 1445741"/>
                <a:gd name="connsiteY5" fmla="*/ 1022 h 174017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197708 w 1445741"/>
                <a:gd name="connsiteY3" fmla="*/ 49427 h 172995"/>
                <a:gd name="connsiteX4" fmla="*/ 0 w 1445741"/>
                <a:gd name="connsiteY4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0 w 1445741"/>
                <a:gd name="connsiteY3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0 w 1445741"/>
                <a:gd name="connsiteY2" fmla="*/ 0 h 172995"/>
                <a:gd name="connsiteX0" fmla="*/ 1373733 w 1373733"/>
                <a:gd name="connsiteY0" fmla="*/ 3774417 h 3774417"/>
                <a:gd name="connsiteX1" fmla="*/ 731181 w 1373733"/>
                <a:gd name="connsiteY1" fmla="*/ 3737347 h 3774417"/>
                <a:gd name="connsiteX2" fmla="*/ 0 w 1373733"/>
                <a:gd name="connsiteY2" fmla="*/ 0 h 3774417"/>
                <a:gd name="connsiteX0" fmla="*/ 2334770 w 2334770"/>
                <a:gd name="connsiteY0" fmla="*/ 3774417 h 3774417"/>
                <a:gd name="connsiteX1" fmla="*/ 240957 w 2334770"/>
                <a:gd name="connsiteY1" fmla="*/ 792088 h 3774417"/>
                <a:gd name="connsiteX2" fmla="*/ 961037 w 2334770"/>
                <a:gd name="connsiteY2" fmla="*/ 0 h 3774417"/>
                <a:gd name="connsiteX0" fmla="*/ 1105053 w 1128368"/>
                <a:gd name="connsiteY0" fmla="*/ 2592288 h 2592288"/>
                <a:gd name="connsiteX1" fmla="*/ 240957 w 1128368"/>
                <a:gd name="connsiteY1" fmla="*/ 792088 h 2592288"/>
                <a:gd name="connsiteX2" fmla="*/ 961037 w 1128368"/>
                <a:gd name="connsiteY2" fmla="*/ 0 h 2592288"/>
                <a:gd name="connsiteX0" fmla="*/ 1105053 w 1105053"/>
                <a:gd name="connsiteY0" fmla="*/ 2592288 h 2592288"/>
                <a:gd name="connsiteX1" fmla="*/ 240957 w 1105053"/>
                <a:gd name="connsiteY1" fmla="*/ 792088 h 2592288"/>
                <a:gd name="connsiteX2" fmla="*/ 961037 w 1105053"/>
                <a:gd name="connsiteY2" fmla="*/ 0 h 2592288"/>
                <a:gd name="connsiteX0" fmla="*/ 144016 w 144016"/>
                <a:gd name="connsiteY0" fmla="*/ 2592288 h 2592288"/>
                <a:gd name="connsiteX1" fmla="*/ 0 w 144016"/>
                <a:gd name="connsiteY1" fmla="*/ 0 h 2592288"/>
                <a:gd name="connsiteX0" fmla="*/ 144016 w 144016"/>
                <a:gd name="connsiteY0" fmla="*/ 2448272 h 2448272"/>
                <a:gd name="connsiteX1" fmla="*/ 0 w 144016"/>
                <a:gd name="connsiteY1" fmla="*/ 0 h 2448272"/>
                <a:gd name="connsiteX0" fmla="*/ 72008 w 72008"/>
                <a:gd name="connsiteY0" fmla="*/ 2376264 h 2376264"/>
                <a:gd name="connsiteX1" fmla="*/ 0 w 72008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1876839"/>
                <a:gd name="connsiteY0" fmla="*/ 2664296 h 2664296"/>
                <a:gd name="connsiteX1" fmla="*/ 1876839 w 1876839"/>
                <a:gd name="connsiteY1" fmla="*/ 0 h 2664296"/>
                <a:gd name="connsiteX0" fmla="*/ 796719 w 3100975"/>
                <a:gd name="connsiteY0" fmla="*/ 1152128 h 1152128"/>
                <a:gd name="connsiteX1" fmla="*/ 3100975 w 3100975"/>
                <a:gd name="connsiteY1" fmla="*/ 0 h 1152128"/>
                <a:gd name="connsiteX0" fmla="*/ 796719 w 3100975"/>
                <a:gd name="connsiteY0" fmla="*/ 1251773 h 1251773"/>
                <a:gd name="connsiteX1" fmla="*/ 3100975 w 3100975"/>
                <a:gd name="connsiteY1" fmla="*/ 99645 h 1251773"/>
                <a:gd name="connsiteX0" fmla="*/ 58918 w 2363174"/>
                <a:gd name="connsiteY0" fmla="*/ 1251773 h 1251773"/>
                <a:gd name="connsiteX1" fmla="*/ 2363174 w 2363174"/>
                <a:gd name="connsiteY1" fmla="*/ 99645 h 1251773"/>
                <a:gd name="connsiteX0" fmla="*/ 0 w 2304256"/>
                <a:gd name="connsiteY0" fmla="*/ 1251773 h 1251773"/>
                <a:gd name="connsiteX1" fmla="*/ 2304256 w 2304256"/>
                <a:gd name="connsiteY1" fmla="*/ 99645 h 1251773"/>
                <a:gd name="connsiteX0" fmla="*/ 467163 w 704123"/>
                <a:gd name="connsiteY0" fmla="*/ 2268839 h 2268839"/>
                <a:gd name="connsiteX1" fmla="*/ 704123 w 704123"/>
                <a:gd name="connsiteY1" fmla="*/ 99645 h 2268839"/>
                <a:gd name="connsiteX0" fmla="*/ 1274545 w 1501166"/>
                <a:gd name="connsiteY0" fmla="*/ 1429654 h 1429654"/>
                <a:gd name="connsiteX1" fmla="*/ 704123 w 1501166"/>
                <a:gd name="connsiteY1" fmla="*/ 99645 h 1429654"/>
                <a:gd name="connsiteX0" fmla="*/ 570422 w 797043"/>
                <a:gd name="connsiteY0" fmla="*/ 1330009 h 1330009"/>
                <a:gd name="connsiteX1" fmla="*/ 0 w 797043"/>
                <a:gd name="connsiteY1" fmla="*/ 0 h 1330009"/>
                <a:gd name="connsiteX0" fmla="*/ 570422 w 570422"/>
                <a:gd name="connsiteY0" fmla="*/ 1330009 h 1330009"/>
                <a:gd name="connsiteX1" fmla="*/ 0 w 570422"/>
                <a:gd name="connsiteY1" fmla="*/ 0 h 133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422" h="1330009">
                  <a:moveTo>
                    <a:pt x="570422" y="1330009"/>
                  </a:moveTo>
                  <a:cubicBezTo>
                    <a:pt x="516037" y="531589"/>
                    <a:pt x="440511" y="39417"/>
                    <a:pt x="0" y="0"/>
                  </a:cubicBezTo>
                </a:path>
              </a:pathLst>
            </a:cu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7" grpId="0"/>
      <p:bldP spid="9" grpId="0" animBg="1"/>
      <p:bldP spid="1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Parameterize all the things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692696"/>
            <a:ext cx="7560840" cy="317009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product n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productSoFar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productSoFar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* x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[1..n] |&gt; </a:t>
            </a:r>
            <a:r>
              <a:rPr lang="en-GB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List.fold</a:t>
            </a:r>
            <a:r>
              <a:rPr lang="en-GB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endParaRPr lang="en-GB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sum n =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sumSoFar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sumSoFar+x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[1..n] |&gt; </a:t>
            </a:r>
            <a:r>
              <a:rPr lang="en-GB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List.fold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initialValue</a:t>
            </a:r>
            <a:endParaRPr lang="en-GB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272004" y="1556794"/>
            <a:ext cx="1840721" cy="3758913"/>
            <a:chOff x="5672605" y="1556794"/>
            <a:chExt cx="1840721" cy="3758913"/>
          </a:xfrm>
        </p:grpSpPr>
        <p:sp>
          <p:nvSpPr>
            <p:cNvPr id="8" name="Freeform 7"/>
            <p:cNvSpPr/>
            <p:nvPr/>
          </p:nvSpPr>
          <p:spPr>
            <a:xfrm flipH="1" flipV="1">
              <a:off x="6232641" y="1556794"/>
              <a:ext cx="787632" cy="2952326"/>
            </a:xfrm>
            <a:custGeom>
              <a:avLst/>
              <a:gdLst>
                <a:gd name="connsiteX0" fmla="*/ 1445741 w 1445741"/>
                <a:gd name="connsiteY0" fmla="*/ 174017 h 174017"/>
                <a:gd name="connsiteX1" fmla="*/ 803189 w 1445741"/>
                <a:gd name="connsiteY1" fmla="*/ 136947 h 174017"/>
                <a:gd name="connsiteX2" fmla="*/ 531341 w 1445741"/>
                <a:gd name="connsiteY2" fmla="*/ 87520 h 174017"/>
                <a:gd name="connsiteX3" fmla="*/ 197708 w 1445741"/>
                <a:gd name="connsiteY3" fmla="*/ 50449 h 174017"/>
                <a:gd name="connsiteX4" fmla="*/ 123568 w 1445741"/>
                <a:gd name="connsiteY4" fmla="*/ 13379 h 174017"/>
                <a:gd name="connsiteX5" fmla="*/ 0 w 1445741"/>
                <a:gd name="connsiteY5" fmla="*/ 1022 h 174017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197708 w 1445741"/>
                <a:gd name="connsiteY3" fmla="*/ 49427 h 172995"/>
                <a:gd name="connsiteX4" fmla="*/ 0 w 1445741"/>
                <a:gd name="connsiteY4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0 w 1445741"/>
                <a:gd name="connsiteY3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0 w 1445741"/>
                <a:gd name="connsiteY2" fmla="*/ 0 h 172995"/>
                <a:gd name="connsiteX0" fmla="*/ 1373733 w 1373733"/>
                <a:gd name="connsiteY0" fmla="*/ 3774417 h 3774417"/>
                <a:gd name="connsiteX1" fmla="*/ 731181 w 1373733"/>
                <a:gd name="connsiteY1" fmla="*/ 3737347 h 3774417"/>
                <a:gd name="connsiteX2" fmla="*/ 0 w 1373733"/>
                <a:gd name="connsiteY2" fmla="*/ 0 h 3774417"/>
                <a:gd name="connsiteX0" fmla="*/ 2334770 w 2334770"/>
                <a:gd name="connsiteY0" fmla="*/ 3774417 h 3774417"/>
                <a:gd name="connsiteX1" fmla="*/ 240957 w 2334770"/>
                <a:gd name="connsiteY1" fmla="*/ 792088 h 3774417"/>
                <a:gd name="connsiteX2" fmla="*/ 961037 w 2334770"/>
                <a:gd name="connsiteY2" fmla="*/ 0 h 3774417"/>
                <a:gd name="connsiteX0" fmla="*/ 1105053 w 1128368"/>
                <a:gd name="connsiteY0" fmla="*/ 2592288 h 2592288"/>
                <a:gd name="connsiteX1" fmla="*/ 240957 w 1128368"/>
                <a:gd name="connsiteY1" fmla="*/ 792088 h 2592288"/>
                <a:gd name="connsiteX2" fmla="*/ 961037 w 1128368"/>
                <a:gd name="connsiteY2" fmla="*/ 0 h 2592288"/>
                <a:gd name="connsiteX0" fmla="*/ 1105053 w 1105053"/>
                <a:gd name="connsiteY0" fmla="*/ 2592288 h 2592288"/>
                <a:gd name="connsiteX1" fmla="*/ 240957 w 1105053"/>
                <a:gd name="connsiteY1" fmla="*/ 792088 h 2592288"/>
                <a:gd name="connsiteX2" fmla="*/ 961037 w 1105053"/>
                <a:gd name="connsiteY2" fmla="*/ 0 h 2592288"/>
                <a:gd name="connsiteX0" fmla="*/ 144016 w 144016"/>
                <a:gd name="connsiteY0" fmla="*/ 2592288 h 2592288"/>
                <a:gd name="connsiteX1" fmla="*/ 0 w 144016"/>
                <a:gd name="connsiteY1" fmla="*/ 0 h 2592288"/>
                <a:gd name="connsiteX0" fmla="*/ 144016 w 144016"/>
                <a:gd name="connsiteY0" fmla="*/ 2448272 h 2448272"/>
                <a:gd name="connsiteX1" fmla="*/ 0 w 144016"/>
                <a:gd name="connsiteY1" fmla="*/ 0 h 2448272"/>
                <a:gd name="connsiteX0" fmla="*/ 72008 w 72008"/>
                <a:gd name="connsiteY0" fmla="*/ 2376264 h 2376264"/>
                <a:gd name="connsiteX1" fmla="*/ 0 w 72008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1876839"/>
                <a:gd name="connsiteY0" fmla="*/ 2664296 h 2664296"/>
                <a:gd name="connsiteX1" fmla="*/ 1876839 w 1876839"/>
                <a:gd name="connsiteY1" fmla="*/ 0 h 2664296"/>
                <a:gd name="connsiteX0" fmla="*/ 796719 w 3100975"/>
                <a:gd name="connsiteY0" fmla="*/ 1152128 h 1152128"/>
                <a:gd name="connsiteX1" fmla="*/ 3100975 w 3100975"/>
                <a:gd name="connsiteY1" fmla="*/ 0 h 1152128"/>
                <a:gd name="connsiteX0" fmla="*/ 796719 w 3100975"/>
                <a:gd name="connsiteY0" fmla="*/ 1251773 h 1251773"/>
                <a:gd name="connsiteX1" fmla="*/ 3100975 w 3100975"/>
                <a:gd name="connsiteY1" fmla="*/ 99645 h 1251773"/>
                <a:gd name="connsiteX0" fmla="*/ 58918 w 2363174"/>
                <a:gd name="connsiteY0" fmla="*/ 1251773 h 1251773"/>
                <a:gd name="connsiteX1" fmla="*/ 2363174 w 2363174"/>
                <a:gd name="connsiteY1" fmla="*/ 99645 h 1251773"/>
                <a:gd name="connsiteX0" fmla="*/ 58918 w 3614266"/>
                <a:gd name="connsiteY0" fmla="*/ 858666 h 858666"/>
                <a:gd name="connsiteX1" fmla="*/ 3614266 w 3614266"/>
                <a:gd name="connsiteY1" fmla="*/ 674435 h 858666"/>
                <a:gd name="connsiteX0" fmla="*/ 58918 w 1240505"/>
                <a:gd name="connsiteY0" fmla="*/ 858666 h 1534177"/>
                <a:gd name="connsiteX1" fmla="*/ 1240505 w 1240505"/>
                <a:gd name="connsiteY1" fmla="*/ 1534177 h 1534177"/>
                <a:gd name="connsiteX0" fmla="*/ 0 w 1181587"/>
                <a:gd name="connsiteY0" fmla="*/ 204439 h 879950"/>
                <a:gd name="connsiteX1" fmla="*/ 1181587 w 1181587"/>
                <a:gd name="connsiteY1" fmla="*/ 879950 h 879950"/>
                <a:gd name="connsiteX0" fmla="*/ 0 w 1181587"/>
                <a:gd name="connsiteY0" fmla="*/ 204439 h 879950"/>
                <a:gd name="connsiteX1" fmla="*/ 1181587 w 1181587"/>
                <a:gd name="connsiteY1" fmla="*/ 879950 h 879950"/>
                <a:gd name="connsiteX0" fmla="*/ 0 w 1181587"/>
                <a:gd name="connsiteY0" fmla="*/ 0 h 675511"/>
                <a:gd name="connsiteX1" fmla="*/ 1181587 w 1181587"/>
                <a:gd name="connsiteY1" fmla="*/ 675511 h 675511"/>
                <a:gd name="connsiteX0" fmla="*/ 0 w 1181587"/>
                <a:gd name="connsiteY0" fmla="*/ 0 h 731804"/>
                <a:gd name="connsiteX1" fmla="*/ 1181587 w 1181587"/>
                <a:gd name="connsiteY1" fmla="*/ 731804 h 731804"/>
                <a:gd name="connsiteX0" fmla="*/ 0 w 1181587"/>
                <a:gd name="connsiteY0" fmla="*/ 0 h 731804"/>
                <a:gd name="connsiteX1" fmla="*/ 1181587 w 1181587"/>
                <a:gd name="connsiteY1" fmla="*/ 731804 h 731804"/>
                <a:gd name="connsiteX0" fmla="*/ 0 w 1181587"/>
                <a:gd name="connsiteY0" fmla="*/ 0 h 788097"/>
                <a:gd name="connsiteX1" fmla="*/ 1181587 w 1181587"/>
                <a:gd name="connsiteY1" fmla="*/ 788097 h 788097"/>
                <a:gd name="connsiteX0" fmla="*/ 0 w 1181587"/>
                <a:gd name="connsiteY0" fmla="*/ 0 h 788097"/>
                <a:gd name="connsiteX1" fmla="*/ 1181587 w 1181587"/>
                <a:gd name="connsiteY1" fmla="*/ 788097 h 788097"/>
                <a:gd name="connsiteX0" fmla="*/ 0 w 945268"/>
                <a:gd name="connsiteY0" fmla="*/ 0 h 807799"/>
                <a:gd name="connsiteX1" fmla="*/ 945268 w 945268"/>
                <a:gd name="connsiteY1" fmla="*/ 807799 h 807799"/>
                <a:gd name="connsiteX0" fmla="*/ 0 w 2178991"/>
                <a:gd name="connsiteY0" fmla="*/ 0 h 807799"/>
                <a:gd name="connsiteX1" fmla="*/ 945268 w 2178991"/>
                <a:gd name="connsiteY1" fmla="*/ 807799 h 807799"/>
                <a:gd name="connsiteX0" fmla="*/ 945272 w 1292436"/>
                <a:gd name="connsiteY0" fmla="*/ 0 h 807799"/>
                <a:gd name="connsiteX1" fmla="*/ 0 w 1292436"/>
                <a:gd name="connsiteY1" fmla="*/ 807799 h 80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2436" h="807799">
                  <a:moveTo>
                    <a:pt x="945272" y="0"/>
                  </a:moveTo>
                  <a:cubicBezTo>
                    <a:pt x="1292437" y="250677"/>
                    <a:pt x="1233723" y="714617"/>
                    <a:pt x="0" y="807799"/>
                  </a:cubicBezTo>
                </a:path>
              </a:pathLst>
            </a:cu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60233" y="3356992"/>
              <a:ext cx="360040" cy="1152128"/>
            </a:xfrm>
            <a:custGeom>
              <a:avLst/>
              <a:gdLst>
                <a:gd name="connsiteX0" fmla="*/ 1445741 w 1445741"/>
                <a:gd name="connsiteY0" fmla="*/ 174017 h 174017"/>
                <a:gd name="connsiteX1" fmla="*/ 803189 w 1445741"/>
                <a:gd name="connsiteY1" fmla="*/ 136947 h 174017"/>
                <a:gd name="connsiteX2" fmla="*/ 531341 w 1445741"/>
                <a:gd name="connsiteY2" fmla="*/ 87520 h 174017"/>
                <a:gd name="connsiteX3" fmla="*/ 197708 w 1445741"/>
                <a:gd name="connsiteY3" fmla="*/ 50449 h 174017"/>
                <a:gd name="connsiteX4" fmla="*/ 123568 w 1445741"/>
                <a:gd name="connsiteY4" fmla="*/ 13379 h 174017"/>
                <a:gd name="connsiteX5" fmla="*/ 0 w 1445741"/>
                <a:gd name="connsiteY5" fmla="*/ 1022 h 174017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197708 w 1445741"/>
                <a:gd name="connsiteY3" fmla="*/ 49427 h 172995"/>
                <a:gd name="connsiteX4" fmla="*/ 0 w 1445741"/>
                <a:gd name="connsiteY4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0 w 1445741"/>
                <a:gd name="connsiteY3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0 w 1445741"/>
                <a:gd name="connsiteY2" fmla="*/ 0 h 172995"/>
                <a:gd name="connsiteX0" fmla="*/ 1373733 w 1373733"/>
                <a:gd name="connsiteY0" fmla="*/ 3774417 h 3774417"/>
                <a:gd name="connsiteX1" fmla="*/ 731181 w 1373733"/>
                <a:gd name="connsiteY1" fmla="*/ 3737347 h 3774417"/>
                <a:gd name="connsiteX2" fmla="*/ 0 w 1373733"/>
                <a:gd name="connsiteY2" fmla="*/ 0 h 3774417"/>
                <a:gd name="connsiteX0" fmla="*/ 2334770 w 2334770"/>
                <a:gd name="connsiteY0" fmla="*/ 3774417 h 3774417"/>
                <a:gd name="connsiteX1" fmla="*/ 240957 w 2334770"/>
                <a:gd name="connsiteY1" fmla="*/ 792088 h 3774417"/>
                <a:gd name="connsiteX2" fmla="*/ 961037 w 2334770"/>
                <a:gd name="connsiteY2" fmla="*/ 0 h 3774417"/>
                <a:gd name="connsiteX0" fmla="*/ 1105053 w 1128368"/>
                <a:gd name="connsiteY0" fmla="*/ 2592288 h 2592288"/>
                <a:gd name="connsiteX1" fmla="*/ 240957 w 1128368"/>
                <a:gd name="connsiteY1" fmla="*/ 792088 h 2592288"/>
                <a:gd name="connsiteX2" fmla="*/ 961037 w 1128368"/>
                <a:gd name="connsiteY2" fmla="*/ 0 h 2592288"/>
                <a:gd name="connsiteX0" fmla="*/ 1105053 w 1105053"/>
                <a:gd name="connsiteY0" fmla="*/ 2592288 h 2592288"/>
                <a:gd name="connsiteX1" fmla="*/ 240957 w 1105053"/>
                <a:gd name="connsiteY1" fmla="*/ 792088 h 2592288"/>
                <a:gd name="connsiteX2" fmla="*/ 961037 w 1105053"/>
                <a:gd name="connsiteY2" fmla="*/ 0 h 2592288"/>
                <a:gd name="connsiteX0" fmla="*/ 144016 w 144016"/>
                <a:gd name="connsiteY0" fmla="*/ 2592288 h 2592288"/>
                <a:gd name="connsiteX1" fmla="*/ 0 w 144016"/>
                <a:gd name="connsiteY1" fmla="*/ 0 h 2592288"/>
                <a:gd name="connsiteX0" fmla="*/ 144016 w 144016"/>
                <a:gd name="connsiteY0" fmla="*/ 2448272 h 2448272"/>
                <a:gd name="connsiteX1" fmla="*/ 0 w 144016"/>
                <a:gd name="connsiteY1" fmla="*/ 0 h 2448272"/>
                <a:gd name="connsiteX0" fmla="*/ 72008 w 72008"/>
                <a:gd name="connsiteY0" fmla="*/ 2376264 h 2376264"/>
                <a:gd name="connsiteX1" fmla="*/ 0 w 72008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1876839"/>
                <a:gd name="connsiteY0" fmla="*/ 2664296 h 2664296"/>
                <a:gd name="connsiteX1" fmla="*/ 1876839 w 1876839"/>
                <a:gd name="connsiteY1" fmla="*/ 0 h 2664296"/>
                <a:gd name="connsiteX0" fmla="*/ 796719 w 3100975"/>
                <a:gd name="connsiteY0" fmla="*/ 1152128 h 1152128"/>
                <a:gd name="connsiteX1" fmla="*/ 3100975 w 3100975"/>
                <a:gd name="connsiteY1" fmla="*/ 0 h 1152128"/>
                <a:gd name="connsiteX0" fmla="*/ 796719 w 3100975"/>
                <a:gd name="connsiteY0" fmla="*/ 1251773 h 1251773"/>
                <a:gd name="connsiteX1" fmla="*/ 3100975 w 3100975"/>
                <a:gd name="connsiteY1" fmla="*/ 99645 h 1251773"/>
                <a:gd name="connsiteX0" fmla="*/ 58918 w 2363174"/>
                <a:gd name="connsiteY0" fmla="*/ 1251773 h 1251773"/>
                <a:gd name="connsiteX1" fmla="*/ 2363174 w 2363174"/>
                <a:gd name="connsiteY1" fmla="*/ 99645 h 1251773"/>
                <a:gd name="connsiteX0" fmla="*/ 58918 w 2363174"/>
                <a:gd name="connsiteY0" fmla="*/ 1152128 h 1152128"/>
                <a:gd name="connsiteX1" fmla="*/ 2363174 w 2363174"/>
                <a:gd name="connsiteY1" fmla="*/ 0 h 1152128"/>
                <a:gd name="connsiteX0" fmla="*/ 58918 w 2579198"/>
                <a:gd name="connsiteY0" fmla="*/ 1323782 h 1323782"/>
                <a:gd name="connsiteX1" fmla="*/ 2579198 w 2579198"/>
                <a:gd name="connsiteY1" fmla="*/ 0 h 1323782"/>
                <a:gd name="connsiteX0" fmla="*/ 0 w 2520280"/>
                <a:gd name="connsiteY0" fmla="*/ 1323782 h 2592288"/>
                <a:gd name="connsiteX1" fmla="*/ 648072 w 2520280"/>
                <a:gd name="connsiteY1" fmla="*/ 2592288 h 2592288"/>
                <a:gd name="connsiteX2" fmla="*/ 2520280 w 2520280"/>
                <a:gd name="connsiteY2" fmla="*/ 0 h 2592288"/>
                <a:gd name="connsiteX0" fmla="*/ 0 w 2520280"/>
                <a:gd name="connsiteY0" fmla="*/ 1323782 h 2592288"/>
                <a:gd name="connsiteX1" fmla="*/ 1080120 w 2520280"/>
                <a:gd name="connsiteY1" fmla="*/ 2592288 h 2592288"/>
                <a:gd name="connsiteX2" fmla="*/ 2520280 w 2520280"/>
                <a:gd name="connsiteY2" fmla="*/ 0 h 2592288"/>
                <a:gd name="connsiteX0" fmla="*/ 0 w 2520280"/>
                <a:gd name="connsiteY0" fmla="*/ 1323782 h 2592288"/>
                <a:gd name="connsiteX1" fmla="*/ 1080120 w 2520280"/>
                <a:gd name="connsiteY1" fmla="*/ 2592288 h 2592288"/>
                <a:gd name="connsiteX2" fmla="*/ 2520280 w 2520280"/>
                <a:gd name="connsiteY2" fmla="*/ 0 h 2592288"/>
                <a:gd name="connsiteX0" fmla="*/ 70425 w 1510585"/>
                <a:gd name="connsiteY0" fmla="*/ 2592288 h 2592288"/>
                <a:gd name="connsiteX1" fmla="*/ 1510585 w 1510585"/>
                <a:gd name="connsiteY1" fmla="*/ 0 h 2592288"/>
                <a:gd name="connsiteX0" fmla="*/ 0 w 1440160"/>
                <a:gd name="connsiteY0" fmla="*/ 2592288 h 2592288"/>
                <a:gd name="connsiteX1" fmla="*/ 1440160 w 1440160"/>
                <a:gd name="connsiteY1" fmla="*/ 0 h 2592288"/>
                <a:gd name="connsiteX0" fmla="*/ 0 w 1872207"/>
                <a:gd name="connsiteY0" fmla="*/ 2592288 h 2592288"/>
                <a:gd name="connsiteX1" fmla="*/ 1872207 w 1872207"/>
                <a:gd name="connsiteY1" fmla="*/ 0 h 2592288"/>
                <a:gd name="connsiteX0" fmla="*/ 0 w 648073"/>
                <a:gd name="connsiteY0" fmla="*/ 2736304 h 2736304"/>
                <a:gd name="connsiteX1" fmla="*/ 648073 w 648073"/>
                <a:gd name="connsiteY1" fmla="*/ 0 h 2736304"/>
                <a:gd name="connsiteX0" fmla="*/ 0 w 859659"/>
                <a:gd name="connsiteY0" fmla="*/ 2736304 h 2736304"/>
                <a:gd name="connsiteX1" fmla="*/ 648073 w 859659"/>
                <a:gd name="connsiteY1" fmla="*/ 0 h 2736304"/>
                <a:gd name="connsiteX0" fmla="*/ 0 w 859659"/>
                <a:gd name="connsiteY0" fmla="*/ 2880320 h 2880320"/>
                <a:gd name="connsiteX1" fmla="*/ 648073 w 859659"/>
                <a:gd name="connsiteY1" fmla="*/ 0 h 2880320"/>
                <a:gd name="connsiteX0" fmla="*/ 0 w 648073"/>
                <a:gd name="connsiteY0" fmla="*/ 2880320 h 2880320"/>
                <a:gd name="connsiteX1" fmla="*/ 648073 w 648073"/>
                <a:gd name="connsiteY1" fmla="*/ 0 h 2880320"/>
                <a:gd name="connsiteX0" fmla="*/ 0 w 572783"/>
                <a:gd name="connsiteY0" fmla="*/ 2880320 h 2880320"/>
                <a:gd name="connsiteX1" fmla="*/ 72009 w 572783"/>
                <a:gd name="connsiteY1" fmla="*/ 0 h 2880320"/>
                <a:gd name="connsiteX0" fmla="*/ 0 w 1046970"/>
                <a:gd name="connsiteY0" fmla="*/ 2880320 h 2880320"/>
                <a:gd name="connsiteX1" fmla="*/ 72009 w 1046970"/>
                <a:gd name="connsiteY1" fmla="*/ 0 h 2880320"/>
                <a:gd name="connsiteX0" fmla="*/ 0 w 2271105"/>
                <a:gd name="connsiteY0" fmla="*/ 3024336 h 3024336"/>
                <a:gd name="connsiteX1" fmla="*/ 1296144 w 2271105"/>
                <a:gd name="connsiteY1" fmla="*/ 0 h 3024336"/>
                <a:gd name="connsiteX0" fmla="*/ 851185 w 2147329"/>
                <a:gd name="connsiteY0" fmla="*/ 3024336 h 3024336"/>
                <a:gd name="connsiteX1" fmla="*/ 2147329 w 2147329"/>
                <a:gd name="connsiteY1" fmla="*/ 0 h 3024336"/>
                <a:gd name="connsiteX0" fmla="*/ 0 w 2880320"/>
                <a:gd name="connsiteY0" fmla="*/ 2592288 h 2592288"/>
                <a:gd name="connsiteX1" fmla="*/ 2880320 w 2880320"/>
                <a:gd name="connsiteY1" fmla="*/ 0 h 2592288"/>
                <a:gd name="connsiteX0" fmla="*/ 0 w 2880320"/>
                <a:gd name="connsiteY0" fmla="*/ 2592288 h 2592288"/>
                <a:gd name="connsiteX1" fmla="*/ 2880320 w 2880320"/>
                <a:gd name="connsiteY1" fmla="*/ 0 h 2592288"/>
                <a:gd name="connsiteX0" fmla="*/ 0 w 2880320"/>
                <a:gd name="connsiteY0" fmla="*/ 2592288 h 2592288"/>
                <a:gd name="connsiteX1" fmla="*/ 2880320 w 2880320"/>
                <a:gd name="connsiteY1" fmla="*/ 0 h 259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0320" h="2592288">
                  <a:moveTo>
                    <a:pt x="0" y="2592288"/>
                  </a:moveTo>
                  <a:cubicBezTo>
                    <a:pt x="195553" y="1869498"/>
                    <a:pt x="2354870" y="393073"/>
                    <a:pt x="2880320" y="0"/>
                  </a:cubicBezTo>
                </a:path>
              </a:pathLst>
            </a:cu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 rot="21420000">
              <a:off x="5672605" y="4484710"/>
              <a:ext cx="18407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Parameterized action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2421920" y="1988840"/>
            <a:ext cx="2801935" cy="3414990"/>
            <a:chOff x="2421920" y="1988840"/>
            <a:chExt cx="2801935" cy="3414990"/>
          </a:xfrm>
        </p:grpSpPr>
        <p:sp>
          <p:nvSpPr>
            <p:cNvPr id="6" name="TextBox 5"/>
            <p:cNvSpPr txBox="1"/>
            <p:nvPr/>
          </p:nvSpPr>
          <p:spPr>
            <a:xfrm rot="21420000">
              <a:off x="2421920" y="4942165"/>
              <a:ext cx="2801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B050"/>
                  </a:solidFill>
                  <a:latin typeface="Conformity" pitchFamily="2" charset="0"/>
                </a:rPr>
                <a:t>Common code extracted</a:t>
              </a:r>
              <a:endParaRPr lang="en-GB" sz="2400" dirty="0">
                <a:solidFill>
                  <a:srgbClr val="00B05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flipH="1" flipV="1">
              <a:off x="3491880" y="3861048"/>
              <a:ext cx="504056" cy="1008114"/>
            </a:xfrm>
            <a:custGeom>
              <a:avLst/>
              <a:gdLst>
                <a:gd name="connsiteX0" fmla="*/ 1445741 w 1445741"/>
                <a:gd name="connsiteY0" fmla="*/ 174017 h 174017"/>
                <a:gd name="connsiteX1" fmla="*/ 803189 w 1445741"/>
                <a:gd name="connsiteY1" fmla="*/ 136947 h 174017"/>
                <a:gd name="connsiteX2" fmla="*/ 531341 w 1445741"/>
                <a:gd name="connsiteY2" fmla="*/ 87520 h 174017"/>
                <a:gd name="connsiteX3" fmla="*/ 197708 w 1445741"/>
                <a:gd name="connsiteY3" fmla="*/ 50449 h 174017"/>
                <a:gd name="connsiteX4" fmla="*/ 123568 w 1445741"/>
                <a:gd name="connsiteY4" fmla="*/ 13379 h 174017"/>
                <a:gd name="connsiteX5" fmla="*/ 0 w 1445741"/>
                <a:gd name="connsiteY5" fmla="*/ 1022 h 174017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197708 w 1445741"/>
                <a:gd name="connsiteY3" fmla="*/ 49427 h 172995"/>
                <a:gd name="connsiteX4" fmla="*/ 0 w 1445741"/>
                <a:gd name="connsiteY4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0 w 1445741"/>
                <a:gd name="connsiteY3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0 w 1445741"/>
                <a:gd name="connsiteY2" fmla="*/ 0 h 172995"/>
                <a:gd name="connsiteX0" fmla="*/ 1373733 w 1373733"/>
                <a:gd name="connsiteY0" fmla="*/ 3774417 h 3774417"/>
                <a:gd name="connsiteX1" fmla="*/ 731181 w 1373733"/>
                <a:gd name="connsiteY1" fmla="*/ 3737347 h 3774417"/>
                <a:gd name="connsiteX2" fmla="*/ 0 w 1373733"/>
                <a:gd name="connsiteY2" fmla="*/ 0 h 3774417"/>
                <a:gd name="connsiteX0" fmla="*/ 2334770 w 2334770"/>
                <a:gd name="connsiteY0" fmla="*/ 3774417 h 3774417"/>
                <a:gd name="connsiteX1" fmla="*/ 240957 w 2334770"/>
                <a:gd name="connsiteY1" fmla="*/ 792088 h 3774417"/>
                <a:gd name="connsiteX2" fmla="*/ 961037 w 2334770"/>
                <a:gd name="connsiteY2" fmla="*/ 0 h 3774417"/>
                <a:gd name="connsiteX0" fmla="*/ 1105053 w 1128368"/>
                <a:gd name="connsiteY0" fmla="*/ 2592288 h 2592288"/>
                <a:gd name="connsiteX1" fmla="*/ 240957 w 1128368"/>
                <a:gd name="connsiteY1" fmla="*/ 792088 h 2592288"/>
                <a:gd name="connsiteX2" fmla="*/ 961037 w 1128368"/>
                <a:gd name="connsiteY2" fmla="*/ 0 h 2592288"/>
                <a:gd name="connsiteX0" fmla="*/ 1105053 w 1105053"/>
                <a:gd name="connsiteY0" fmla="*/ 2592288 h 2592288"/>
                <a:gd name="connsiteX1" fmla="*/ 240957 w 1105053"/>
                <a:gd name="connsiteY1" fmla="*/ 792088 h 2592288"/>
                <a:gd name="connsiteX2" fmla="*/ 961037 w 1105053"/>
                <a:gd name="connsiteY2" fmla="*/ 0 h 2592288"/>
                <a:gd name="connsiteX0" fmla="*/ 144016 w 144016"/>
                <a:gd name="connsiteY0" fmla="*/ 2592288 h 2592288"/>
                <a:gd name="connsiteX1" fmla="*/ 0 w 144016"/>
                <a:gd name="connsiteY1" fmla="*/ 0 h 2592288"/>
                <a:gd name="connsiteX0" fmla="*/ 144016 w 144016"/>
                <a:gd name="connsiteY0" fmla="*/ 2448272 h 2448272"/>
                <a:gd name="connsiteX1" fmla="*/ 0 w 144016"/>
                <a:gd name="connsiteY1" fmla="*/ 0 h 2448272"/>
                <a:gd name="connsiteX0" fmla="*/ 72008 w 72008"/>
                <a:gd name="connsiteY0" fmla="*/ 2376264 h 2376264"/>
                <a:gd name="connsiteX1" fmla="*/ 0 w 72008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1876839"/>
                <a:gd name="connsiteY0" fmla="*/ 2664296 h 2664296"/>
                <a:gd name="connsiteX1" fmla="*/ 1876839 w 1876839"/>
                <a:gd name="connsiteY1" fmla="*/ 0 h 2664296"/>
                <a:gd name="connsiteX0" fmla="*/ 796719 w 3100975"/>
                <a:gd name="connsiteY0" fmla="*/ 1152128 h 1152128"/>
                <a:gd name="connsiteX1" fmla="*/ 3100975 w 3100975"/>
                <a:gd name="connsiteY1" fmla="*/ 0 h 1152128"/>
                <a:gd name="connsiteX0" fmla="*/ 796719 w 3100975"/>
                <a:gd name="connsiteY0" fmla="*/ 1251773 h 1251773"/>
                <a:gd name="connsiteX1" fmla="*/ 3100975 w 3100975"/>
                <a:gd name="connsiteY1" fmla="*/ 99645 h 1251773"/>
                <a:gd name="connsiteX0" fmla="*/ 58918 w 2363174"/>
                <a:gd name="connsiteY0" fmla="*/ 1251773 h 1251773"/>
                <a:gd name="connsiteX1" fmla="*/ 2363174 w 2363174"/>
                <a:gd name="connsiteY1" fmla="*/ 99645 h 1251773"/>
                <a:gd name="connsiteX0" fmla="*/ 58918 w 3614266"/>
                <a:gd name="connsiteY0" fmla="*/ 858666 h 858666"/>
                <a:gd name="connsiteX1" fmla="*/ 3614266 w 3614266"/>
                <a:gd name="connsiteY1" fmla="*/ 674435 h 858666"/>
                <a:gd name="connsiteX0" fmla="*/ 58918 w 1240505"/>
                <a:gd name="connsiteY0" fmla="*/ 858666 h 1534177"/>
                <a:gd name="connsiteX1" fmla="*/ 1240505 w 1240505"/>
                <a:gd name="connsiteY1" fmla="*/ 1534177 h 1534177"/>
                <a:gd name="connsiteX0" fmla="*/ 0 w 1181587"/>
                <a:gd name="connsiteY0" fmla="*/ 204439 h 879950"/>
                <a:gd name="connsiteX1" fmla="*/ 1181587 w 1181587"/>
                <a:gd name="connsiteY1" fmla="*/ 879950 h 879950"/>
                <a:gd name="connsiteX0" fmla="*/ 0 w 1181587"/>
                <a:gd name="connsiteY0" fmla="*/ 204439 h 879950"/>
                <a:gd name="connsiteX1" fmla="*/ 1181587 w 1181587"/>
                <a:gd name="connsiteY1" fmla="*/ 879950 h 879950"/>
                <a:gd name="connsiteX0" fmla="*/ 0 w 1181587"/>
                <a:gd name="connsiteY0" fmla="*/ 0 h 675511"/>
                <a:gd name="connsiteX1" fmla="*/ 1181587 w 1181587"/>
                <a:gd name="connsiteY1" fmla="*/ 675511 h 675511"/>
                <a:gd name="connsiteX0" fmla="*/ 0 w 1181587"/>
                <a:gd name="connsiteY0" fmla="*/ 0 h 731804"/>
                <a:gd name="connsiteX1" fmla="*/ 1181587 w 1181587"/>
                <a:gd name="connsiteY1" fmla="*/ 731804 h 731804"/>
                <a:gd name="connsiteX0" fmla="*/ 0 w 1181587"/>
                <a:gd name="connsiteY0" fmla="*/ 0 h 731804"/>
                <a:gd name="connsiteX1" fmla="*/ 1181587 w 1181587"/>
                <a:gd name="connsiteY1" fmla="*/ 731804 h 731804"/>
                <a:gd name="connsiteX0" fmla="*/ 0 w 1181587"/>
                <a:gd name="connsiteY0" fmla="*/ 0 h 788097"/>
                <a:gd name="connsiteX1" fmla="*/ 1181587 w 1181587"/>
                <a:gd name="connsiteY1" fmla="*/ 788097 h 78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1587" h="788097">
                  <a:moveTo>
                    <a:pt x="0" y="0"/>
                  </a:moveTo>
                  <a:cubicBezTo>
                    <a:pt x="347165" y="250677"/>
                    <a:pt x="1097902" y="382188"/>
                    <a:pt x="1181587" y="788097"/>
                  </a:cubicBezTo>
                </a:path>
              </a:pathLst>
            </a:cu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2516918" y="1988840"/>
              <a:ext cx="1046970" cy="2880320"/>
            </a:xfrm>
            <a:custGeom>
              <a:avLst/>
              <a:gdLst>
                <a:gd name="connsiteX0" fmla="*/ 1445741 w 1445741"/>
                <a:gd name="connsiteY0" fmla="*/ 174017 h 174017"/>
                <a:gd name="connsiteX1" fmla="*/ 803189 w 1445741"/>
                <a:gd name="connsiteY1" fmla="*/ 136947 h 174017"/>
                <a:gd name="connsiteX2" fmla="*/ 531341 w 1445741"/>
                <a:gd name="connsiteY2" fmla="*/ 87520 h 174017"/>
                <a:gd name="connsiteX3" fmla="*/ 197708 w 1445741"/>
                <a:gd name="connsiteY3" fmla="*/ 50449 h 174017"/>
                <a:gd name="connsiteX4" fmla="*/ 123568 w 1445741"/>
                <a:gd name="connsiteY4" fmla="*/ 13379 h 174017"/>
                <a:gd name="connsiteX5" fmla="*/ 0 w 1445741"/>
                <a:gd name="connsiteY5" fmla="*/ 1022 h 174017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197708 w 1445741"/>
                <a:gd name="connsiteY3" fmla="*/ 49427 h 172995"/>
                <a:gd name="connsiteX4" fmla="*/ 0 w 1445741"/>
                <a:gd name="connsiteY4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0 w 1445741"/>
                <a:gd name="connsiteY3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0 w 1445741"/>
                <a:gd name="connsiteY2" fmla="*/ 0 h 172995"/>
                <a:gd name="connsiteX0" fmla="*/ 1373733 w 1373733"/>
                <a:gd name="connsiteY0" fmla="*/ 3774417 h 3774417"/>
                <a:gd name="connsiteX1" fmla="*/ 731181 w 1373733"/>
                <a:gd name="connsiteY1" fmla="*/ 3737347 h 3774417"/>
                <a:gd name="connsiteX2" fmla="*/ 0 w 1373733"/>
                <a:gd name="connsiteY2" fmla="*/ 0 h 3774417"/>
                <a:gd name="connsiteX0" fmla="*/ 2334770 w 2334770"/>
                <a:gd name="connsiteY0" fmla="*/ 3774417 h 3774417"/>
                <a:gd name="connsiteX1" fmla="*/ 240957 w 2334770"/>
                <a:gd name="connsiteY1" fmla="*/ 792088 h 3774417"/>
                <a:gd name="connsiteX2" fmla="*/ 961037 w 2334770"/>
                <a:gd name="connsiteY2" fmla="*/ 0 h 3774417"/>
                <a:gd name="connsiteX0" fmla="*/ 1105053 w 1128368"/>
                <a:gd name="connsiteY0" fmla="*/ 2592288 h 2592288"/>
                <a:gd name="connsiteX1" fmla="*/ 240957 w 1128368"/>
                <a:gd name="connsiteY1" fmla="*/ 792088 h 2592288"/>
                <a:gd name="connsiteX2" fmla="*/ 961037 w 1128368"/>
                <a:gd name="connsiteY2" fmla="*/ 0 h 2592288"/>
                <a:gd name="connsiteX0" fmla="*/ 1105053 w 1105053"/>
                <a:gd name="connsiteY0" fmla="*/ 2592288 h 2592288"/>
                <a:gd name="connsiteX1" fmla="*/ 240957 w 1105053"/>
                <a:gd name="connsiteY1" fmla="*/ 792088 h 2592288"/>
                <a:gd name="connsiteX2" fmla="*/ 961037 w 1105053"/>
                <a:gd name="connsiteY2" fmla="*/ 0 h 2592288"/>
                <a:gd name="connsiteX0" fmla="*/ 144016 w 144016"/>
                <a:gd name="connsiteY0" fmla="*/ 2592288 h 2592288"/>
                <a:gd name="connsiteX1" fmla="*/ 0 w 144016"/>
                <a:gd name="connsiteY1" fmla="*/ 0 h 2592288"/>
                <a:gd name="connsiteX0" fmla="*/ 144016 w 144016"/>
                <a:gd name="connsiteY0" fmla="*/ 2448272 h 2448272"/>
                <a:gd name="connsiteX1" fmla="*/ 0 w 144016"/>
                <a:gd name="connsiteY1" fmla="*/ 0 h 2448272"/>
                <a:gd name="connsiteX0" fmla="*/ 72008 w 72008"/>
                <a:gd name="connsiteY0" fmla="*/ 2376264 h 2376264"/>
                <a:gd name="connsiteX1" fmla="*/ 0 w 72008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1876839"/>
                <a:gd name="connsiteY0" fmla="*/ 2664296 h 2664296"/>
                <a:gd name="connsiteX1" fmla="*/ 1876839 w 1876839"/>
                <a:gd name="connsiteY1" fmla="*/ 0 h 2664296"/>
                <a:gd name="connsiteX0" fmla="*/ 796719 w 3100975"/>
                <a:gd name="connsiteY0" fmla="*/ 1152128 h 1152128"/>
                <a:gd name="connsiteX1" fmla="*/ 3100975 w 3100975"/>
                <a:gd name="connsiteY1" fmla="*/ 0 h 1152128"/>
                <a:gd name="connsiteX0" fmla="*/ 796719 w 3100975"/>
                <a:gd name="connsiteY0" fmla="*/ 1251773 h 1251773"/>
                <a:gd name="connsiteX1" fmla="*/ 3100975 w 3100975"/>
                <a:gd name="connsiteY1" fmla="*/ 99645 h 1251773"/>
                <a:gd name="connsiteX0" fmla="*/ 58918 w 2363174"/>
                <a:gd name="connsiteY0" fmla="*/ 1251773 h 1251773"/>
                <a:gd name="connsiteX1" fmla="*/ 2363174 w 2363174"/>
                <a:gd name="connsiteY1" fmla="*/ 99645 h 1251773"/>
                <a:gd name="connsiteX0" fmla="*/ 58918 w 2363174"/>
                <a:gd name="connsiteY0" fmla="*/ 1152128 h 1152128"/>
                <a:gd name="connsiteX1" fmla="*/ 2363174 w 2363174"/>
                <a:gd name="connsiteY1" fmla="*/ 0 h 1152128"/>
                <a:gd name="connsiteX0" fmla="*/ 58918 w 2579198"/>
                <a:gd name="connsiteY0" fmla="*/ 1323782 h 1323782"/>
                <a:gd name="connsiteX1" fmla="*/ 2579198 w 2579198"/>
                <a:gd name="connsiteY1" fmla="*/ 0 h 1323782"/>
                <a:gd name="connsiteX0" fmla="*/ 0 w 2520280"/>
                <a:gd name="connsiteY0" fmla="*/ 1323782 h 2592288"/>
                <a:gd name="connsiteX1" fmla="*/ 648072 w 2520280"/>
                <a:gd name="connsiteY1" fmla="*/ 2592288 h 2592288"/>
                <a:gd name="connsiteX2" fmla="*/ 2520280 w 2520280"/>
                <a:gd name="connsiteY2" fmla="*/ 0 h 2592288"/>
                <a:gd name="connsiteX0" fmla="*/ 0 w 2520280"/>
                <a:gd name="connsiteY0" fmla="*/ 1323782 h 2592288"/>
                <a:gd name="connsiteX1" fmla="*/ 1080120 w 2520280"/>
                <a:gd name="connsiteY1" fmla="*/ 2592288 h 2592288"/>
                <a:gd name="connsiteX2" fmla="*/ 2520280 w 2520280"/>
                <a:gd name="connsiteY2" fmla="*/ 0 h 2592288"/>
                <a:gd name="connsiteX0" fmla="*/ 0 w 2520280"/>
                <a:gd name="connsiteY0" fmla="*/ 1323782 h 2592288"/>
                <a:gd name="connsiteX1" fmla="*/ 1080120 w 2520280"/>
                <a:gd name="connsiteY1" fmla="*/ 2592288 h 2592288"/>
                <a:gd name="connsiteX2" fmla="*/ 2520280 w 2520280"/>
                <a:gd name="connsiteY2" fmla="*/ 0 h 2592288"/>
                <a:gd name="connsiteX0" fmla="*/ 70425 w 1510585"/>
                <a:gd name="connsiteY0" fmla="*/ 2592288 h 2592288"/>
                <a:gd name="connsiteX1" fmla="*/ 1510585 w 1510585"/>
                <a:gd name="connsiteY1" fmla="*/ 0 h 2592288"/>
                <a:gd name="connsiteX0" fmla="*/ 0 w 1440160"/>
                <a:gd name="connsiteY0" fmla="*/ 2592288 h 2592288"/>
                <a:gd name="connsiteX1" fmla="*/ 1440160 w 1440160"/>
                <a:gd name="connsiteY1" fmla="*/ 0 h 2592288"/>
                <a:gd name="connsiteX0" fmla="*/ 0 w 1872207"/>
                <a:gd name="connsiteY0" fmla="*/ 2592288 h 2592288"/>
                <a:gd name="connsiteX1" fmla="*/ 1872207 w 1872207"/>
                <a:gd name="connsiteY1" fmla="*/ 0 h 2592288"/>
                <a:gd name="connsiteX0" fmla="*/ 0 w 648073"/>
                <a:gd name="connsiteY0" fmla="*/ 2736304 h 2736304"/>
                <a:gd name="connsiteX1" fmla="*/ 648073 w 648073"/>
                <a:gd name="connsiteY1" fmla="*/ 0 h 2736304"/>
                <a:gd name="connsiteX0" fmla="*/ 0 w 859659"/>
                <a:gd name="connsiteY0" fmla="*/ 2736304 h 2736304"/>
                <a:gd name="connsiteX1" fmla="*/ 648073 w 859659"/>
                <a:gd name="connsiteY1" fmla="*/ 0 h 2736304"/>
                <a:gd name="connsiteX0" fmla="*/ 0 w 859659"/>
                <a:gd name="connsiteY0" fmla="*/ 2880320 h 2880320"/>
                <a:gd name="connsiteX1" fmla="*/ 648073 w 859659"/>
                <a:gd name="connsiteY1" fmla="*/ 0 h 2880320"/>
                <a:gd name="connsiteX0" fmla="*/ 0 w 648073"/>
                <a:gd name="connsiteY0" fmla="*/ 2880320 h 2880320"/>
                <a:gd name="connsiteX1" fmla="*/ 648073 w 648073"/>
                <a:gd name="connsiteY1" fmla="*/ 0 h 2880320"/>
                <a:gd name="connsiteX0" fmla="*/ 0 w 572783"/>
                <a:gd name="connsiteY0" fmla="*/ 2880320 h 2880320"/>
                <a:gd name="connsiteX1" fmla="*/ 72009 w 572783"/>
                <a:gd name="connsiteY1" fmla="*/ 0 h 2880320"/>
                <a:gd name="connsiteX0" fmla="*/ 0 w 1046970"/>
                <a:gd name="connsiteY0" fmla="*/ 2880320 h 2880320"/>
                <a:gd name="connsiteX1" fmla="*/ 72009 w 1046970"/>
                <a:gd name="connsiteY1" fmla="*/ 0 h 288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6970" h="2880320">
                  <a:moveTo>
                    <a:pt x="0" y="2880320"/>
                  </a:moveTo>
                  <a:cubicBezTo>
                    <a:pt x="572783" y="2333544"/>
                    <a:pt x="1046970" y="1141753"/>
                    <a:pt x="72009" y="0"/>
                  </a:cubicBezTo>
                </a:path>
              </a:pathLst>
            </a:cu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851921" y="457824"/>
            <a:ext cx="5288740" cy="2467120"/>
            <a:chOff x="3851921" y="457824"/>
            <a:chExt cx="5288740" cy="2467120"/>
          </a:xfrm>
        </p:grpSpPr>
        <p:sp>
          <p:nvSpPr>
            <p:cNvPr id="14" name="TextBox 13"/>
            <p:cNvSpPr txBox="1"/>
            <p:nvPr/>
          </p:nvSpPr>
          <p:spPr>
            <a:xfrm rot="21420000">
              <a:off x="6670913" y="457824"/>
              <a:ext cx="20436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70C0"/>
                  </a:solidFill>
                  <a:latin typeface="Conformity" pitchFamily="2" charset="0"/>
                </a:rPr>
                <a:t>Initial Value</a:t>
              </a:r>
              <a:endParaRPr lang="en-GB" sz="2400" dirty="0">
                <a:solidFill>
                  <a:srgbClr val="0070C0"/>
                </a:solidFill>
                <a:latin typeface="Conformity" pitchFamily="2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3851921" y="836711"/>
              <a:ext cx="5288740" cy="2088233"/>
            </a:xfrm>
            <a:custGeom>
              <a:avLst/>
              <a:gdLst>
                <a:gd name="connsiteX0" fmla="*/ 1445741 w 1445741"/>
                <a:gd name="connsiteY0" fmla="*/ 174017 h 174017"/>
                <a:gd name="connsiteX1" fmla="*/ 803189 w 1445741"/>
                <a:gd name="connsiteY1" fmla="*/ 136947 h 174017"/>
                <a:gd name="connsiteX2" fmla="*/ 531341 w 1445741"/>
                <a:gd name="connsiteY2" fmla="*/ 87520 h 174017"/>
                <a:gd name="connsiteX3" fmla="*/ 197708 w 1445741"/>
                <a:gd name="connsiteY3" fmla="*/ 50449 h 174017"/>
                <a:gd name="connsiteX4" fmla="*/ 123568 w 1445741"/>
                <a:gd name="connsiteY4" fmla="*/ 13379 h 174017"/>
                <a:gd name="connsiteX5" fmla="*/ 0 w 1445741"/>
                <a:gd name="connsiteY5" fmla="*/ 1022 h 174017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197708 w 1445741"/>
                <a:gd name="connsiteY3" fmla="*/ 49427 h 172995"/>
                <a:gd name="connsiteX4" fmla="*/ 0 w 1445741"/>
                <a:gd name="connsiteY4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0 w 1445741"/>
                <a:gd name="connsiteY3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0 w 1445741"/>
                <a:gd name="connsiteY2" fmla="*/ 0 h 172995"/>
                <a:gd name="connsiteX0" fmla="*/ 1373733 w 1373733"/>
                <a:gd name="connsiteY0" fmla="*/ 3774417 h 3774417"/>
                <a:gd name="connsiteX1" fmla="*/ 731181 w 1373733"/>
                <a:gd name="connsiteY1" fmla="*/ 3737347 h 3774417"/>
                <a:gd name="connsiteX2" fmla="*/ 0 w 1373733"/>
                <a:gd name="connsiteY2" fmla="*/ 0 h 3774417"/>
                <a:gd name="connsiteX0" fmla="*/ 2334770 w 2334770"/>
                <a:gd name="connsiteY0" fmla="*/ 3774417 h 3774417"/>
                <a:gd name="connsiteX1" fmla="*/ 240957 w 2334770"/>
                <a:gd name="connsiteY1" fmla="*/ 792088 h 3774417"/>
                <a:gd name="connsiteX2" fmla="*/ 961037 w 2334770"/>
                <a:gd name="connsiteY2" fmla="*/ 0 h 3774417"/>
                <a:gd name="connsiteX0" fmla="*/ 1105053 w 1128368"/>
                <a:gd name="connsiteY0" fmla="*/ 2592288 h 2592288"/>
                <a:gd name="connsiteX1" fmla="*/ 240957 w 1128368"/>
                <a:gd name="connsiteY1" fmla="*/ 792088 h 2592288"/>
                <a:gd name="connsiteX2" fmla="*/ 961037 w 1128368"/>
                <a:gd name="connsiteY2" fmla="*/ 0 h 2592288"/>
                <a:gd name="connsiteX0" fmla="*/ 1105053 w 1105053"/>
                <a:gd name="connsiteY0" fmla="*/ 2592288 h 2592288"/>
                <a:gd name="connsiteX1" fmla="*/ 240957 w 1105053"/>
                <a:gd name="connsiteY1" fmla="*/ 792088 h 2592288"/>
                <a:gd name="connsiteX2" fmla="*/ 961037 w 1105053"/>
                <a:gd name="connsiteY2" fmla="*/ 0 h 2592288"/>
                <a:gd name="connsiteX0" fmla="*/ 144016 w 144016"/>
                <a:gd name="connsiteY0" fmla="*/ 2592288 h 2592288"/>
                <a:gd name="connsiteX1" fmla="*/ 0 w 144016"/>
                <a:gd name="connsiteY1" fmla="*/ 0 h 2592288"/>
                <a:gd name="connsiteX0" fmla="*/ 144016 w 144016"/>
                <a:gd name="connsiteY0" fmla="*/ 2448272 h 2448272"/>
                <a:gd name="connsiteX1" fmla="*/ 0 w 144016"/>
                <a:gd name="connsiteY1" fmla="*/ 0 h 2448272"/>
                <a:gd name="connsiteX0" fmla="*/ 72008 w 72008"/>
                <a:gd name="connsiteY0" fmla="*/ 2376264 h 2376264"/>
                <a:gd name="connsiteX1" fmla="*/ 0 w 72008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1876839"/>
                <a:gd name="connsiteY0" fmla="*/ 2664296 h 2664296"/>
                <a:gd name="connsiteX1" fmla="*/ 1876839 w 1876839"/>
                <a:gd name="connsiteY1" fmla="*/ 0 h 2664296"/>
                <a:gd name="connsiteX0" fmla="*/ 796719 w 3100975"/>
                <a:gd name="connsiteY0" fmla="*/ 1152128 h 1152128"/>
                <a:gd name="connsiteX1" fmla="*/ 3100975 w 3100975"/>
                <a:gd name="connsiteY1" fmla="*/ 0 h 1152128"/>
                <a:gd name="connsiteX0" fmla="*/ 796719 w 3100975"/>
                <a:gd name="connsiteY0" fmla="*/ 1251773 h 1251773"/>
                <a:gd name="connsiteX1" fmla="*/ 3100975 w 3100975"/>
                <a:gd name="connsiteY1" fmla="*/ 99645 h 1251773"/>
                <a:gd name="connsiteX0" fmla="*/ 58918 w 2363174"/>
                <a:gd name="connsiteY0" fmla="*/ 1251773 h 1251773"/>
                <a:gd name="connsiteX1" fmla="*/ 2363174 w 2363174"/>
                <a:gd name="connsiteY1" fmla="*/ 99645 h 1251773"/>
                <a:gd name="connsiteX0" fmla="*/ 0 w 2304256"/>
                <a:gd name="connsiteY0" fmla="*/ 1251773 h 1251773"/>
                <a:gd name="connsiteX1" fmla="*/ 2304256 w 2304256"/>
                <a:gd name="connsiteY1" fmla="*/ 99645 h 1251773"/>
                <a:gd name="connsiteX0" fmla="*/ 0 w 2304256"/>
                <a:gd name="connsiteY0" fmla="*/ 1251773 h 1251773"/>
                <a:gd name="connsiteX1" fmla="*/ 13795 w 2304256"/>
                <a:gd name="connsiteY1" fmla="*/ 1202458 h 1251773"/>
                <a:gd name="connsiteX2" fmla="*/ 2304256 w 2304256"/>
                <a:gd name="connsiteY2" fmla="*/ 99645 h 1251773"/>
                <a:gd name="connsiteX0" fmla="*/ 0 w 2537577"/>
                <a:gd name="connsiteY0" fmla="*/ 1529750 h 1529750"/>
                <a:gd name="connsiteX1" fmla="*/ 13795 w 2537577"/>
                <a:gd name="connsiteY1" fmla="*/ 1480435 h 1529750"/>
                <a:gd name="connsiteX2" fmla="*/ 2537577 w 2537577"/>
                <a:gd name="connsiteY2" fmla="*/ 99645 h 1529750"/>
                <a:gd name="connsiteX0" fmla="*/ 0 w 2537577"/>
                <a:gd name="connsiteY0" fmla="*/ 1430105 h 1430105"/>
                <a:gd name="connsiteX1" fmla="*/ 13795 w 2537577"/>
                <a:gd name="connsiteY1" fmla="*/ 1380790 h 1430105"/>
                <a:gd name="connsiteX2" fmla="*/ 2537577 w 2537577"/>
                <a:gd name="connsiteY2" fmla="*/ 0 h 1430105"/>
                <a:gd name="connsiteX0" fmla="*/ 168951 w 2706528"/>
                <a:gd name="connsiteY0" fmla="*/ 1430105 h 1430105"/>
                <a:gd name="connsiteX1" fmla="*/ 0 w 2706528"/>
                <a:gd name="connsiteY1" fmla="*/ 1084907 h 1430105"/>
                <a:gd name="connsiteX2" fmla="*/ 2706528 w 2706528"/>
                <a:gd name="connsiteY2" fmla="*/ 0 h 1430105"/>
                <a:gd name="connsiteX0" fmla="*/ 0 w 2537577"/>
                <a:gd name="connsiteY0" fmla="*/ 1430105 h 1430105"/>
                <a:gd name="connsiteX1" fmla="*/ 2537577 w 2537577"/>
                <a:gd name="connsiteY1" fmla="*/ 0 h 1430105"/>
                <a:gd name="connsiteX0" fmla="*/ 193872 w 2731449"/>
                <a:gd name="connsiteY0" fmla="*/ 1430105 h 1430105"/>
                <a:gd name="connsiteX1" fmla="*/ 2731449 w 2731449"/>
                <a:gd name="connsiteY1" fmla="*/ 0 h 1430105"/>
                <a:gd name="connsiteX0" fmla="*/ 193872 w 2731449"/>
                <a:gd name="connsiteY0" fmla="*/ 1430105 h 1430105"/>
                <a:gd name="connsiteX1" fmla="*/ 2731449 w 2731449"/>
                <a:gd name="connsiteY1" fmla="*/ 0 h 1430105"/>
                <a:gd name="connsiteX0" fmla="*/ 401057 w 2938634"/>
                <a:gd name="connsiteY0" fmla="*/ 1430105 h 1430105"/>
                <a:gd name="connsiteX1" fmla="*/ 2938634 w 2938634"/>
                <a:gd name="connsiteY1" fmla="*/ 0 h 1430105"/>
                <a:gd name="connsiteX0" fmla="*/ 785768 w 3323345"/>
                <a:gd name="connsiteY0" fmla="*/ 1430105 h 1430105"/>
                <a:gd name="connsiteX1" fmla="*/ 3323345 w 3323345"/>
                <a:gd name="connsiteY1" fmla="*/ 0 h 1430105"/>
                <a:gd name="connsiteX0" fmla="*/ 889754 w 3427331"/>
                <a:gd name="connsiteY0" fmla="*/ 1430105 h 1430105"/>
                <a:gd name="connsiteX1" fmla="*/ 3427331 w 3427331"/>
                <a:gd name="connsiteY1" fmla="*/ 0 h 143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7331" h="1430105">
                  <a:moveTo>
                    <a:pt x="889754" y="1430105"/>
                  </a:moveTo>
                  <a:cubicBezTo>
                    <a:pt x="0" y="21688"/>
                    <a:pt x="3112558" y="571168"/>
                    <a:pt x="3427331" y="0"/>
                  </a:cubicBezTo>
                </a:path>
              </a:pathLst>
            </a:cu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3995934" y="692696"/>
              <a:ext cx="3024335" cy="360040"/>
            </a:xfrm>
            <a:custGeom>
              <a:avLst/>
              <a:gdLst>
                <a:gd name="connsiteX0" fmla="*/ 1445741 w 1445741"/>
                <a:gd name="connsiteY0" fmla="*/ 174017 h 174017"/>
                <a:gd name="connsiteX1" fmla="*/ 803189 w 1445741"/>
                <a:gd name="connsiteY1" fmla="*/ 136947 h 174017"/>
                <a:gd name="connsiteX2" fmla="*/ 531341 w 1445741"/>
                <a:gd name="connsiteY2" fmla="*/ 87520 h 174017"/>
                <a:gd name="connsiteX3" fmla="*/ 197708 w 1445741"/>
                <a:gd name="connsiteY3" fmla="*/ 50449 h 174017"/>
                <a:gd name="connsiteX4" fmla="*/ 123568 w 1445741"/>
                <a:gd name="connsiteY4" fmla="*/ 13379 h 174017"/>
                <a:gd name="connsiteX5" fmla="*/ 0 w 1445741"/>
                <a:gd name="connsiteY5" fmla="*/ 1022 h 174017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197708 w 1445741"/>
                <a:gd name="connsiteY3" fmla="*/ 49427 h 172995"/>
                <a:gd name="connsiteX4" fmla="*/ 0 w 1445741"/>
                <a:gd name="connsiteY4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531341 w 1445741"/>
                <a:gd name="connsiteY2" fmla="*/ 86498 h 172995"/>
                <a:gd name="connsiteX3" fmla="*/ 0 w 1445741"/>
                <a:gd name="connsiteY3" fmla="*/ 0 h 172995"/>
                <a:gd name="connsiteX0" fmla="*/ 1445741 w 1445741"/>
                <a:gd name="connsiteY0" fmla="*/ 172995 h 172995"/>
                <a:gd name="connsiteX1" fmla="*/ 803189 w 1445741"/>
                <a:gd name="connsiteY1" fmla="*/ 135925 h 172995"/>
                <a:gd name="connsiteX2" fmla="*/ 0 w 1445741"/>
                <a:gd name="connsiteY2" fmla="*/ 0 h 172995"/>
                <a:gd name="connsiteX0" fmla="*/ 1373733 w 1373733"/>
                <a:gd name="connsiteY0" fmla="*/ 3774417 h 3774417"/>
                <a:gd name="connsiteX1" fmla="*/ 731181 w 1373733"/>
                <a:gd name="connsiteY1" fmla="*/ 3737347 h 3774417"/>
                <a:gd name="connsiteX2" fmla="*/ 0 w 1373733"/>
                <a:gd name="connsiteY2" fmla="*/ 0 h 3774417"/>
                <a:gd name="connsiteX0" fmla="*/ 2334770 w 2334770"/>
                <a:gd name="connsiteY0" fmla="*/ 3774417 h 3774417"/>
                <a:gd name="connsiteX1" fmla="*/ 240957 w 2334770"/>
                <a:gd name="connsiteY1" fmla="*/ 792088 h 3774417"/>
                <a:gd name="connsiteX2" fmla="*/ 961037 w 2334770"/>
                <a:gd name="connsiteY2" fmla="*/ 0 h 3774417"/>
                <a:gd name="connsiteX0" fmla="*/ 1105053 w 1128368"/>
                <a:gd name="connsiteY0" fmla="*/ 2592288 h 2592288"/>
                <a:gd name="connsiteX1" fmla="*/ 240957 w 1128368"/>
                <a:gd name="connsiteY1" fmla="*/ 792088 h 2592288"/>
                <a:gd name="connsiteX2" fmla="*/ 961037 w 1128368"/>
                <a:gd name="connsiteY2" fmla="*/ 0 h 2592288"/>
                <a:gd name="connsiteX0" fmla="*/ 1105053 w 1105053"/>
                <a:gd name="connsiteY0" fmla="*/ 2592288 h 2592288"/>
                <a:gd name="connsiteX1" fmla="*/ 240957 w 1105053"/>
                <a:gd name="connsiteY1" fmla="*/ 792088 h 2592288"/>
                <a:gd name="connsiteX2" fmla="*/ 961037 w 1105053"/>
                <a:gd name="connsiteY2" fmla="*/ 0 h 2592288"/>
                <a:gd name="connsiteX0" fmla="*/ 144016 w 144016"/>
                <a:gd name="connsiteY0" fmla="*/ 2592288 h 2592288"/>
                <a:gd name="connsiteX1" fmla="*/ 0 w 144016"/>
                <a:gd name="connsiteY1" fmla="*/ 0 h 2592288"/>
                <a:gd name="connsiteX0" fmla="*/ 144016 w 144016"/>
                <a:gd name="connsiteY0" fmla="*/ 2448272 h 2448272"/>
                <a:gd name="connsiteX1" fmla="*/ 0 w 144016"/>
                <a:gd name="connsiteY1" fmla="*/ 0 h 2448272"/>
                <a:gd name="connsiteX0" fmla="*/ 72008 w 72008"/>
                <a:gd name="connsiteY0" fmla="*/ 2376264 h 2376264"/>
                <a:gd name="connsiteX1" fmla="*/ 0 w 72008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796719"/>
                <a:gd name="connsiteY0" fmla="*/ 2376264 h 2376264"/>
                <a:gd name="connsiteX1" fmla="*/ 724711 w 796719"/>
                <a:gd name="connsiteY1" fmla="*/ 0 h 2376264"/>
                <a:gd name="connsiteX0" fmla="*/ 796719 w 1876839"/>
                <a:gd name="connsiteY0" fmla="*/ 2664296 h 2664296"/>
                <a:gd name="connsiteX1" fmla="*/ 1876839 w 1876839"/>
                <a:gd name="connsiteY1" fmla="*/ 0 h 2664296"/>
                <a:gd name="connsiteX0" fmla="*/ 796719 w 3100975"/>
                <a:gd name="connsiteY0" fmla="*/ 1152128 h 1152128"/>
                <a:gd name="connsiteX1" fmla="*/ 3100975 w 3100975"/>
                <a:gd name="connsiteY1" fmla="*/ 0 h 1152128"/>
                <a:gd name="connsiteX0" fmla="*/ 796719 w 3100975"/>
                <a:gd name="connsiteY0" fmla="*/ 1251773 h 1251773"/>
                <a:gd name="connsiteX1" fmla="*/ 3100975 w 3100975"/>
                <a:gd name="connsiteY1" fmla="*/ 99645 h 1251773"/>
                <a:gd name="connsiteX0" fmla="*/ 58918 w 2363174"/>
                <a:gd name="connsiteY0" fmla="*/ 1251773 h 1251773"/>
                <a:gd name="connsiteX1" fmla="*/ 2363174 w 2363174"/>
                <a:gd name="connsiteY1" fmla="*/ 99645 h 1251773"/>
                <a:gd name="connsiteX0" fmla="*/ 0 w 2304256"/>
                <a:gd name="connsiteY0" fmla="*/ 1251773 h 1251773"/>
                <a:gd name="connsiteX1" fmla="*/ 2304256 w 2304256"/>
                <a:gd name="connsiteY1" fmla="*/ 99645 h 1251773"/>
                <a:gd name="connsiteX0" fmla="*/ 0 w 1792752"/>
                <a:gd name="connsiteY0" fmla="*/ 797839 h 1132191"/>
                <a:gd name="connsiteX1" fmla="*/ 1792752 w 1792752"/>
                <a:gd name="connsiteY1" fmla="*/ 1132191 h 1132191"/>
                <a:gd name="connsiteX0" fmla="*/ 0 w 1792752"/>
                <a:gd name="connsiteY0" fmla="*/ 1 h 334353"/>
                <a:gd name="connsiteX1" fmla="*/ 1792752 w 1792752"/>
                <a:gd name="connsiteY1" fmla="*/ 334353 h 334353"/>
                <a:gd name="connsiteX0" fmla="*/ 0 w 1792753"/>
                <a:gd name="connsiteY0" fmla="*/ 0 h 412588"/>
                <a:gd name="connsiteX1" fmla="*/ 1792753 w 1792753"/>
                <a:gd name="connsiteY1" fmla="*/ 412588 h 412588"/>
                <a:gd name="connsiteX0" fmla="*/ 0 w 1792753"/>
                <a:gd name="connsiteY0" fmla="*/ 0 h 412588"/>
                <a:gd name="connsiteX1" fmla="*/ 1792753 w 1792753"/>
                <a:gd name="connsiteY1" fmla="*/ 412588 h 412588"/>
                <a:gd name="connsiteX0" fmla="*/ 0 w 1882390"/>
                <a:gd name="connsiteY0" fmla="*/ 0 h 469416"/>
                <a:gd name="connsiteX1" fmla="*/ 1882390 w 1882390"/>
                <a:gd name="connsiteY1" fmla="*/ 469416 h 469416"/>
                <a:gd name="connsiteX0" fmla="*/ 0 w 1882390"/>
                <a:gd name="connsiteY0" fmla="*/ 0 h 469416"/>
                <a:gd name="connsiteX1" fmla="*/ 1882390 w 1882390"/>
                <a:gd name="connsiteY1" fmla="*/ 469416 h 46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2390" h="469416">
                  <a:moveTo>
                    <a:pt x="0" y="0"/>
                  </a:moveTo>
                  <a:cubicBezTo>
                    <a:pt x="559018" y="61488"/>
                    <a:pt x="1358963" y="225264"/>
                    <a:pt x="1882390" y="469416"/>
                  </a:cubicBezTo>
                </a:path>
              </a:pathLst>
            </a:cu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9912" y="5620148"/>
            <a:ext cx="460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Lots of collection functions like this: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"fold", "map", "reduce", "collect", etc.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 types are "interfaces"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-60000">
            <a:off x="3779912" y="4221088"/>
            <a:ext cx="474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Function types provide instant abstraction!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1340768"/>
            <a:ext cx="6840760" cy="1938992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IBunchOfStuff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DoSomething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x);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DoSomethingElse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x);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void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DoAThirdThing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(string x);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3501008"/>
            <a:ext cx="474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Let's take the 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Single Responsibility Principle and the Interface Segregation Principle 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to the extreme...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15616" y="2492896"/>
            <a:ext cx="4896544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15616" y="2780928"/>
            <a:ext cx="4896544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5936" y="5157192"/>
            <a:ext cx="474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Every interface should have 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only one method!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1340768"/>
            <a:ext cx="6840760" cy="132343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IBunchOfStuff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DoSomething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x);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9249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An interface with one method is a just a function type</a:t>
            </a:r>
            <a:endParaRPr lang="en-GB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356992"/>
            <a:ext cx="6840760" cy="40011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IBunchOfStuff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00506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 Any function with that type is compatible with it</a:t>
            </a:r>
            <a:endParaRPr lang="en-GB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6840760" cy="707886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add2 x = x + 2         //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times3 x = x * 3       //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609600" y="2832100"/>
            <a:ext cx="3611880" cy="749300"/>
            <a:chOff x="609600" y="2908300"/>
            <a:chExt cx="3611880" cy="749300"/>
          </a:xfrm>
        </p:grpSpPr>
        <p:pic>
          <p:nvPicPr>
            <p:cNvPr id="1013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138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13" name="Picture 12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3" name="Group 16"/>
          <p:cNvGrpSpPr/>
          <p:nvPr/>
        </p:nvGrpSpPr>
        <p:grpSpPr>
          <a:xfrm>
            <a:off x="4953000" y="2743200"/>
            <a:ext cx="3733800" cy="831851"/>
            <a:chOff x="4572000" y="2819400"/>
            <a:chExt cx="3733800" cy="831851"/>
          </a:xfrm>
        </p:grpSpPr>
        <p:pic>
          <p:nvPicPr>
            <p:cNvPr id="10138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5630862" y="2903538"/>
              <a:ext cx="2001838" cy="747713"/>
            </a:xfrm>
            <a:prstGeom prst="rect">
              <a:avLst/>
            </a:prstGeom>
            <a:noFill/>
          </p:spPr>
        </p:pic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5995987" y="2903538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banana -&gt; cherry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13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971800"/>
              <a:ext cx="1021080" cy="574358"/>
            </a:xfrm>
            <a:prstGeom prst="rect">
              <a:avLst/>
            </a:prstGeom>
          </p:spPr>
        </p:pic>
        <p:pic>
          <p:nvPicPr>
            <p:cNvPr id="16" name="Picture 15" descr="cherry.jpg"/>
            <p:cNvPicPr>
              <a:picLocks noChangeAspect="1"/>
            </p:cNvPicPr>
            <p:nvPr/>
          </p:nvPicPr>
          <p:blipFill>
            <a:blip r:embed="rId6" cstate="print"/>
            <a:srcRect l="29502" t="13793" r="27586" b="21839"/>
            <a:stretch>
              <a:fillRect/>
            </a:stretch>
          </p:blipFill>
          <p:spPr>
            <a:xfrm>
              <a:off x="7696200" y="2819400"/>
              <a:ext cx="6096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Higher Order Functions:</a:t>
            </a:r>
            <a:br>
              <a:rPr lang="en-GB" dirty="0" smtClean="0"/>
            </a:br>
            <a:r>
              <a:rPr lang="en-GB" dirty="0" smtClean="0"/>
              <a:t>List transformations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21600000">
            <a:off x="323528" y="908721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It is obvious how transformation works for simple values such as </a:t>
            </a:r>
            <a:r>
              <a:rPr lang="en-GB" sz="2000" dirty="0" err="1" smtClean="0"/>
              <a:t>ints</a:t>
            </a:r>
            <a:r>
              <a:rPr lang="en-GB" sz="2000" dirty="0" smtClean="0"/>
              <a:t> and strings. </a:t>
            </a:r>
          </a:p>
          <a:p>
            <a:endParaRPr lang="en-GB" sz="2000" dirty="0" smtClean="0"/>
          </a:p>
          <a:p>
            <a:r>
              <a:rPr lang="en-GB" sz="2000" dirty="0" smtClean="0"/>
              <a:t>But say that we want to transform a more complex structure.  Perhaps we want to transform a list into a different list? How does that work?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2051720" y="3641730"/>
            <a:ext cx="4049253" cy="1515660"/>
          </a:xfrm>
          <a:prstGeom prst="rect">
            <a:avLst/>
          </a:prstGeom>
          <a:noFill/>
        </p:spPr>
      </p:pic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790283" y="3641730"/>
            <a:ext cx="2581760" cy="1416115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Map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list -&gt; list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3561" y="4085828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 list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6356161" y="408582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 list</a:t>
            </a:r>
            <a:endParaRPr lang="en-GB" sz="2800" dirty="0"/>
          </a:p>
        </p:txBody>
      </p:sp>
      <p:sp>
        <p:nvSpPr>
          <p:cNvPr id="34" name="TextBox 33"/>
          <p:cNvSpPr txBox="1"/>
          <p:nvPr/>
        </p:nvSpPr>
        <p:spPr>
          <a:xfrm rot="21540000">
            <a:off x="6512464" y="4586059"/>
            <a:ext cx="202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No loops allowed!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21540000">
            <a:off x="5730097" y="2599507"/>
            <a:ext cx="2730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Pass in a function that transforms individual items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3059832" y="2647740"/>
            <a:ext cx="2123728" cy="626210"/>
            <a:chOff x="2339752" y="4725144"/>
            <a:chExt cx="4049253" cy="1515660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39752" y="4725144"/>
              <a:ext cx="4049253" cy="1515660"/>
            </a:xfrm>
            <a:prstGeom prst="rect">
              <a:avLst/>
            </a:prstGeom>
            <a:noFill/>
          </p:spPr>
        </p:pic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078315" y="4725144"/>
              <a:ext cx="2581760" cy="141611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item-&gt; item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4" name="Straight Arrow Connector 43"/>
          <p:cNvCxnSpPr>
            <a:stCxn id="43" idx="2"/>
          </p:cNvCxnSpPr>
          <p:nvPr/>
        </p:nvCxnSpPr>
        <p:spPr>
          <a:xfrm>
            <a:off x="4124222" y="3232822"/>
            <a:ext cx="15730" cy="9990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540000">
            <a:off x="6512439" y="4952677"/>
            <a:ext cx="234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Transformations only!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21540000">
            <a:off x="4072673" y="6063965"/>
            <a:ext cx="489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If you are used to LINQ or SQL, then you are already familiar with the `map` concept, but under the name `Select`.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34" grpId="0"/>
      <p:bldP spid="39" grpId="0"/>
      <p:bldP spid="48" grpId="0"/>
      <p:bldP spid="51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1916832"/>
            <a:ext cx="7488832" cy="101566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add1ToEveryElement = List.map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add1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doubleEveryElement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List.map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squareEveryElement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List.map </a:t>
            </a:r>
            <a:r>
              <a:rPr lang="en-GB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933056"/>
            <a:ext cx="7488832" cy="1938992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[1..10] |&gt; add1ToEveryElement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[1..10]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add1ToEveryElement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doubleEveryElement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squareEveryElement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(F#)</a:t>
            </a:r>
            <a:endParaRPr lang="en-GB" dirty="0"/>
          </a:p>
        </p:txBody>
      </p:sp>
      <p:grpSp>
        <p:nvGrpSpPr>
          <p:cNvPr id="12" name="Group 41"/>
          <p:cNvGrpSpPr/>
          <p:nvPr/>
        </p:nvGrpSpPr>
        <p:grpSpPr>
          <a:xfrm>
            <a:off x="3419872" y="1556791"/>
            <a:ext cx="4824535" cy="391308"/>
            <a:chOff x="3242645" y="6748504"/>
            <a:chExt cx="3801292" cy="1021054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4831243" y="6805847"/>
              <a:ext cx="2212694" cy="96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Create a new function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 flipH="1">
              <a:off x="3611308" y="6379841"/>
              <a:ext cx="908009" cy="1645336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41"/>
          <p:cNvGrpSpPr/>
          <p:nvPr/>
        </p:nvGrpSpPr>
        <p:grpSpPr>
          <a:xfrm>
            <a:off x="3419872" y="3645024"/>
            <a:ext cx="4824535" cy="391308"/>
            <a:chOff x="3242645" y="6748504"/>
            <a:chExt cx="3801292" cy="1021054"/>
          </a:xfrm>
        </p:grpSpPr>
        <p:sp>
          <p:nvSpPr>
            <p:cNvPr id="18" name="TextBox 17"/>
            <p:cNvSpPr txBox="1"/>
            <p:nvPr/>
          </p:nvSpPr>
          <p:spPr>
            <a:xfrm flipH="1">
              <a:off x="4831243" y="6805847"/>
              <a:ext cx="2212694" cy="96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Now use as list transformation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6200000" flipH="1">
              <a:off x="3611308" y="6379841"/>
              <a:ext cx="908009" cy="1645336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1916832"/>
            <a:ext cx="7488832" cy="224676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&gt; add1 = x =&gt; x + 1;</a:t>
            </a:r>
          </a:p>
          <a:p>
            <a:r>
              <a:rPr lang="fr-FR" sz="20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fr-FR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sz="2000" dirty="0" err="1" smtClean="0">
                <a:latin typeface="Consolas" pitchFamily="49" charset="0"/>
                <a:cs typeface="Consolas" pitchFamily="49" charset="0"/>
              </a:rPr>
              <a:t>doubl</a:t>
            </a:r>
            <a:r>
              <a:rPr lang="fr-FR" sz="2000" dirty="0" smtClean="0">
                <a:latin typeface="Consolas" pitchFamily="49" charset="0"/>
                <a:cs typeface="Consolas" pitchFamily="49" charset="0"/>
              </a:rPr>
              <a:t> = x =&gt; x + x;</a:t>
            </a: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&gt; square = x =&gt; x * x;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add1ToEveryElement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(add1);</a:t>
            </a: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doubleEveryElement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doubl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squareEveryElement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(square);</a:t>
            </a:r>
            <a:endParaRPr lang="en-GB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4149080"/>
            <a:ext cx="7488832" cy="1631216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list = new List&lt;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&gt;() { 1, 2, 3 };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result = add1ToEveryElement(list);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(C#)</a:t>
            </a:r>
            <a:endParaRPr lang="en-GB" dirty="0"/>
          </a:p>
        </p:txBody>
      </p:sp>
      <p:grpSp>
        <p:nvGrpSpPr>
          <p:cNvPr id="2" name="Group 41"/>
          <p:cNvGrpSpPr/>
          <p:nvPr/>
        </p:nvGrpSpPr>
        <p:grpSpPr>
          <a:xfrm>
            <a:off x="3563888" y="2852936"/>
            <a:ext cx="4824535" cy="391308"/>
            <a:chOff x="3242645" y="6748504"/>
            <a:chExt cx="3801292" cy="1021054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4831243" y="6805847"/>
              <a:ext cx="2212694" cy="96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Create a new function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 flipH="1">
              <a:off x="3611308" y="6379841"/>
              <a:ext cx="908009" cy="1645336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851920" y="5157192"/>
            <a:ext cx="4104455" cy="369332"/>
            <a:chOff x="3810002" y="6936395"/>
            <a:chExt cx="3233935" cy="963711"/>
          </a:xfrm>
        </p:grpSpPr>
        <p:sp>
          <p:nvSpPr>
            <p:cNvPr id="18" name="TextBox 17"/>
            <p:cNvSpPr txBox="1"/>
            <p:nvPr/>
          </p:nvSpPr>
          <p:spPr>
            <a:xfrm flipH="1">
              <a:off x="4831242" y="6936395"/>
              <a:ext cx="2212695" cy="963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Now use as list transformation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6200000" flipH="1">
              <a:off x="4067153" y="6867147"/>
              <a:ext cx="563676" cy="1077977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1916832"/>
            <a:ext cx="7488832" cy="132343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[1..10]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List.map add1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List.map double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List.map 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298320"/>
            <a:ext cx="7488832" cy="132343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[1..10] </a:t>
            </a:r>
          </a:p>
          <a:p>
            <a:r>
              <a:rPr lang="nn-NO" sz="2000" dirty="0" smtClean="0">
                <a:latin typeface="Consolas" pitchFamily="49" charset="0"/>
                <a:cs typeface="Consolas" pitchFamily="49" charset="0"/>
              </a:rPr>
              <a:t>|&gt; List.map (fun x -&gt; x + 1) </a:t>
            </a:r>
          </a:p>
          <a:p>
            <a:r>
              <a:rPr lang="nn-NO" sz="2000" dirty="0" smtClean="0">
                <a:latin typeface="Consolas" pitchFamily="49" charset="0"/>
                <a:cs typeface="Consolas" pitchFamily="49" charset="0"/>
              </a:rPr>
              <a:t>|&gt; List.map (fun x -&gt; x * 2)</a:t>
            </a:r>
          </a:p>
          <a:p>
            <a:r>
              <a:rPr lang="nn-NO" sz="2000" dirty="0" smtClean="0">
                <a:latin typeface="Consolas" pitchFamily="49" charset="0"/>
                <a:cs typeface="Consolas" pitchFamily="49" charset="0"/>
              </a:rPr>
              <a:t>|&gt; List.map (fun x -&gt; x * x)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"Inline" map (F#)</a:t>
            </a:r>
            <a:endParaRPr lang="en-GB" dirty="0"/>
          </a:p>
        </p:txBody>
      </p:sp>
      <p:grpSp>
        <p:nvGrpSpPr>
          <p:cNvPr id="11" name="Group 41"/>
          <p:cNvGrpSpPr/>
          <p:nvPr/>
        </p:nvGrpSpPr>
        <p:grpSpPr>
          <a:xfrm>
            <a:off x="2051720" y="1916831"/>
            <a:ext cx="4824535" cy="668307"/>
            <a:chOff x="3242645" y="6748504"/>
            <a:chExt cx="3801292" cy="1743838"/>
          </a:xfrm>
        </p:grpSpPr>
        <p:sp>
          <p:nvSpPr>
            <p:cNvPr id="12" name="TextBox 11"/>
            <p:cNvSpPr txBox="1"/>
            <p:nvPr/>
          </p:nvSpPr>
          <p:spPr>
            <a:xfrm flipH="1">
              <a:off x="4831243" y="6805847"/>
              <a:ext cx="2212694" cy="168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Don't both to create a new function -- use map "inline"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16200000" flipH="1">
              <a:off x="3611308" y="6379841"/>
              <a:ext cx="908009" cy="1645336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41"/>
          <p:cNvGrpSpPr/>
          <p:nvPr/>
        </p:nvGrpSpPr>
        <p:grpSpPr>
          <a:xfrm>
            <a:off x="3203848" y="4293094"/>
            <a:ext cx="4824535" cy="391308"/>
            <a:chOff x="3242645" y="6748504"/>
            <a:chExt cx="3801292" cy="1021055"/>
          </a:xfrm>
        </p:grpSpPr>
        <p:sp>
          <p:nvSpPr>
            <p:cNvPr id="15" name="TextBox 14"/>
            <p:cNvSpPr txBox="1"/>
            <p:nvPr/>
          </p:nvSpPr>
          <p:spPr>
            <a:xfrm flipH="1">
              <a:off x="4831243" y="6805847"/>
              <a:ext cx="2212694" cy="963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Or, even use lambdas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6200000" flipH="1">
              <a:off x="3611308" y="6379841"/>
              <a:ext cx="908009" cy="1645336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1916832"/>
            <a:ext cx="7488832" cy="132343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result = list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.Pipe(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(add1))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.Pipe(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doubl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.Pipe(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(square));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298320"/>
            <a:ext cx="7488832" cy="132343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result = list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.Pipe(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=&gt; x + 1))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.Pipe(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=&gt; x + x))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.Pipe(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Fun.Map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=&gt; x * x));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"Inline" map (C#)</a:t>
            </a:r>
            <a:endParaRPr lang="en-GB" dirty="0"/>
          </a:p>
        </p:txBody>
      </p:sp>
      <p:grpSp>
        <p:nvGrpSpPr>
          <p:cNvPr id="2" name="Group 41"/>
          <p:cNvGrpSpPr/>
          <p:nvPr/>
        </p:nvGrpSpPr>
        <p:grpSpPr>
          <a:xfrm>
            <a:off x="2987824" y="1916832"/>
            <a:ext cx="4824535" cy="668307"/>
            <a:chOff x="3242645" y="6748504"/>
            <a:chExt cx="3801292" cy="1743838"/>
          </a:xfrm>
        </p:grpSpPr>
        <p:sp>
          <p:nvSpPr>
            <p:cNvPr id="12" name="TextBox 11"/>
            <p:cNvSpPr txBox="1"/>
            <p:nvPr/>
          </p:nvSpPr>
          <p:spPr>
            <a:xfrm flipH="1">
              <a:off x="4831243" y="6805847"/>
              <a:ext cx="2212694" cy="168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Don't both to create a new function -- use map "inline"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16200000" flipH="1">
              <a:off x="3611308" y="6379841"/>
              <a:ext cx="908009" cy="1645336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203848" y="4293094"/>
            <a:ext cx="4824535" cy="391308"/>
            <a:chOff x="3242645" y="6748504"/>
            <a:chExt cx="3801292" cy="1021055"/>
          </a:xfrm>
        </p:grpSpPr>
        <p:sp>
          <p:nvSpPr>
            <p:cNvPr id="15" name="TextBox 14"/>
            <p:cNvSpPr txBox="1"/>
            <p:nvPr/>
          </p:nvSpPr>
          <p:spPr>
            <a:xfrm flipH="1">
              <a:off x="4831243" y="6805847"/>
              <a:ext cx="2212694" cy="963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Or, even use lambdas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6200000" flipH="1">
              <a:off x="3611308" y="6379841"/>
              <a:ext cx="908009" cy="1645336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453348 w 1566892"/>
                <a:gd name="connsiteY0" fmla="*/ 1388783 h 1388783"/>
                <a:gd name="connsiteX1" fmla="*/ 139023 w 1566892"/>
                <a:gd name="connsiteY1" fmla="*/ 1007783 h 1388783"/>
                <a:gd name="connsiteX2" fmla="*/ 1287491 w 1566892"/>
                <a:gd name="connsiteY2" fmla="*/ 39688 h 1388783"/>
                <a:gd name="connsiteX0" fmla="*/ 569797 w 1683341"/>
                <a:gd name="connsiteY0" fmla="*/ 1388783 h 1388783"/>
                <a:gd name="connsiteX1" fmla="*/ 255472 w 1683341"/>
                <a:gd name="connsiteY1" fmla="*/ 1007783 h 1388783"/>
                <a:gd name="connsiteX2" fmla="*/ 1403940 w 1683341"/>
                <a:gd name="connsiteY2" fmla="*/ 39688 h 1388783"/>
                <a:gd name="connsiteX0" fmla="*/ 1 w 834142"/>
                <a:gd name="connsiteY0" fmla="*/ 1349095 h 1349095"/>
                <a:gd name="connsiteX1" fmla="*/ 834144 w 834142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0 w 1430964"/>
                <a:gd name="connsiteY0" fmla="*/ 1349095 h 1349095"/>
                <a:gd name="connsiteX1" fmla="*/ 1430963 w 1430964"/>
                <a:gd name="connsiteY1" fmla="*/ 0 h 1349095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  <a:gd name="connsiteX0" fmla="*/ 596821 w 1251116"/>
                <a:gd name="connsiteY0" fmla="*/ 1038424 h 1038424"/>
                <a:gd name="connsiteX1" fmla="*/ 1251115 w 1251116"/>
                <a:gd name="connsiteY1" fmla="*/ 0 h 103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1116" h="1038424">
                  <a:moveTo>
                    <a:pt x="596821" y="1038424"/>
                  </a:moveTo>
                  <a:cubicBezTo>
                    <a:pt x="1" y="271978"/>
                    <a:pt x="96033" y="161121"/>
                    <a:pt x="1251115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1772816"/>
            <a:ext cx="8280920" cy="132343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isEven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(x%2 = 0)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isPositive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(x &gt; 0)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2852936"/>
            <a:ext cx="8280920" cy="101566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onlyEvenElements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List.filter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isEven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onlyPositiveElements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List.filter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isPositive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180999"/>
            <a:ext cx="8280920" cy="101566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[-5..5]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List.filter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isEven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List.filter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isPositive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// = [2; 4]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875564"/>
            <a:ext cx="8280920" cy="132343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[-5..5] 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onlyEvenElements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|&gt;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onlyPositiveElements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// = [2; 4]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540000">
            <a:off x="4503165" y="5481627"/>
            <a:ext cx="4175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Or don't bother with intermediate function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 (F#)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  <p:bldP spid="11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1772816"/>
            <a:ext cx="8280920" cy="707886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isEven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x =&gt; (x % 2 == 0);</a:t>
            </a: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isPositive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x =&gt; (x &gt; 0);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2852936"/>
            <a:ext cx="8280920" cy="707886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onlyEvenElements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Fun.Filter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isEven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onlyPositiveElements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Fun.Filter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isPositive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5180999"/>
            <a:ext cx="8280920" cy="101566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result = list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.Pipe(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Fun.Filter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isEven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.Pipe(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Fun.Filter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isPositive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875564"/>
            <a:ext cx="8280920" cy="101566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list = new List&lt;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&gt;() { -1, 0, 1, 2, 3 };</a:t>
            </a:r>
          </a:p>
          <a:p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onlyEvenElements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sp>
        <p:nvSpPr>
          <p:cNvPr id="11" name="TextBox 10"/>
          <p:cNvSpPr txBox="1"/>
          <p:nvPr/>
        </p:nvSpPr>
        <p:spPr>
          <a:xfrm rot="21540000">
            <a:off x="4503165" y="5481627"/>
            <a:ext cx="4175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Or don't bother with intermediate function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 (C#)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  <p:bldP spid="11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2915816" y="4077072"/>
            <a:ext cx="3528391" cy="552844"/>
            <a:chOff x="2990266" y="1988839"/>
            <a:chExt cx="3588194" cy="623458"/>
          </a:xfrm>
        </p:grpSpPr>
        <p:grpSp>
          <p:nvGrpSpPr>
            <p:cNvPr id="5" name="Group 25"/>
            <p:cNvGrpSpPr/>
            <p:nvPr/>
          </p:nvGrpSpPr>
          <p:grpSpPr>
            <a:xfrm>
              <a:off x="3795777" y="1988839"/>
              <a:ext cx="2050397" cy="623458"/>
              <a:chOff x="2894416" y="2781426"/>
              <a:chExt cx="4635732" cy="1409573"/>
            </a:xfrm>
          </p:grpSpPr>
          <p:pic>
            <p:nvPicPr>
              <p:cNvPr id="3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894416" y="2819401"/>
                <a:ext cx="4635732" cy="1371598"/>
              </a:xfrm>
              <a:prstGeom prst="rect">
                <a:avLst/>
              </a:prstGeom>
              <a:noFill/>
            </p:spPr>
          </p:pic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3513142" y="2781426"/>
                <a:ext cx="3354764" cy="119324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add1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2990266" y="2070045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6007278" y="2070045"/>
              <a:ext cx="57118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419872" y="2420888"/>
            <a:ext cx="5184576" cy="1656184"/>
            <a:chOff x="2267744" y="476672"/>
            <a:chExt cx="5184576" cy="1656184"/>
          </a:xfrm>
        </p:grpSpPr>
        <p:sp>
          <p:nvSpPr>
            <p:cNvPr id="54" name="TextBox 53"/>
            <p:cNvSpPr txBox="1"/>
            <p:nvPr/>
          </p:nvSpPr>
          <p:spPr>
            <a:xfrm>
              <a:off x="4716016" y="476672"/>
              <a:ext cx="273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We want to log the input and output. But how?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5076056" y="1196752"/>
              <a:ext cx="288032" cy="9361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267744" y="1124744"/>
              <a:ext cx="2736304" cy="9361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 Make decorator pattern </a:t>
            </a:r>
            <a:br>
              <a:rPr lang="en-GB" dirty="0" smtClean="0"/>
            </a:br>
            <a:r>
              <a:rPr lang="en-GB" dirty="0" smtClean="0"/>
              <a:t>using function composition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4211638" y="2971540"/>
            <a:ext cx="1607166" cy="1524260"/>
            <a:chOff x="3810000" y="4724400"/>
            <a:chExt cx="1607166" cy="1524260"/>
          </a:xfrm>
        </p:grpSpPr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3810000" y="4724400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1362639">
              <a:off x="4278584" y="5879328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6200000" flipH="1">
              <a:off x="3726656" y="5493545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609600" y="2819400"/>
            <a:ext cx="3611880" cy="749300"/>
            <a:chOff x="609600" y="2908300"/>
            <a:chExt cx="3611880" cy="749300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30" name="Picture 29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4" name="Group 32"/>
          <p:cNvGrpSpPr/>
          <p:nvPr/>
        </p:nvGrpSpPr>
        <p:grpSpPr>
          <a:xfrm>
            <a:off x="4648200" y="2743200"/>
            <a:ext cx="3733800" cy="831851"/>
            <a:chOff x="4572000" y="2819400"/>
            <a:chExt cx="3733800" cy="831851"/>
          </a:xfrm>
        </p:grpSpPr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5630862" y="2903538"/>
              <a:ext cx="2001838" cy="747713"/>
            </a:xfrm>
            <a:prstGeom prst="rect">
              <a:avLst/>
            </a:prstGeom>
            <a:noFill/>
          </p:spPr>
        </p:pic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5995987" y="2903538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banana -&gt; cherry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6" name="Picture 35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971800"/>
              <a:ext cx="1021080" cy="574358"/>
            </a:xfrm>
            <a:prstGeom prst="rect">
              <a:avLst/>
            </a:prstGeom>
          </p:spPr>
        </p:pic>
        <p:pic>
          <p:nvPicPr>
            <p:cNvPr id="37" name="Picture 36" descr="cherry.jpg"/>
            <p:cNvPicPr>
              <a:picLocks noChangeAspect="1"/>
            </p:cNvPicPr>
            <p:nvPr/>
          </p:nvPicPr>
          <p:blipFill>
            <a:blip r:embed="rId6" cstate="print"/>
            <a:srcRect l="29502" t="13793" r="27586" b="21839"/>
            <a:stretch>
              <a:fillRect/>
            </a:stretch>
          </p:blipFill>
          <p:spPr>
            <a:xfrm>
              <a:off x="7696200" y="2819400"/>
              <a:ext cx="6096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2915817" y="4077072"/>
            <a:ext cx="3528391" cy="552844"/>
            <a:chOff x="2990266" y="1988839"/>
            <a:chExt cx="3588194" cy="623458"/>
          </a:xfrm>
        </p:grpSpPr>
        <p:grpSp>
          <p:nvGrpSpPr>
            <p:cNvPr id="5" name="Group 25"/>
            <p:cNvGrpSpPr/>
            <p:nvPr/>
          </p:nvGrpSpPr>
          <p:grpSpPr>
            <a:xfrm>
              <a:off x="3795777" y="1988839"/>
              <a:ext cx="2050397" cy="623458"/>
              <a:chOff x="2894416" y="2781426"/>
              <a:chExt cx="4635732" cy="1409573"/>
            </a:xfrm>
          </p:grpSpPr>
          <p:pic>
            <p:nvPicPr>
              <p:cNvPr id="3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894416" y="2819401"/>
                <a:ext cx="4635732" cy="1371598"/>
              </a:xfrm>
              <a:prstGeom prst="rect">
                <a:avLst/>
              </a:prstGeom>
              <a:noFill/>
            </p:spPr>
          </p:pic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3513142" y="2781426"/>
                <a:ext cx="3354764" cy="119324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add1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2990266" y="2070045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6007278" y="2070045"/>
              <a:ext cx="57118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 Make decorator pattern </a:t>
            </a:r>
            <a:br>
              <a:rPr lang="en-GB" dirty="0" smtClean="0"/>
            </a:br>
            <a:r>
              <a:rPr lang="en-GB" dirty="0" smtClean="0"/>
              <a:t>using function composition</a:t>
            </a:r>
            <a:endParaRPr lang="en-GB" dirty="0"/>
          </a:p>
        </p:txBody>
      </p:sp>
      <p:grpSp>
        <p:nvGrpSpPr>
          <p:cNvPr id="6" name="Group 20"/>
          <p:cNvGrpSpPr/>
          <p:nvPr/>
        </p:nvGrpSpPr>
        <p:grpSpPr>
          <a:xfrm>
            <a:off x="5868144" y="2564904"/>
            <a:ext cx="2577890" cy="552844"/>
            <a:chOff x="2990266" y="1988839"/>
            <a:chExt cx="2621587" cy="623458"/>
          </a:xfrm>
        </p:grpSpPr>
        <p:grpSp>
          <p:nvGrpSpPr>
            <p:cNvPr id="7" name="Group 25"/>
            <p:cNvGrpSpPr/>
            <p:nvPr/>
          </p:nvGrpSpPr>
          <p:grpSpPr>
            <a:xfrm>
              <a:off x="3795777" y="1988839"/>
              <a:ext cx="1098429" cy="623458"/>
              <a:chOff x="2894416" y="2781426"/>
              <a:chExt cx="2483432" cy="1409573"/>
            </a:xfrm>
          </p:grpSpPr>
          <p:pic>
            <p:nvPicPr>
              <p:cNvPr id="17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67002"/>
              <a:stretch>
                <a:fillRect/>
              </a:stretch>
            </p:blipFill>
            <p:spPr bwMode="auto">
              <a:xfrm>
                <a:off x="2894416" y="2819401"/>
                <a:ext cx="2483432" cy="1371598"/>
              </a:xfrm>
              <a:prstGeom prst="rect">
                <a:avLst/>
              </a:prstGeom>
              <a:noFill/>
            </p:spPr>
          </p:pic>
          <p:sp>
            <p:nvSpPr>
              <p:cNvPr id="18" name="Rectangle 2"/>
              <p:cNvSpPr>
                <a:spLocks noChangeArrowheads="1"/>
              </p:cNvSpPr>
              <p:nvPr/>
            </p:nvSpPr>
            <p:spPr bwMode="auto">
              <a:xfrm>
                <a:off x="3513142" y="2781426"/>
                <a:ext cx="1368021" cy="119324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log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2990266" y="2070045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5040670" y="2070044"/>
              <a:ext cx="571183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80112" y="220486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Step 1: Create a log function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2915816" y="4077072"/>
            <a:ext cx="3528391" cy="552844"/>
            <a:chOff x="2990266" y="1988839"/>
            <a:chExt cx="3588194" cy="623458"/>
          </a:xfrm>
        </p:grpSpPr>
        <p:grpSp>
          <p:nvGrpSpPr>
            <p:cNvPr id="5" name="Group 25"/>
            <p:cNvGrpSpPr/>
            <p:nvPr/>
          </p:nvGrpSpPr>
          <p:grpSpPr>
            <a:xfrm>
              <a:off x="3795777" y="1988839"/>
              <a:ext cx="2050397" cy="623458"/>
              <a:chOff x="2894416" y="2781426"/>
              <a:chExt cx="4635732" cy="1409573"/>
            </a:xfrm>
          </p:grpSpPr>
          <p:pic>
            <p:nvPicPr>
              <p:cNvPr id="3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894416" y="2819401"/>
                <a:ext cx="4635732" cy="1371598"/>
              </a:xfrm>
              <a:prstGeom prst="rect">
                <a:avLst/>
              </a:prstGeom>
              <a:noFill/>
            </p:spPr>
          </p:pic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3513142" y="2781426"/>
                <a:ext cx="3354764" cy="119324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add1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2990266" y="2070045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6007278" y="2070045"/>
              <a:ext cx="57118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 Make decorator pattern </a:t>
            </a:r>
            <a:br>
              <a:rPr lang="en-GB" dirty="0" smtClean="0"/>
            </a:br>
            <a:r>
              <a:rPr lang="en-GB" dirty="0" smtClean="0"/>
              <a:t>using function composition</a:t>
            </a:r>
            <a:endParaRPr lang="en-GB" dirty="0"/>
          </a:p>
        </p:txBody>
      </p:sp>
      <p:grpSp>
        <p:nvGrpSpPr>
          <p:cNvPr id="6" name="Group 20"/>
          <p:cNvGrpSpPr/>
          <p:nvPr/>
        </p:nvGrpSpPr>
        <p:grpSpPr>
          <a:xfrm>
            <a:off x="899592" y="4077072"/>
            <a:ext cx="2664295" cy="552844"/>
            <a:chOff x="2990266" y="1988839"/>
            <a:chExt cx="2709457" cy="623458"/>
          </a:xfrm>
        </p:grpSpPr>
        <p:grpSp>
          <p:nvGrpSpPr>
            <p:cNvPr id="7" name="Group 25"/>
            <p:cNvGrpSpPr/>
            <p:nvPr/>
          </p:nvGrpSpPr>
          <p:grpSpPr>
            <a:xfrm>
              <a:off x="3795777" y="1988839"/>
              <a:ext cx="1098429" cy="623458"/>
              <a:chOff x="2894416" y="2781426"/>
              <a:chExt cx="2483432" cy="1409573"/>
            </a:xfrm>
          </p:grpSpPr>
          <p:pic>
            <p:nvPicPr>
              <p:cNvPr id="17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67002"/>
              <a:stretch>
                <a:fillRect/>
              </a:stretch>
            </p:blipFill>
            <p:spPr bwMode="auto">
              <a:xfrm>
                <a:off x="2894416" y="2819401"/>
                <a:ext cx="2483432" cy="1371598"/>
              </a:xfrm>
              <a:prstGeom prst="rect">
                <a:avLst/>
              </a:prstGeom>
              <a:noFill/>
            </p:spPr>
          </p:pic>
          <p:sp>
            <p:nvSpPr>
              <p:cNvPr id="18" name="Rectangle 2"/>
              <p:cNvSpPr>
                <a:spLocks noChangeArrowheads="1"/>
              </p:cNvSpPr>
              <p:nvPr/>
            </p:nvSpPr>
            <p:spPr bwMode="auto">
              <a:xfrm>
                <a:off x="3513142" y="2781426"/>
                <a:ext cx="1368021" cy="119324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log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2990266" y="2070045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5040670" y="2070044"/>
              <a:ext cx="659053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44008" y="2780928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Step 2: glue all the functions together using composition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5868144" y="4077072"/>
            <a:ext cx="2664295" cy="552844"/>
            <a:chOff x="2990266" y="1988839"/>
            <a:chExt cx="2709457" cy="623458"/>
          </a:xfrm>
        </p:grpSpPr>
        <p:grpSp>
          <p:nvGrpSpPr>
            <p:cNvPr id="9" name="Group 25"/>
            <p:cNvGrpSpPr/>
            <p:nvPr/>
          </p:nvGrpSpPr>
          <p:grpSpPr>
            <a:xfrm>
              <a:off x="3795777" y="1988839"/>
              <a:ext cx="1098429" cy="623458"/>
              <a:chOff x="2894416" y="2781426"/>
              <a:chExt cx="2483432" cy="1409573"/>
            </a:xfrm>
          </p:grpSpPr>
          <p:pic>
            <p:nvPicPr>
              <p:cNvPr id="2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67002"/>
              <a:stretch>
                <a:fillRect/>
              </a:stretch>
            </p:blipFill>
            <p:spPr bwMode="auto">
              <a:xfrm>
                <a:off x="2894416" y="2819401"/>
                <a:ext cx="2483432" cy="1371598"/>
              </a:xfrm>
              <a:prstGeom prst="rect">
                <a:avLst/>
              </a:prstGeom>
              <a:noFill/>
            </p:spPr>
          </p:pic>
          <p:sp>
            <p:nvSpPr>
              <p:cNvPr id="25" name="Rectangle 2"/>
              <p:cNvSpPr>
                <a:spLocks noChangeArrowheads="1"/>
              </p:cNvSpPr>
              <p:nvPr/>
            </p:nvSpPr>
            <p:spPr bwMode="auto">
              <a:xfrm>
                <a:off x="3513142" y="2781426"/>
                <a:ext cx="1368021" cy="119324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log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2990266" y="2070045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5040670" y="2070044"/>
              <a:ext cx="659053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3707902" y="4077072"/>
            <a:ext cx="2016224" cy="552844"/>
            <a:chOff x="2894416" y="2781426"/>
            <a:chExt cx="4635732" cy="1409573"/>
          </a:xfrm>
        </p:grpSpPr>
        <p:pic>
          <p:nvPicPr>
            <p:cNvPr id="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894416" y="2819401"/>
              <a:ext cx="4635732" cy="1371598"/>
            </a:xfrm>
            <a:prstGeom prst="rect">
              <a:avLst/>
            </a:prstGeom>
            <a:noFill/>
          </p:spPr>
        </p:pic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3513142" y="2781426"/>
              <a:ext cx="3354764" cy="119324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dirty="0" smtClean="0">
                  <a:latin typeface="Calibri" pitchFamily="34" charset="0"/>
                  <a:cs typeface="Arial" pitchFamily="34" charset="0"/>
                </a:rPr>
                <a:t>add1</a:t>
              </a:r>
              <a:endPara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 Make decorator pattern </a:t>
            </a:r>
            <a:br>
              <a:rPr lang="en-GB" dirty="0" smtClean="0"/>
            </a:br>
            <a:r>
              <a:rPr lang="en-GB" dirty="0" smtClean="0"/>
              <a:t>using function composition</a:t>
            </a:r>
            <a:endParaRPr lang="en-GB" dirty="0"/>
          </a:p>
        </p:txBody>
      </p:sp>
      <p:grpSp>
        <p:nvGrpSpPr>
          <p:cNvPr id="5" name="Group 20"/>
          <p:cNvGrpSpPr/>
          <p:nvPr/>
        </p:nvGrpSpPr>
        <p:grpSpPr>
          <a:xfrm>
            <a:off x="1907707" y="4077072"/>
            <a:ext cx="1872205" cy="552844"/>
            <a:chOff x="2990266" y="1988839"/>
            <a:chExt cx="1903940" cy="623458"/>
          </a:xfrm>
        </p:grpSpPr>
        <p:grpSp>
          <p:nvGrpSpPr>
            <p:cNvPr id="6" name="Group 25"/>
            <p:cNvGrpSpPr/>
            <p:nvPr/>
          </p:nvGrpSpPr>
          <p:grpSpPr>
            <a:xfrm>
              <a:off x="3795777" y="1988839"/>
              <a:ext cx="1098429" cy="623458"/>
              <a:chOff x="2894416" y="2781426"/>
              <a:chExt cx="2483432" cy="1409573"/>
            </a:xfrm>
          </p:grpSpPr>
          <p:pic>
            <p:nvPicPr>
              <p:cNvPr id="17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67002"/>
              <a:stretch>
                <a:fillRect/>
              </a:stretch>
            </p:blipFill>
            <p:spPr bwMode="auto">
              <a:xfrm>
                <a:off x="2894416" y="2819401"/>
                <a:ext cx="2483432" cy="1371598"/>
              </a:xfrm>
              <a:prstGeom prst="rect">
                <a:avLst/>
              </a:prstGeom>
              <a:noFill/>
            </p:spPr>
          </p:pic>
          <p:sp>
            <p:nvSpPr>
              <p:cNvPr id="18" name="Rectangle 2"/>
              <p:cNvSpPr>
                <a:spLocks noChangeArrowheads="1"/>
              </p:cNvSpPr>
              <p:nvPr/>
            </p:nvSpPr>
            <p:spPr bwMode="auto">
              <a:xfrm>
                <a:off x="3513142" y="2781426"/>
                <a:ext cx="1368021" cy="119324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log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2990266" y="2070045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44008" y="2780928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Step 2: glue all the functions together using composition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5580112" y="4077072"/>
            <a:ext cx="1872210" cy="552844"/>
            <a:chOff x="3795777" y="1988839"/>
            <a:chExt cx="1903946" cy="623458"/>
          </a:xfrm>
        </p:grpSpPr>
        <p:grpSp>
          <p:nvGrpSpPr>
            <p:cNvPr id="8" name="Group 25"/>
            <p:cNvGrpSpPr/>
            <p:nvPr/>
          </p:nvGrpSpPr>
          <p:grpSpPr>
            <a:xfrm>
              <a:off x="3795777" y="1988839"/>
              <a:ext cx="1098429" cy="623458"/>
              <a:chOff x="2894416" y="2781426"/>
              <a:chExt cx="2483432" cy="1409573"/>
            </a:xfrm>
          </p:grpSpPr>
          <p:pic>
            <p:nvPicPr>
              <p:cNvPr id="2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67002"/>
              <a:stretch>
                <a:fillRect/>
              </a:stretch>
            </p:blipFill>
            <p:spPr bwMode="auto">
              <a:xfrm>
                <a:off x="2894416" y="2819401"/>
                <a:ext cx="2483432" cy="1371598"/>
              </a:xfrm>
              <a:prstGeom prst="rect">
                <a:avLst/>
              </a:prstGeom>
              <a:noFill/>
            </p:spPr>
          </p:pic>
          <p:sp>
            <p:nvSpPr>
              <p:cNvPr id="25" name="Rectangle 2"/>
              <p:cNvSpPr>
                <a:spLocks noChangeArrowheads="1"/>
              </p:cNvSpPr>
              <p:nvPr/>
            </p:nvSpPr>
            <p:spPr bwMode="auto">
              <a:xfrm>
                <a:off x="3513142" y="2781426"/>
                <a:ext cx="1368021" cy="119324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log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5040670" y="2070044"/>
              <a:ext cx="659053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3707902" y="4077072"/>
            <a:ext cx="2016224" cy="552844"/>
            <a:chOff x="2894416" y="2781426"/>
            <a:chExt cx="4635732" cy="1409573"/>
          </a:xfrm>
        </p:grpSpPr>
        <p:pic>
          <p:nvPicPr>
            <p:cNvPr id="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894416" y="2819401"/>
              <a:ext cx="4635732" cy="1371598"/>
            </a:xfrm>
            <a:prstGeom prst="rect">
              <a:avLst/>
            </a:prstGeom>
            <a:noFill/>
          </p:spPr>
        </p:pic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3513142" y="2781426"/>
              <a:ext cx="3354764" cy="1285179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dirty="0" smtClean="0">
                  <a:latin typeface="Calibri" pitchFamily="34" charset="0"/>
                  <a:cs typeface="Arial" pitchFamily="34" charset="0"/>
                </a:rPr>
                <a:t>add1</a:t>
              </a:r>
              <a:endPara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 Make decorator pattern </a:t>
            </a:r>
            <a:br>
              <a:rPr lang="en-GB" dirty="0" smtClean="0"/>
            </a:br>
            <a:r>
              <a:rPr lang="en-GB" dirty="0" smtClean="0"/>
              <a:t>using function composition</a:t>
            </a:r>
            <a:endParaRPr lang="en-GB" dirty="0"/>
          </a:p>
        </p:txBody>
      </p:sp>
      <p:grpSp>
        <p:nvGrpSpPr>
          <p:cNvPr id="5" name="Group 20"/>
          <p:cNvGrpSpPr/>
          <p:nvPr/>
        </p:nvGrpSpPr>
        <p:grpSpPr>
          <a:xfrm>
            <a:off x="1907704" y="4077072"/>
            <a:ext cx="2088232" cy="552844"/>
            <a:chOff x="2990266" y="1988839"/>
            <a:chExt cx="2123630" cy="623458"/>
          </a:xfrm>
        </p:grpSpPr>
        <p:grpSp>
          <p:nvGrpSpPr>
            <p:cNvPr id="6" name="Group 25"/>
            <p:cNvGrpSpPr/>
            <p:nvPr/>
          </p:nvGrpSpPr>
          <p:grpSpPr>
            <a:xfrm>
              <a:off x="3795778" y="1988839"/>
              <a:ext cx="1318118" cy="623458"/>
              <a:chOff x="2894416" y="2781426"/>
              <a:chExt cx="2980125" cy="1409573"/>
            </a:xfrm>
          </p:grpSpPr>
          <p:pic>
            <p:nvPicPr>
              <p:cNvPr id="17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67002"/>
              <a:stretch>
                <a:fillRect/>
              </a:stretch>
            </p:blipFill>
            <p:spPr bwMode="auto">
              <a:xfrm>
                <a:off x="2894416" y="2819401"/>
                <a:ext cx="2483432" cy="1371598"/>
              </a:xfrm>
              <a:prstGeom prst="rect">
                <a:avLst/>
              </a:prstGeom>
              <a:noFill/>
            </p:spPr>
          </p:pic>
          <p:sp>
            <p:nvSpPr>
              <p:cNvPr id="18" name="Rectangle 2"/>
              <p:cNvSpPr>
                <a:spLocks noChangeArrowheads="1"/>
              </p:cNvSpPr>
              <p:nvPr/>
            </p:nvSpPr>
            <p:spPr bwMode="auto">
              <a:xfrm>
                <a:off x="4550044" y="2781426"/>
                <a:ext cx="1324497" cy="128517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log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2990266" y="2070045"/>
              <a:ext cx="648072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44008" y="2780928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Step 3: use the new function in place of old function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5436096" y="4077072"/>
            <a:ext cx="2016224" cy="552844"/>
            <a:chOff x="3649321" y="1988839"/>
            <a:chExt cx="2050402" cy="623458"/>
          </a:xfrm>
        </p:grpSpPr>
        <p:grpSp>
          <p:nvGrpSpPr>
            <p:cNvPr id="8" name="Group 25"/>
            <p:cNvGrpSpPr/>
            <p:nvPr/>
          </p:nvGrpSpPr>
          <p:grpSpPr>
            <a:xfrm>
              <a:off x="3649321" y="1988839"/>
              <a:ext cx="1244887" cy="623458"/>
              <a:chOff x="2563292" y="2781426"/>
              <a:chExt cx="2814556" cy="1409573"/>
            </a:xfrm>
          </p:grpSpPr>
          <p:pic>
            <p:nvPicPr>
              <p:cNvPr id="2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67002"/>
              <a:stretch>
                <a:fillRect/>
              </a:stretch>
            </p:blipFill>
            <p:spPr bwMode="auto">
              <a:xfrm>
                <a:off x="2894416" y="2819401"/>
                <a:ext cx="2483432" cy="1371598"/>
              </a:xfrm>
              <a:prstGeom prst="rect">
                <a:avLst/>
              </a:prstGeom>
              <a:noFill/>
            </p:spPr>
          </p:pic>
          <p:sp>
            <p:nvSpPr>
              <p:cNvPr id="25" name="Rectangle 2"/>
              <p:cNvSpPr>
                <a:spLocks noChangeArrowheads="1"/>
              </p:cNvSpPr>
              <p:nvPr/>
            </p:nvSpPr>
            <p:spPr bwMode="auto">
              <a:xfrm>
                <a:off x="2563292" y="2781426"/>
                <a:ext cx="1324497" cy="128517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>
                    <a:latin typeface="Calibri" pitchFamily="34" charset="0"/>
                    <a:cs typeface="Arial" pitchFamily="34" charset="0"/>
                  </a:rPr>
                  <a:t>log</a:t>
                </a:r>
                <a:endPara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5040670" y="2070044"/>
              <a:ext cx="659053" cy="43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419872" y="4077072"/>
            <a:ext cx="25922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572000" y="55892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There's no need for a "decorator pattern" in FP - it's just regular composition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 smtClean="0"/>
              <a:t>Bad news: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Composition patterns </a:t>
            </a:r>
            <a:br>
              <a:rPr lang="en-GB" dirty="0" smtClean="0"/>
            </a:br>
            <a:r>
              <a:rPr lang="en-GB" dirty="0" smtClean="0"/>
              <a:t>only work for functions that</a:t>
            </a:r>
            <a:br>
              <a:rPr lang="en-GB" dirty="0" smtClean="0"/>
            </a:br>
            <a:r>
              <a:rPr lang="en-GB" dirty="0" smtClean="0"/>
              <a:t>have one parameter!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 smtClean="0"/>
              <a:t>Good news! </a:t>
            </a:r>
            <a:br>
              <a:rPr lang="en-GB" i="1" dirty="0" smtClean="0"/>
            </a:br>
            <a:r>
              <a:rPr lang="en-GB" u="sng" dirty="0" smtClean="0"/>
              <a:t>Every</a:t>
            </a:r>
            <a:r>
              <a:rPr lang="en-GB" dirty="0" smtClean="0"/>
              <a:t> function is a </a:t>
            </a:r>
            <a:br>
              <a:rPr lang="en-GB" dirty="0" smtClean="0"/>
            </a:br>
            <a:r>
              <a:rPr lang="en-GB" dirty="0" smtClean="0"/>
              <a:t>one parameter function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55576" y="5013176"/>
            <a:ext cx="805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With currying, *every* function is a one parameter function!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Strategy Pattern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a generic function “</a:t>
            </a:r>
            <a:r>
              <a:rPr lang="en-GB" dirty="0" err="1" smtClean="0"/>
              <a:t>bestFood</a:t>
            </a:r>
            <a:r>
              <a:rPr lang="en-GB" dirty="0" smtClean="0"/>
              <a:t>" that uses a strategy passed in to determine the best takeaway food from a list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2051720" y="4581128"/>
            <a:ext cx="4049253" cy="1515660"/>
          </a:xfrm>
          <a:prstGeom prst="rect">
            <a:avLst/>
          </a:prstGeom>
          <a:noFill/>
        </p:spPr>
      </p:pic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790283" y="4581128"/>
            <a:ext cx="2581760" cy="1416115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GB" dirty="0" err="1" smtClean="0"/>
              <a:t>BestFood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4797152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Available Food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6161" y="486916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Best Food</a:t>
            </a:r>
            <a:endParaRPr lang="en-GB" sz="2800" dirty="0"/>
          </a:p>
        </p:txBody>
      </p:sp>
      <p:grpSp>
        <p:nvGrpSpPr>
          <p:cNvPr id="27" name="Group 40"/>
          <p:cNvGrpSpPr/>
          <p:nvPr/>
        </p:nvGrpSpPr>
        <p:grpSpPr>
          <a:xfrm>
            <a:off x="3059832" y="3587138"/>
            <a:ext cx="2123728" cy="626210"/>
            <a:chOff x="2339752" y="4725144"/>
            <a:chExt cx="4049253" cy="1515660"/>
          </a:xfrm>
        </p:grpSpPr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39752" y="4725144"/>
              <a:ext cx="4049253" cy="1515660"/>
            </a:xfrm>
            <a:prstGeom prst="rect">
              <a:avLst/>
            </a:prstGeom>
            <a:noFill/>
          </p:spPr>
        </p:pic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078315" y="4725144"/>
              <a:ext cx="2581760" cy="141611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Strategy</a:t>
              </a: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?? -&gt; ??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0" name="Straight Arrow Connector 29"/>
          <p:cNvCxnSpPr>
            <a:stCxn id="29" idx="2"/>
          </p:cNvCxnSpPr>
          <p:nvPr/>
        </p:nvCxnSpPr>
        <p:spPr>
          <a:xfrm>
            <a:off x="4124222" y="4172220"/>
            <a:ext cx="15730" cy="9990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21600000">
            <a:off x="323528" y="176468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Generic function to get a customer from a data store.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3309372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let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getCustomerFromDatabase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connection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// from connection 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// select customer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// where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216479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type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-&gt; Customer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31340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let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getCustomerFromMemory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map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= </a:t>
            </a:r>
            <a:br>
              <a:rPr lang="en-GB" sz="2000" dirty="0" smtClean="0">
                <a:highlight>
                  <a:srgbClr val="FFFFFF"/>
                </a:highlight>
                <a:latin typeface="Consolas"/>
              </a:rPr>
            </a:b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  map |&gt;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Map.find</a:t>
            </a:r>
            <a:r>
              <a:rPr lang="en-GB" sz="20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 dirty="0" err="1" smtClean="0">
                <a:highlight>
                  <a:srgbClr val="FFFFFF"/>
                </a:highlight>
                <a:latin typeface="Consolas"/>
              </a:rPr>
              <a:t>customerId</a:t>
            </a:r>
            <a:endParaRPr lang="en-GB" sz="2000" dirty="0" smtClean="0">
              <a:highlight>
                <a:srgbClr val="FFFFFF"/>
              </a:highlight>
              <a:latin typeface="Consolas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3563888" y="3729226"/>
            <a:ext cx="4896544" cy="1971511"/>
            <a:chOff x="2627784" y="-603448"/>
            <a:chExt cx="4896544" cy="1971511"/>
          </a:xfrm>
        </p:grpSpPr>
        <p:sp>
          <p:nvSpPr>
            <p:cNvPr id="18" name="TextBox 17"/>
            <p:cNvSpPr txBox="1"/>
            <p:nvPr/>
          </p:nvSpPr>
          <p:spPr>
            <a:xfrm>
              <a:off x="5652120" y="44624"/>
              <a:ext cx="18722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Make these look the same to the client and hide the implementation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2627784" y="476672"/>
              <a:ext cx="2952328" cy="5040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2915816" y="-603448"/>
              <a:ext cx="2592288" cy="8640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Dependency Injection</a:t>
            </a:r>
            <a:endParaRPr lang="en-GB" dirty="0"/>
          </a:p>
        </p:txBody>
      </p:sp>
      <p:grpSp>
        <p:nvGrpSpPr>
          <p:cNvPr id="30" name="Group 24"/>
          <p:cNvGrpSpPr/>
          <p:nvPr/>
        </p:nvGrpSpPr>
        <p:grpSpPr>
          <a:xfrm>
            <a:off x="3203848" y="2564904"/>
            <a:ext cx="5832648" cy="472118"/>
            <a:chOff x="3275856" y="-603448"/>
            <a:chExt cx="5832648" cy="472118"/>
          </a:xfrm>
        </p:grpSpPr>
        <p:sp>
          <p:nvSpPr>
            <p:cNvPr id="31" name="TextBox 30"/>
            <p:cNvSpPr txBox="1"/>
            <p:nvPr/>
          </p:nvSpPr>
          <p:spPr>
            <a:xfrm>
              <a:off x="5724128" y="-531440"/>
              <a:ext cx="3384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Specific implementation is hidden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275856" y="-603448"/>
              <a:ext cx="2664296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1828800" y="1371600"/>
            <a:ext cx="5410200" cy="54102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Four things that are very different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4114800"/>
            <a:ext cx="20574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Pattern matching</a:t>
            </a:r>
          </a:p>
          <a:p>
            <a:pPr algn="ctr"/>
            <a:r>
              <a:rPr lang="en-GB" sz="1400" dirty="0" smtClean="0"/>
              <a:t>for control flow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4114800"/>
            <a:ext cx="2057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Algebraic Types</a:t>
            </a:r>
          </a:p>
          <a:p>
            <a:pPr algn="ctr"/>
            <a:r>
              <a:rPr lang="en-GB" sz="1400" dirty="0" smtClean="0"/>
              <a:t>for domain models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1905000"/>
            <a:ext cx="2057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Function-oriented</a:t>
            </a:r>
          </a:p>
          <a:p>
            <a:pPr algn="ctr"/>
            <a:r>
              <a:rPr lang="en-GB" sz="1400" dirty="0" smtClean="0"/>
              <a:t>Not object oriented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905000"/>
            <a:ext cx="20574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Expressions</a:t>
            </a:r>
          </a:p>
          <a:p>
            <a:pPr algn="ctr"/>
            <a:r>
              <a:rPr lang="en-GB" sz="1400" dirty="0" smtClean="0"/>
              <a:t>rather than statements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1" animBg="1"/>
      <p:bldP spid="7" grpId="1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Everything is an expression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3249612" y="2900362"/>
            <a:ext cx="2617788" cy="749300"/>
          </a:xfrm>
          <a:prstGeom prst="rect">
            <a:avLst/>
          </a:prstGeom>
          <a:noFill/>
        </p:spPr>
      </p:pic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3810000" y="2895600"/>
            <a:ext cx="1566864" cy="70008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New Function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apple -&gt; cherry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0" y="2514600"/>
            <a:ext cx="2514954" cy="379414"/>
            <a:chOff x="3810000" y="5866398"/>
            <a:chExt cx="1981554" cy="990016"/>
          </a:xfrm>
        </p:grpSpPr>
        <p:sp>
          <p:nvSpPr>
            <p:cNvPr id="44" name="TextBox 43"/>
            <p:cNvSpPr txBox="1"/>
            <p:nvPr/>
          </p:nvSpPr>
          <p:spPr>
            <a:xfrm rot="237361" flipH="1">
              <a:off x="4278137" y="5866398"/>
              <a:ext cx="1513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New function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 flipH="1" flipV="1">
              <a:off x="3650456" y="6255544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 flipH="1">
            <a:off x="2987824" y="4005064"/>
            <a:ext cx="471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Can't tell it was built from smaller functions!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036887"/>
            <a:ext cx="525462" cy="468313"/>
          </a:xfrm>
          <a:prstGeom prst="rect">
            <a:avLst/>
          </a:prstGeom>
          <a:noFill/>
        </p:spPr>
      </p:pic>
      <p:pic>
        <p:nvPicPr>
          <p:cNvPr id="13" name="Picture 12" descr="cherry.jpg"/>
          <p:cNvPicPr>
            <a:picLocks noChangeAspect="1"/>
          </p:cNvPicPr>
          <p:nvPr/>
        </p:nvPicPr>
        <p:blipFill>
          <a:blip r:embed="rId5" cstate="print"/>
          <a:srcRect l="29502" t="13793" r="27586" b="21839"/>
          <a:stretch>
            <a:fillRect/>
          </a:stretch>
        </p:blipFill>
        <p:spPr>
          <a:xfrm>
            <a:off x="5943600" y="2819400"/>
            <a:ext cx="609600" cy="68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4067944" y="479715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Where did the banana go?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4644009" y="5075892"/>
            <a:ext cx="166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(abstraction)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11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1772816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IfThenElseStatement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result;    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result = 42;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"result={0}"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result);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 rot="21540000">
            <a:off x="3641667" y="2107296"/>
            <a:ext cx="53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The result variable has to be set up before being used.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What initial value should it be set to?</a:t>
            </a:r>
          </a:p>
        </p:txBody>
      </p:sp>
      <p:sp>
        <p:nvSpPr>
          <p:cNvPr id="16" name="TextBox 15"/>
          <p:cNvSpPr txBox="1"/>
          <p:nvPr/>
        </p:nvSpPr>
        <p:spPr>
          <a:xfrm rot="21540000">
            <a:off x="5009920" y="3103826"/>
            <a:ext cx="400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What if I forget to assign to the result variable in the if statement?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60000" flipH="1">
            <a:off x="548136" y="4981982"/>
            <a:ext cx="366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70C0"/>
                </a:solidFill>
                <a:latin typeface="Conformity" pitchFamily="2" charset="0"/>
              </a:rPr>
              <a:t>The reliance on side-effects means that the statements are not easily extracted for refactoring</a:t>
            </a:r>
            <a:endParaRPr lang="en-GB" sz="2000" dirty="0">
              <a:solidFill>
                <a:srgbClr val="0070C0"/>
              </a:solidFill>
              <a:latin typeface="Conformity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95736" y="2348880"/>
            <a:ext cx="1584176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43808" y="3284984"/>
            <a:ext cx="2592288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1540000">
            <a:off x="4433843" y="4473492"/>
            <a:ext cx="417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What is the value of the result variable in the "else" case?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187624" y="3717032"/>
            <a:ext cx="4320480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600000">
            <a:off x="251520" y="73392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many things could cause problems in this C# code?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5536" y="2636912"/>
            <a:ext cx="2808312" cy="11521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7" grpId="0"/>
      <p:bldP spid="1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177281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IfThenElseExpression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 42 : 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"result={0}"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result);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dirty="0" smtClean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 rot="21540000">
            <a:off x="5821012" y="1952444"/>
            <a:ext cx="3314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The result variable  is assigned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when used. No need for an initial value.</a:t>
            </a:r>
          </a:p>
        </p:txBody>
      </p:sp>
      <p:sp>
        <p:nvSpPr>
          <p:cNvPr id="16" name="TextBox 15"/>
          <p:cNvSpPr txBox="1"/>
          <p:nvPr/>
        </p:nvSpPr>
        <p:spPr>
          <a:xfrm rot="21540000">
            <a:off x="2777672" y="3751898"/>
            <a:ext cx="400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 can't forget to assign to the result variable!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60000" flipH="1">
            <a:off x="548136" y="4981982"/>
            <a:ext cx="366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No side-effects means that the expression can be extracted for refactoring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67744" y="2204864"/>
            <a:ext cx="3744416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483768" y="2636912"/>
            <a:ext cx="1656184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1540000">
            <a:off x="6087484" y="3305037"/>
            <a:ext cx="230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Else case is required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427984" y="2636912"/>
            <a:ext cx="2232248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600000">
            <a:off x="323528" y="90872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The same C# code written in an expression-oriented way doesn't have any of these issues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3848" y="5733256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StandaloneSubexpression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aBool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 42 : 0;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7" grpId="0"/>
      <p:bldP spid="26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600000">
            <a:off x="323528" y="704889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FP languages take this expression-oriented approach to the logical conclusion.</a:t>
            </a:r>
            <a:br>
              <a:rPr lang="en-GB" sz="2000" dirty="0" smtClean="0"/>
            </a:br>
            <a:r>
              <a:rPr lang="en-GB" sz="2000" dirty="0" smtClean="0"/>
              <a:t>Everything is an expression!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80648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x1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                  </a:t>
            </a:r>
          </a:p>
          <a:p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| 1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| _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x3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then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x4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[1..10]            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GB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x5 =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1 / 0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GB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| e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e.Message</a:t>
            </a: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Final Exercise for Part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Roman Numeral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RomanNumber</a:t>
            </a:r>
            <a:r>
              <a:rPr lang="en-GB" dirty="0" smtClean="0"/>
              <a:t> to </a:t>
            </a:r>
            <a:r>
              <a:rPr lang="en-GB" dirty="0" err="1" smtClean="0"/>
              <a:t>int</a:t>
            </a:r>
            <a:endParaRPr lang="en-GB" dirty="0" smtClean="0"/>
          </a:p>
          <a:p>
            <a:r>
              <a:rPr lang="en-GB" dirty="0" smtClean="0"/>
              <a:t>String to </a:t>
            </a:r>
            <a:r>
              <a:rPr lang="en-GB" dirty="0" err="1" smtClean="0"/>
              <a:t>RomanNumber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String to </a:t>
            </a:r>
            <a:r>
              <a:rPr lang="en-GB" dirty="0" err="1" smtClean="0"/>
              <a:t>RomanNumber</a:t>
            </a:r>
            <a:r>
              <a:rPr lang="en-GB" dirty="0" smtClean="0"/>
              <a:t> (with error handling)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2</a:t>
            </a:r>
            <a:br>
              <a:rPr lang="en-GB" dirty="0" smtClean="0"/>
            </a:br>
            <a:r>
              <a:rPr lang="en-GB" dirty="0" smtClean="0"/>
              <a:t>Algebraic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7584" y="3429000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 = 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float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|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float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98.6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DegreesC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37.0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 = {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First:string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Last:string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person1 = {First=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Last=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"Doe"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827584" y="3140968"/>
            <a:ext cx="245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Choice types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827584" y="1484784"/>
            <a:ext cx="245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Record types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084168" y="5301208"/>
            <a:ext cx="245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Much more to say about this!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3</a:t>
            </a:r>
            <a:br>
              <a:rPr lang="en-GB" dirty="0" smtClean="0"/>
            </a:br>
            <a:r>
              <a:rPr lang="en-GB" dirty="0" smtClean="0"/>
              <a:t> Data centric design in FP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2"/>
          <p:cNvGrpSpPr/>
          <p:nvPr/>
        </p:nvGrpSpPr>
        <p:grpSpPr>
          <a:xfrm>
            <a:off x="858838" y="2742940"/>
            <a:ext cx="7294562" cy="906462"/>
            <a:chOff x="457200" y="4495800"/>
            <a:chExt cx="7294562" cy="906462"/>
          </a:xfrm>
        </p:grpSpPr>
        <p:grpSp>
          <p:nvGrpSpPr>
            <p:cNvPr id="4" name="Group 19"/>
            <p:cNvGrpSpPr/>
            <p:nvPr/>
          </p:nvGrpSpPr>
          <p:grpSpPr>
            <a:xfrm>
              <a:off x="457200" y="4495800"/>
              <a:ext cx="3335337" cy="906462"/>
              <a:chOff x="1109663" y="1189038"/>
              <a:chExt cx="3335337" cy="906462"/>
            </a:xfrm>
          </p:grpSpPr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09663" y="1189038"/>
                <a:ext cx="976312" cy="857250"/>
              </a:xfrm>
              <a:prstGeom prst="rect">
                <a:avLst/>
              </a:prstGeom>
              <a:noFill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844675" y="13462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2209800" y="13462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 1</a:t>
                </a:r>
                <a: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pineapple -&gt; apple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919538" y="1454150"/>
                <a:ext cx="525462" cy="468313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Group 24"/>
            <p:cNvGrpSpPr/>
            <p:nvPr/>
          </p:nvGrpSpPr>
          <p:grpSpPr>
            <a:xfrm>
              <a:off x="4343400" y="4648200"/>
              <a:ext cx="3408362" cy="747713"/>
              <a:chOff x="1319213" y="2438400"/>
              <a:chExt cx="3408362" cy="747713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46513" y="2473325"/>
                <a:ext cx="881062" cy="604838"/>
              </a:xfrm>
              <a:prstGeom prst="rect">
                <a:avLst/>
              </a:prstGeom>
              <a:noFill/>
            </p:spPr>
          </p:pic>
          <p:pic>
            <p:nvPicPr>
              <p:cNvPr id="27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844675" y="2438400"/>
                <a:ext cx="2001838" cy="747713"/>
              </a:xfrm>
              <a:prstGeom prst="rect">
                <a:avLst/>
              </a:prstGeom>
              <a:noFill/>
            </p:spPr>
          </p:pic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2209800" y="24384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 2</a:t>
                </a:r>
                <a: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r>
                  <a:rPr kumimoji="0" lang="en-GB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apple -&gt; banana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9" name="Picture 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19213" y="2544763"/>
                <a:ext cx="525462" cy="4699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" name="Group 33"/>
          <p:cNvGrpSpPr/>
          <p:nvPr/>
        </p:nvGrpSpPr>
        <p:grpSpPr>
          <a:xfrm>
            <a:off x="4211638" y="2971540"/>
            <a:ext cx="1607166" cy="1524260"/>
            <a:chOff x="3810000" y="4724400"/>
            <a:chExt cx="1607166" cy="1524260"/>
          </a:xfrm>
        </p:grpSpPr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3810000" y="4724400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1362639">
              <a:off x="4278584" y="5879328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6200000" flipH="1">
              <a:off x="3726656" y="5493545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/>
          <p:cNvGrpSpPr/>
          <p:nvPr/>
        </p:nvGrpSpPr>
        <p:grpSpPr>
          <a:xfrm>
            <a:off x="2514600" y="2743200"/>
            <a:ext cx="4310062" cy="906462"/>
            <a:chOff x="3124200" y="5486400"/>
            <a:chExt cx="4310062" cy="906462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5486400"/>
              <a:ext cx="976312" cy="857250"/>
            </a:xfrm>
            <a:prstGeom prst="rect">
              <a:avLst/>
            </a:prstGeom>
            <a:noFill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3859212" y="5643562"/>
              <a:ext cx="2617788" cy="749300"/>
            </a:xfrm>
            <a:prstGeom prst="rect">
              <a:avLst/>
            </a:prstGeom>
            <a:noFill/>
          </p:spPr>
        </p:pic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4419600" y="5638800"/>
              <a:ext cx="1566864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New Function 3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pineapple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53200" y="5715000"/>
              <a:ext cx="881062" cy="604838"/>
            </a:xfrm>
            <a:prstGeom prst="rect">
              <a:avLst/>
            </a:prstGeom>
            <a:noFill/>
          </p:spPr>
        </p:pic>
      </p:grpSp>
      <p:grpSp>
        <p:nvGrpSpPr>
          <p:cNvPr id="4" name="Group 41"/>
          <p:cNvGrpSpPr/>
          <p:nvPr/>
        </p:nvGrpSpPr>
        <p:grpSpPr>
          <a:xfrm>
            <a:off x="4572000" y="2514600"/>
            <a:ext cx="2514954" cy="379414"/>
            <a:chOff x="3810000" y="5866398"/>
            <a:chExt cx="1981554" cy="990016"/>
          </a:xfrm>
        </p:grpSpPr>
        <p:sp>
          <p:nvSpPr>
            <p:cNvPr id="44" name="TextBox 43"/>
            <p:cNvSpPr txBox="1"/>
            <p:nvPr/>
          </p:nvSpPr>
          <p:spPr>
            <a:xfrm rot="237361" flipH="1">
              <a:off x="4278137" y="5866398"/>
              <a:ext cx="1513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New function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 flipH="1" flipV="1">
              <a:off x="3650456" y="6255544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 flipH="1">
            <a:off x="5166150" y="4028708"/>
            <a:ext cx="24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Can't tell it was built from smaller functions!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5"/>
          <p:cNvGraphicFramePr>
            <a:graphicFrameLocks/>
          </p:cNvGraphicFramePr>
          <p:nvPr/>
        </p:nvGraphicFramePr>
        <p:xfrm>
          <a:off x="609600" y="2743200"/>
          <a:ext cx="82296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609600" y="1524000"/>
            <a:ext cx="7285895" cy="966984"/>
            <a:chOff x="609600" y="1524000"/>
            <a:chExt cx="7285895" cy="966984"/>
          </a:xfrm>
        </p:grpSpPr>
        <p:pic>
          <p:nvPicPr>
            <p:cNvPr id="9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8200" y="1524000"/>
              <a:ext cx="3247295" cy="966984"/>
            </a:xfrm>
            <a:prstGeom prst="rect">
              <a:avLst/>
            </a:prstGeom>
            <a:noFill/>
          </p:spPr>
        </p:pic>
        <p:pic>
          <p:nvPicPr>
            <p:cNvPr id="10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1600200"/>
              <a:ext cx="3504974" cy="803512"/>
            </a:xfrm>
            <a:prstGeom prst="rect">
              <a:avLst/>
            </a:prstGeom>
            <a:noFill/>
          </p:spPr>
        </p:pic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038600" y="1600200"/>
              <a:ext cx="749842" cy="82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4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29600" y="41910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sym typeface="Wingdings"/>
              </a:rPr>
              <a:t></a:t>
            </a:r>
            <a:endParaRPr lang="en-GB" sz="4400" dirty="0">
              <a:solidFill>
                <a:srgbClr val="C000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067944" y="1340768"/>
            <a:ext cx="7200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8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en-US" sz="6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51520" y="908720"/>
            <a:ext cx="86409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formity" pitchFamily="2" charset="0"/>
                <a:ea typeface="+mj-ea"/>
                <a:cs typeface="+mj-cs"/>
              </a:rPr>
              <a:t>Composition is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formity" pitchFamily="2" charset="0"/>
                <a:ea typeface="+mj-ea"/>
                <a:cs typeface="+mj-cs"/>
              </a:rPr>
              <a:t> type checked!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formity" pitchFamily="2" charset="0"/>
              <a:ea typeface="+mj-ea"/>
              <a:cs typeface="+mj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60232" y="4077072"/>
            <a:ext cx="2304256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3" grpId="0"/>
      <p:bldP spid="14" grpId="0"/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897" y="2743199"/>
            <a:ext cx="4556913" cy="18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21600000">
            <a:off x="6400800" y="2895600"/>
            <a:ext cx="174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Success!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600000">
            <a:off x="6410071" y="3733800"/>
            <a:ext cx="174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Failure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600000">
            <a:off x="762000" y="2895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Input -&gt;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619672" y="119675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design error handling?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37936"/>
            <a:ext cx="3300232" cy="132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91744"/>
            <a:ext cx="3166164" cy="127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3505200" y="2514600"/>
            <a:ext cx="1447800" cy="381000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on success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3581400" y="3581400"/>
            <a:ext cx="990600" cy="381000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bypass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AutoShape 15"/>
          <p:cNvCxnSpPr>
            <a:cxnSpLocks noChangeShapeType="1"/>
          </p:cNvCxnSpPr>
          <p:nvPr/>
        </p:nvCxnSpPr>
        <p:spPr bwMode="auto">
          <a:xfrm>
            <a:off x="3581400" y="2971800"/>
            <a:ext cx="1524000" cy="0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2" name="AutoShape 4"/>
          <p:cNvCxnSpPr>
            <a:cxnSpLocks noChangeShapeType="1"/>
          </p:cNvCxnSpPr>
          <p:nvPr/>
        </p:nvCxnSpPr>
        <p:spPr bwMode="auto">
          <a:xfrm>
            <a:off x="3581400" y="3505200"/>
            <a:ext cx="4419600" cy="6096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15616" y="2708920"/>
            <a:ext cx="1584176" cy="936104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Validate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96136" y="2708920"/>
            <a:ext cx="1584176" cy="936104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UpdateDb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187624" y="112474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build functionality from smaller pieces?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/>
      <p:bldP spid="16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 r="33654"/>
          <a:stretch>
            <a:fillRect/>
          </a:stretch>
        </p:blipFill>
        <p:spPr bwMode="auto">
          <a:xfrm>
            <a:off x="1143000" y="2362201"/>
            <a:ext cx="6172200" cy="158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438400" y="236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236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UpdateDb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 r="33654"/>
          <a:stretch>
            <a:fillRect/>
          </a:stretch>
        </p:blipFill>
        <p:spPr bwMode="auto">
          <a:xfrm>
            <a:off x="1143000" y="2362201"/>
            <a:ext cx="6172200" cy="158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1880" y="2492896"/>
            <a:ext cx="3240360" cy="1296144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ValidateAndUpdate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4499992" y="1988840"/>
            <a:ext cx="2514954" cy="379414"/>
            <a:chOff x="3810000" y="5866398"/>
            <a:chExt cx="1981554" cy="990016"/>
          </a:xfrm>
        </p:grpSpPr>
        <p:sp>
          <p:nvSpPr>
            <p:cNvPr id="8" name="TextBox 7"/>
            <p:cNvSpPr txBox="1"/>
            <p:nvPr/>
          </p:nvSpPr>
          <p:spPr>
            <a:xfrm rot="237361" flipH="1">
              <a:off x="4278137" y="5866398"/>
              <a:ext cx="1513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New function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 flipH="1" flipV="1">
              <a:off x="3650456" y="6255544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 flipH="1">
            <a:off x="5166150" y="4028708"/>
            <a:ext cx="24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Can't tell it was built from smaller functions!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application is glued together from smaller functions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147458" name="Picture 2" descr="http://fourtheconomy.com/wp-content/uploads/2012/07/turt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005064"/>
            <a:ext cx="2867025" cy="205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771800" y="299695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Low-level operation</a:t>
            </a:r>
            <a:endParaRPr lang="en-GB" sz="2800" dirty="0"/>
          </a:p>
        </p:txBody>
      </p:sp>
      <p:grpSp>
        <p:nvGrpSpPr>
          <p:cNvPr id="2" name="Group 35"/>
          <p:cNvGrpSpPr/>
          <p:nvPr/>
        </p:nvGrpSpPr>
        <p:grpSpPr>
          <a:xfrm>
            <a:off x="2664296" y="3573016"/>
            <a:ext cx="3600400" cy="720080"/>
            <a:chOff x="4499992" y="2132856"/>
            <a:chExt cx="3600400" cy="720080"/>
          </a:xfrm>
        </p:grpSpPr>
        <p:sp>
          <p:nvSpPr>
            <p:cNvPr id="37" name="Rectangle 36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ToUpper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544616" y="3573016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string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2376264" y="35637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string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2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32"/>
          <p:cNvGrpSpPr/>
          <p:nvPr/>
        </p:nvGrpSpPr>
        <p:grpSpPr>
          <a:xfrm>
            <a:off x="467544" y="1124745"/>
            <a:ext cx="2376264" cy="648071"/>
            <a:chOff x="4932040" y="1124745"/>
            <a:chExt cx="2376264" cy="648071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Low-level operation</a:t>
              </a:r>
              <a:endParaRPr lang="en-GB" sz="1400" dirty="0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endCxn id="7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3384376" y="299695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Service</a:t>
            </a:r>
            <a:endParaRPr lang="en-GB" sz="2800" dirty="0"/>
          </a:p>
        </p:txBody>
      </p:sp>
      <p:grpSp>
        <p:nvGrpSpPr>
          <p:cNvPr id="6" name="Group 35"/>
          <p:cNvGrpSpPr/>
          <p:nvPr/>
        </p:nvGrpSpPr>
        <p:grpSpPr>
          <a:xfrm>
            <a:off x="2664296" y="3573016"/>
            <a:ext cx="3600400" cy="720080"/>
            <a:chOff x="4499992" y="2132856"/>
            <a:chExt cx="3600400" cy="720080"/>
          </a:xfrm>
        </p:grpSpPr>
        <p:sp>
          <p:nvSpPr>
            <p:cNvPr id="37" name="Rectangle 36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AddressValidator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004048" y="558924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Btw, a “Service” is just like a </a:t>
            </a:r>
            <a:r>
              <a:rPr lang="en-GB" dirty="0" err="1" smtClean="0">
                <a:solidFill>
                  <a:srgbClr val="C00000"/>
                </a:solidFill>
                <a:latin typeface="Conformity" pitchFamily="2" charset="0"/>
              </a:rPr>
              <a:t>microservice</a:t>
            </a: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 but without the "micro" in front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44616" y="3573016"/>
            <a:ext cx="16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</a:t>
            </a:r>
            <a:br>
              <a:rPr lang="en-GB" dirty="0" smtClean="0"/>
            </a:br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2376264" y="35637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Address</a:t>
            </a:r>
            <a:endParaRPr lang="en-GB" dirty="0"/>
          </a:p>
        </p:txBody>
      </p:sp>
      <p:grpSp>
        <p:nvGrpSpPr>
          <p:cNvPr id="8" name="Group 91"/>
          <p:cNvGrpSpPr/>
          <p:nvPr/>
        </p:nvGrpSpPr>
        <p:grpSpPr>
          <a:xfrm>
            <a:off x="3275856" y="1124744"/>
            <a:ext cx="2376264" cy="648071"/>
            <a:chOff x="4932040" y="1124745"/>
            <a:chExt cx="2376264" cy="648071"/>
          </a:xfrm>
        </p:grpSpPr>
        <p:sp>
          <p:nvSpPr>
            <p:cNvPr id="93" name="TextBox 92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Low-level operation</a:t>
              </a:r>
              <a:endParaRPr lang="en-GB" sz="1400" dirty="0"/>
            </a:p>
          </p:txBody>
        </p:sp>
        <p:grpSp>
          <p:nvGrpSpPr>
            <p:cNvPr id="10" name="Group 9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Arrow Connector 95"/>
              <p:cNvCxnSpPr>
                <a:endCxn id="95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5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97"/>
          <p:cNvGrpSpPr/>
          <p:nvPr/>
        </p:nvGrpSpPr>
        <p:grpSpPr>
          <a:xfrm>
            <a:off x="6084168" y="1124744"/>
            <a:ext cx="2376264" cy="648071"/>
            <a:chOff x="4932040" y="1124745"/>
            <a:chExt cx="2376264" cy="648071"/>
          </a:xfrm>
        </p:grpSpPr>
        <p:sp>
          <p:nvSpPr>
            <p:cNvPr id="99" name="TextBox 98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Low-level operation</a:t>
              </a:r>
              <a:endParaRPr lang="en-GB" sz="1400" dirty="0"/>
            </a:p>
          </p:txBody>
        </p:sp>
        <p:grpSp>
          <p:nvGrpSpPr>
            <p:cNvPr id="13" name="Group 99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endCxn id="101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1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Down Arrow 103"/>
          <p:cNvSpPr/>
          <p:nvPr/>
        </p:nvSpPr>
        <p:spPr>
          <a:xfrm>
            <a:off x="4032448" y="2060848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33"/>
          <p:cNvGrpSpPr/>
          <p:nvPr/>
        </p:nvGrpSpPr>
        <p:grpSpPr>
          <a:xfrm>
            <a:off x="2771800" y="1374924"/>
            <a:ext cx="5038398" cy="1382124"/>
            <a:chOff x="2771800" y="1374924"/>
            <a:chExt cx="5038398" cy="138212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277180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559693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1362639">
              <a:off x="6671616" y="2387716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16200000" flipH="1">
              <a:off x="6111058" y="1601914"/>
              <a:ext cx="666303" cy="1008111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1047750 w 1047750"/>
                <a:gd name="connsiteY0" fmla="*/ 401638 h 401638"/>
                <a:gd name="connsiteX1" fmla="*/ 598664 w 1047750"/>
                <a:gd name="connsiteY1" fmla="*/ 119777 h 401638"/>
                <a:gd name="connsiteX2" fmla="*/ 0 w 1047750"/>
                <a:gd name="connsiteY2" fmla="*/ 39688 h 401638"/>
                <a:gd name="connsiteX0" fmla="*/ 1047750 w 1047750"/>
                <a:gd name="connsiteY0" fmla="*/ 361950 h 361950"/>
                <a:gd name="connsiteX1" fmla="*/ 598664 w 1047750"/>
                <a:gd name="connsiteY1" fmla="*/ 80089 h 361950"/>
                <a:gd name="connsiteX2" fmla="*/ 0 w 1047750"/>
                <a:gd name="connsiteY2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342045 w 1342045"/>
                <a:gd name="connsiteY0" fmla="*/ 473218 h 473218"/>
                <a:gd name="connsiteX1" fmla="*/ 1 w 1342045"/>
                <a:gd name="connsiteY1" fmla="*/ 0 h 473218"/>
                <a:gd name="connsiteX0" fmla="*/ 892955 w 918078"/>
                <a:gd name="connsiteY0" fmla="*/ 446500 h 446500"/>
                <a:gd name="connsiteX1" fmla="*/ 0 w 918078"/>
                <a:gd name="connsiteY1" fmla="*/ 0 h 4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078" h="446500">
                  <a:moveTo>
                    <a:pt x="892955" y="446500"/>
                  </a:moveTo>
                  <a:cubicBezTo>
                    <a:pt x="543705" y="325850"/>
                    <a:pt x="918078" y="125247"/>
                    <a:pt x="0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/>
      <p:bldP spid="62" grpId="0"/>
      <p:bldP spid="65" grpId="0"/>
      <p:bldP spid="1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Myths about functional programming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32"/>
          <p:cNvGrpSpPr/>
          <p:nvPr/>
        </p:nvGrpSpPr>
        <p:grpSpPr>
          <a:xfrm>
            <a:off x="467544" y="1124745"/>
            <a:ext cx="2376264" cy="648071"/>
            <a:chOff x="4932040" y="1124745"/>
            <a:chExt cx="2376264" cy="648071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Service</a:t>
              </a:r>
              <a:endParaRPr lang="en-GB" sz="1400" dirty="0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endCxn id="7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3384376" y="299695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Use-case</a:t>
            </a:r>
            <a:endParaRPr lang="en-GB" sz="2800" dirty="0"/>
          </a:p>
        </p:txBody>
      </p:sp>
      <p:grpSp>
        <p:nvGrpSpPr>
          <p:cNvPr id="6" name="Group 35"/>
          <p:cNvGrpSpPr/>
          <p:nvPr/>
        </p:nvGrpSpPr>
        <p:grpSpPr>
          <a:xfrm>
            <a:off x="2664296" y="3573016"/>
            <a:ext cx="3600400" cy="720080"/>
            <a:chOff x="4499992" y="2132856"/>
            <a:chExt cx="3600400" cy="720080"/>
          </a:xfrm>
        </p:grpSpPr>
        <p:sp>
          <p:nvSpPr>
            <p:cNvPr id="37" name="Rectangle 36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UpdateProfileData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544616" y="3563724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ChangeProfile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971600" y="3563724"/>
            <a:ext cx="234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/>
              <a:t>ChangeProfile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Request</a:t>
            </a:r>
            <a:endParaRPr lang="en-GB" dirty="0"/>
          </a:p>
        </p:txBody>
      </p:sp>
      <p:grpSp>
        <p:nvGrpSpPr>
          <p:cNvPr id="8" name="Group 91"/>
          <p:cNvGrpSpPr/>
          <p:nvPr/>
        </p:nvGrpSpPr>
        <p:grpSpPr>
          <a:xfrm>
            <a:off x="3275856" y="1124744"/>
            <a:ext cx="2376264" cy="648071"/>
            <a:chOff x="4932040" y="1124745"/>
            <a:chExt cx="2376264" cy="648071"/>
          </a:xfrm>
        </p:grpSpPr>
        <p:sp>
          <p:nvSpPr>
            <p:cNvPr id="93" name="TextBox 92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Service</a:t>
              </a:r>
              <a:endParaRPr lang="en-GB" sz="1400" dirty="0"/>
            </a:p>
          </p:txBody>
        </p:sp>
        <p:grpSp>
          <p:nvGrpSpPr>
            <p:cNvPr id="10" name="Group 9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Arrow Connector 95"/>
              <p:cNvCxnSpPr>
                <a:endCxn id="95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5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97"/>
          <p:cNvGrpSpPr/>
          <p:nvPr/>
        </p:nvGrpSpPr>
        <p:grpSpPr>
          <a:xfrm>
            <a:off x="6084168" y="1124744"/>
            <a:ext cx="2376264" cy="648071"/>
            <a:chOff x="4932040" y="1124745"/>
            <a:chExt cx="2376264" cy="648071"/>
          </a:xfrm>
        </p:grpSpPr>
        <p:sp>
          <p:nvSpPr>
            <p:cNvPr id="99" name="TextBox 98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Service</a:t>
              </a:r>
              <a:endParaRPr lang="en-GB" sz="1400" dirty="0"/>
            </a:p>
          </p:txBody>
        </p:sp>
        <p:grpSp>
          <p:nvGrpSpPr>
            <p:cNvPr id="13" name="Group 99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endCxn id="101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1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Down Arrow 103"/>
          <p:cNvSpPr/>
          <p:nvPr/>
        </p:nvSpPr>
        <p:spPr>
          <a:xfrm>
            <a:off x="4032448" y="2060848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30"/>
          <p:cNvGrpSpPr/>
          <p:nvPr/>
        </p:nvGrpSpPr>
        <p:grpSpPr>
          <a:xfrm>
            <a:off x="2771800" y="1374924"/>
            <a:ext cx="5038398" cy="1382124"/>
            <a:chOff x="2771800" y="1374924"/>
            <a:chExt cx="5038398" cy="1382124"/>
          </a:xfrm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277180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559693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1362639">
              <a:off x="6671616" y="2387716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16200000" flipH="1">
              <a:off x="6111058" y="1601914"/>
              <a:ext cx="666303" cy="1008111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1047750 w 1047750"/>
                <a:gd name="connsiteY0" fmla="*/ 401638 h 401638"/>
                <a:gd name="connsiteX1" fmla="*/ 598664 w 1047750"/>
                <a:gd name="connsiteY1" fmla="*/ 119777 h 401638"/>
                <a:gd name="connsiteX2" fmla="*/ 0 w 1047750"/>
                <a:gd name="connsiteY2" fmla="*/ 39688 h 401638"/>
                <a:gd name="connsiteX0" fmla="*/ 1047750 w 1047750"/>
                <a:gd name="connsiteY0" fmla="*/ 361950 h 361950"/>
                <a:gd name="connsiteX1" fmla="*/ 598664 w 1047750"/>
                <a:gd name="connsiteY1" fmla="*/ 80089 h 361950"/>
                <a:gd name="connsiteX2" fmla="*/ 0 w 1047750"/>
                <a:gd name="connsiteY2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342045 w 1342045"/>
                <a:gd name="connsiteY0" fmla="*/ 473218 h 473218"/>
                <a:gd name="connsiteX1" fmla="*/ 1 w 1342045"/>
                <a:gd name="connsiteY1" fmla="*/ 0 h 473218"/>
                <a:gd name="connsiteX0" fmla="*/ 892955 w 918078"/>
                <a:gd name="connsiteY0" fmla="*/ 446500 h 446500"/>
                <a:gd name="connsiteX1" fmla="*/ 0 w 918078"/>
                <a:gd name="connsiteY1" fmla="*/ 0 h 4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078" h="446500">
                  <a:moveTo>
                    <a:pt x="892955" y="446500"/>
                  </a:moveTo>
                  <a:cubicBezTo>
                    <a:pt x="543705" y="325850"/>
                    <a:pt x="918078" y="125247"/>
                    <a:pt x="0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2" grpId="0"/>
      <p:bldP spid="65" grpId="0"/>
      <p:bldP spid="1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32"/>
          <p:cNvGrpSpPr/>
          <p:nvPr/>
        </p:nvGrpSpPr>
        <p:grpSpPr>
          <a:xfrm>
            <a:off x="467544" y="1124745"/>
            <a:ext cx="2376264" cy="648071"/>
            <a:chOff x="4932040" y="1124745"/>
            <a:chExt cx="2376264" cy="648071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Use-case</a:t>
              </a:r>
              <a:endParaRPr lang="en-GB" sz="1400" dirty="0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endCxn id="7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3203848" y="299695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Web application</a:t>
            </a:r>
            <a:endParaRPr lang="en-GB" sz="2800" dirty="0"/>
          </a:p>
        </p:txBody>
      </p:sp>
      <p:grpSp>
        <p:nvGrpSpPr>
          <p:cNvPr id="6" name="Group 35"/>
          <p:cNvGrpSpPr/>
          <p:nvPr/>
        </p:nvGrpSpPr>
        <p:grpSpPr>
          <a:xfrm>
            <a:off x="2664296" y="3573016"/>
            <a:ext cx="3600400" cy="1296144"/>
            <a:chOff x="4499992" y="2132856"/>
            <a:chExt cx="3600400" cy="720080"/>
          </a:xfrm>
        </p:grpSpPr>
        <p:sp>
          <p:nvSpPr>
            <p:cNvPr id="37" name="Rectangle 36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544616" y="3563724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</a:t>
            </a:r>
            <a:br>
              <a:rPr lang="en-GB" dirty="0" smtClean="0"/>
            </a:br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971600" y="3563724"/>
            <a:ext cx="234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Http</a:t>
            </a:r>
            <a:br>
              <a:rPr lang="en-GB" dirty="0" smtClean="0"/>
            </a:br>
            <a:r>
              <a:rPr lang="en-GB" dirty="0" smtClean="0"/>
              <a:t>Request</a:t>
            </a:r>
            <a:endParaRPr lang="en-GB" dirty="0"/>
          </a:p>
        </p:txBody>
      </p:sp>
      <p:grpSp>
        <p:nvGrpSpPr>
          <p:cNvPr id="8" name="Group 91"/>
          <p:cNvGrpSpPr/>
          <p:nvPr/>
        </p:nvGrpSpPr>
        <p:grpSpPr>
          <a:xfrm>
            <a:off x="3275856" y="1124744"/>
            <a:ext cx="2376264" cy="648071"/>
            <a:chOff x="4932040" y="1124745"/>
            <a:chExt cx="2376264" cy="648071"/>
          </a:xfrm>
        </p:grpSpPr>
        <p:sp>
          <p:nvSpPr>
            <p:cNvPr id="93" name="TextBox 92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Use-case</a:t>
              </a:r>
              <a:endParaRPr lang="en-GB" sz="1400" dirty="0"/>
            </a:p>
          </p:txBody>
        </p:sp>
        <p:grpSp>
          <p:nvGrpSpPr>
            <p:cNvPr id="10" name="Group 9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Arrow Connector 95"/>
              <p:cNvCxnSpPr>
                <a:endCxn id="95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5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97"/>
          <p:cNvGrpSpPr/>
          <p:nvPr/>
        </p:nvGrpSpPr>
        <p:grpSpPr>
          <a:xfrm>
            <a:off x="6084168" y="1124744"/>
            <a:ext cx="2376264" cy="648071"/>
            <a:chOff x="4932040" y="1124745"/>
            <a:chExt cx="2376264" cy="648071"/>
          </a:xfrm>
        </p:grpSpPr>
        <p:sp>
          <p:nvSpPr>
            <p:cNvPr id="99" name="TextBox 98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Use-case</a:t>
              </a:r>
              <a:endParaRPr lang="en-GB" sz="1400" dirty="0"/>
            </a:p>
          </p:txBody>
        </p:sp>
        <p:grpSp>
          <p:nvGrpSpPr>
            <p:cNvPr id="13" name="Group 99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endCxn id="101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1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Down Arrow 103"/>
          <p:cNvSpPr/>
          <p:nvPr/>
        </p:nvSpPr>
        <p:spPr>
          <a:xfrm>
            <a:off x="4032448" y="2060848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48"/>
          <p:cNvGrpSpPr/>
          <p:nvPr/>
        </p:nvGrpSpPr>
        <p:grpSpPr>
          <a:xfrm>
            <a:off x="3779912" y="3789040"/>
            <a:ext cx="1440159" cy="864096"/>
            <a:chOff x="3779912" y="3789040"/>
            <a:chExt cx="1440159" cy="864096"/>
          </a:xfrm>
        </p:grpSpPr>
        <p:grpSp>
          <p:nvGrpSpPr>
            <p:cNvPr id="15" name="Group 99"/>
            <p:cNvGrpSpPr/>
            <p:nvPr/>
          </p:nvGrpSpPr>
          <p:grpSpPr>
            <a:xfrm>
              <a:off x="3779912" y="3789040"/>
              <a:ext cx="1440159" cy="144015"/>
              <a:chOff x="4499974" y="2132856"/>
              <a:chExt cx="2880337" cy="2880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endCxn id="32" idx="1"/>
              </p:cNvCxnSpPr>
              <p:nvPr/>
            </p:nvCxnSpPr>
            <p:spPr>
              <a:xfrm flipV="1">
                <a:off x="4499974" y="2276873"/>
                <a:ext cx="720099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3"/>
              </p:cNvCxnSpPr>
              <p:nvPr/>
            </p:nvCxnSpPr>
            <p:spPr>
              <a:xfrm>
                <a:off x="6876254" y="2276873"/>
                <a:ext cx="504057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99"/>
            <p:cNvGrpSpPr/>
            <p:nvPr/>
          </p:nvGrpSpPr>
          <p:grpSpPr>
            <a:xfrm>
              <a:off x="3779912" y="4149081"/>
              <a:ext cx="1440159" cy="144015"/>
              <a:chOff x="4499974" y="2132856"/>
              <a:chExt cx="2880337" cy="28803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endCxn id="41" idx="1"/>
              </p:cNvCxnSpPr>
              <p:nvPr/>
            </p:nvCxnSpPr>
            <p:spPr>
              <a:xfrm flipV="1">
                <a:off x="4499974" y="2276873"/>
                <a:ext cx="720099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41" idx="3"/>
              </p:cNvCxnSpPr>
              <p:nvPr/>
            </p:nvCxnSpPr>
            <p:spPr>
              <a:xfrm>
                <a:off x="6876254" y="2276873"/>
                <a:ext cx="504057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99"/>
            <p:cNvGrpSpPr/>
            <p:nvPr/>
          </p:nvGrpSpPr>
          <p:grpSpPr>
            <a:xfrm>
              <a:off x="3779912" y="4509121"/>
              <a:ext cx="1440159" cy="144015"/>
              <a:chOff x="4499974" y="2132856"/>
              <a:chExt cx="2880337" cy="28803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endCxn id="45" idx="1"/>
              </p:cNvCxnSpPr>
              <p:nvPr/>
            </p:nvCxnSpPr>
            <p:spPr>
              <a:xfrm flipV="1">
                <a:off x="4499974" y="2276873"/>
                <a:ext cx="720099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3"/>
              </p:cNvCxnSpPr>
              <p:nvPr/>
            </p:nvCxnSpPr>
            <p:spPr>
              <a:xfrm>
                <a:off x="6876254" y="2276873"/>
                <a:ext cx="504057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/>
          <p:cNvSpPr txBox="1"/>
          <p:nvPr/>
        </p:nvSpPr>
        <p:spPr>
          <a:xfrm rot="158983">
            <a:off x="1629847" y="5095897"/>
            <a:ext cx="359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“Composition is fractal”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18" name="Group 49"/>
          <p:cNvGrpSpPr/>
          <p:nvPr/>
        </p:nvGrpSpPr>
        <p:grpSpPr>
          <a:xfrm>
            <a:off x="2771800" y="1374924"/>
            <a:ext cx="5038398" cy="1382124"/>
            <a:chOff x="2771800" y="1374924"/>
            <a:chExt cx="5038398" cy="1382124"/>
          </a:xfrm>
        </p:grpSpPr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7180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559693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21362639">
              <a:off x="6671616" y="2387716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 rot="16200000" flipH="1">
              <a:off x="6111058" y="1601914"/>
              <a:ext cx="666303" cy="1008111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1047750 w 1047750"/>
                <a:gd name="connsiteY0" fmla="*/ 401638 h 401638"/>
                <a:gd name="connsiteX1" fmla="*/ 598664 w 1047750"/>
                <a:gd name="connsiteY1" fmla="*/ 119777 h 401638"/>
                <a:gd name="connsiteX2" fmla="*/ 0 w 1047750"/>
                <a:gd name="connsiteY2" fmla="*/ 39688 h 401638"/>
                <a:gd name="connsiteX0" fmla="*/ 1047750 w 1047750"/>
                <a:gd name="connsiteY0" fmla="*/ 361950 h 361950"/>
                <a:gd name="connsiteX1" fmla="*/ 598664 w 1047750"/>
                <a:gd name="connsiteY1" fmla="*/ 80089 h 361950"/>
                <a:gd name="connsiteX2" fmla="*/ 0 w 1047750"/>
                <a:gd name="connsiteY2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342045 w 1342045"/>
                <a:gd name="connsiteY0" fmla="*/ 473218 h 473218"/>
                <a:gd name="connsiteX1" fmla="*/ 1 w 1342045"/>
                <a:gd name="connsiteY1" fmla="*/ 0 h 473218"/>
                <a:gd name="connsiteX0" fmla="*/ 892955 w 918078"/>
                <a:gd name="connsiteY0" fmla="*/ 446500 h 446500"/>
                <a:gd name="connsiteX1" fmla="*/ 0 w 918078"/>
                <a:gd name="connsiteY1" fmla="*/ 0 h 4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078" h="446500">
                  <a:moveTo>
                    <a:pt x="892955" y="446500"/>
                  </a:moveTo>
                  <a:cubicBezTo>
                    <a:pt x="543705" y="325850"/>
                    <a:pt x="918078" y="125247"/>
                    <a:pt x="0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2" grpId="0"/>
      <p:bldP spid="65" grpId="0"/>
      <p:bldP spid="104" grpId="0" animBg="1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types?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216066" name="Picture 2" descr="File:Set intersecti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4581128"/>
            <a:ext cx="2411760" cy="1606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3608" y="980728"/>
            <a:ext cx="337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is a type?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1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5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87624" y="1616163"/>
            <a:ext cx="1242183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6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683568" y="3789040"/>
            <a:ext cx="2434544" cy="1593520"/>
            <a:chOff x="6457329" y="-290789"/>
            <a:chExt cx="2434544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type  "integer"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6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5508104" y="3789040"/>
            <a:ext cx="2434544" cy="1593520"/>
            <a:chOff x="6457329" y="-290789"/>
            <a:chExt cx="2434544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type "string"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0152" y="1616163"/>
            <a:ext cx="1440160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"</a:t>
            </a:r>
            <a:r>
              <a:rPr lang="en-US" dirty="0" err="1" smtClean="0">
                <a:cs typeface="Arial" pitchFamily="34" charset="0"/>
              </a:rPr>
              <a:t>abc</a:t>
            </a:r>
            <a:r>
              <a:rPr lang="en-US" dirty="0" smtClean="0">
                <a:cs typeface="Arial" pitchFamily="34" charset="0"/>
              </a:rPr>
              <a:t>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"but"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"</a:t>
            </a:r>
            <a:r>
              <a:rPr lang="en-US" dirty="0" err="1" smtClean="0">
                <a:cs typeface="Arial" pitchFamily="34" charset="0"/>
              </a:rPr>
              <a:t>cobol</a:t>
            </a:r>
            <a:r>
              <a:rPr lang="en-US" dirty="0" smtClean="0">
                <a:cs typeface="Arial" pitchFamily="34" charset="0"/>
              </a:rPr>
              <a:t>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"double"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"end"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"float"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6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683568" y="3789040"/>
            <a:ext cx="2434544" cy="1593520"/>
            <a:chOff x="6457329" y="-290789"/>
            <a:chExt cx="2434544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type  "Person"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11560" y="1616163"/>
            <a:ext cx="1818247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Donna Roy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Javier Mendoza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Nathan Logan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Shawna Ingram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Abel Ortiz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Lena Robbins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Gordon Wood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8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5508104" y="3789040"/>
            <a:ext cx="2434544" cy="1593520"/>
            <a:chOff x="6457329" y="-290789"/>
            <a:chExt cx="2434544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type "Fruit"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0152" y="1616163"/>
            <a:ext cx="1440160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916832"/>
            <a:ext cx="402272" cy="360040"/>
          </a:xfrm>
          <a:prstGeom prst="rect">
            <a:avLst/>
          </a:prstGeom>
          <a:noFill/>
        </p:spPr>
      </p:pic>
      <p:pic>
        <p:nvPicPr>
          <p:cNvPr id="21" name="Picture 20" descr="banan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2348880"/>
            <a:ext cx="1021080" cy="574358"/>
          </a:xfrm>
          <a:prstGeom prst="rect">
            <a:avLst/>
          </a:prstGeom>
        </p:spPr>
      </p:pic>
      <p:pic>
        <p:nvPicPr>
          <p:cNvPr id="22" name="Picture 21" descr="cherry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8E1E7"/>
              </a:clrFrom>
              <a:clrTo>
                <a:srgbClr val="F8E1E7">
                  <a:alpha val="0"/>
                </a:srgbClr>
              </a:clrTo>
            </a:clrChange>
          </a:blip>
          <a:srcRect l="29502" t="13793" r="27586" b="21839"/>
          <a:stretch>
            <a:fillRect/>
          </a:stretch>
        </p:blipFill>
        <p:spPr>
          <a:xfrm>
            <a:off x="6372200" y="2996952"/>
            <a:ext cx="6096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53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5508104" y="3789040"/>
            <a:ext cx="3024336" cy="1593520"/>
            <a:chOff x="6457329" y="-290789"/>
            <a:chExt cx="3024336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3024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a type containing functions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0152" y="1616163"/>
            <a:ext cx="2160240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6084168" y="1916832"/>
            <a:ext cx="1728192" cy="360040"/>
            <a:chOff x="609600" y="2908300"/>
            <a:chExt cx="3611880" cy="7493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33" name="Picture 32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7" name="Group 45"/>
          <p:cNvGrpSpPr/>
          <p:nvPr/>
        </p:nvGrpSpPr>
        <p:grpSpPr>
          <a:xfrm>
            <a:off x="6084168" y="2852936"/>
            <a:ext cx="1554088" cy="432048"/>
            <a:chOff x="6084168" y="1340768"/>
            <a:chExt cx="1554088" cy="432048"/>
          </a:xfrm>
        </p:grpSpPr>
        <p:grpSp>
          <p:nvGrpSpPr>
            <p:cNvPr id="8" name="Group 14"/>
            <p:cNvGrpSpPr/>
            <p:nvPr/>
          </p:nvGrpSpPr>
          <p:grpSpPr>
            <a:xfrm>
              <a:off x="6084168" y="1412776"/>
              <a:ext cx="1236593" cy="360040"/>
              <a:chOff x="609600" y="2908300"/>
              <a:chExt cx="2584450" cy="749300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192212" y="29083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1557337" y="29083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42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9600" y="3048000"/>
                <a:ext cx="525462" cy="468313"/>
              </a:xfrm>
              <a:prstGeom prst="rect">
                <a:avLst/>
              </a:prstGeom>
              <a:noFill/>
            </p:spPr>
          </p:pic>
        </p:grpSp>
        <p:pic>
          <p:nvPicPr>
            <p:cNvPr id="44" name="Picture 43" descr="cherry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7308304" y="1340768"/>
              <a:ext cx="329952" cy="371196"/>
            </a:xfrm>
            <a:prstGeom prst="rect">
              <a:avLst/>
            </a:prstGeom>
          </p:spPr>
        </p:pic>
      </p:grpSp>
      <p:grpSp>
        <p:nvGrpSpPr>
          <p:cNvPr id="9" name="Group 46"/>
          <p:cNvGrpSpPr/>
          <p:nvPr/>
        </p:nvGrpSpPr>
        <p:grpSpPr>
          <a:xfrm>
            <a:off x="6012160" y="2348880"/>
            <a:ext cx="1800200" cy="432048"/>
            <a:chOff x="6012160" y="836712"/>
            <a:chExt cx="1800200" cy="432048"/>
          </a:xfrm>
        </p:grpSpPr>
        <p:grpSp>
          <p:nvGrpSpPr>
            <p:cNvPr id="10" name="Group 14"/>
            <p:cNvGrpSpPr/>
            <p:nvPr/>
          </p:nvGrpSpPr>
          <p:grpSpPr>
            <a:xfrm>
              <a:off x="6362933" y="908720"/>
              <a:ext cx="1449427" cy="360040"/>
              <a:chOff x="1192212" y="2908300"/>
              <a:chExt cx="3029268" cy="749300"/>
            </a:xfrm>
          </p:grpSpPr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192212" y="29083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557337" y="29083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6" name="Picture 25" descr="banana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00400" y="2971800"/>
                <a:ext cx="1021080" cy="574358"/>
              </a:xfrm>
              <a:prstGeom prst="rect">
                <a:avLst/>
              </a:prstGeom>
            </p:spPr>
          </p:pic>
        </p:grpSp>
        <p:pic>
          <p:nvPicPr>
            <p:cNvPr id="45" name="Picture 44" descr="cherry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6012160" y="836712"/>
              <a:ext cx="329952" cy="37119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can be composed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http://cdni.wired.co.uk/1920x1280/k_n/maths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62875"/>
            <a:ext cx="7416824" cy="49445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is...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 rot="-180000">
            <a:off x="274761" y="280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I’ve heard that...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540000">
            <a:off x="2920025" y="6134102"/>
            <a:ext cx="468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means =&gt; like Lego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268413"/>
            <a:ext cx="86400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types are built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smaller types in two ways 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95936" y="4869160"/>
            <a:ext cx="4896544" cy="504056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Example: pairs, tuples, records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268413"/>
            <a:ext cx="8640000" cy="208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New types are built from smaller types in two ways 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"AND"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67544" y="3212976"/>
            <a:ext cx="8640000" cy="1117848"/>
            <a:chOff x="467544" y="4509120"/>
            <a:chExt cx="8640000" cy="1117848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67544" y="4509120"/>
              <a:ext cx="8640000" cy="1080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type </a:t>
              </a:r>
              <a:r>
                <a:rPr kumimoji="0" lang="en-GB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FruitSalad</a:t>
              </a:r>
              <a:r>
                <a:rPr lang="en-GB" sz="3200" dirty="0" smtClean="0"/>
                <a:t> = </a:t>
              </a: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dirty="0" smtClean="0"/>
                <a:t>               2 each of </a:t>
              </a: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     </a:t>
              </a:r>
              <a:r>
                <a:rPr kumimoji="0" lang="en-GB" sz="3200" b="0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and</a:t>
              </a:r>
              <a:r>
                <a:rPr kumimoji="0" lang="en-GB" sz="3200" b="0" i="0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3200" b="0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</a:t>
              </a:r>
              <a:r>
                <a:rPr kumimoji="0" lang="en-GB" sz="3200" b="0" i="0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</a:t>
              </a:r>
              <a:r>
                <a:rPr kumimoji="0" lang="en-GB" sz="3200" b="0" i="0" u="sng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and</a:t>
              </a:r>
              <a:endParaRPr kumimoji="0" lang="en-GB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5157192"/>
              <a:ext cx="402272" cy="360040"/>
            </a:xfrm>
            <a:prstGeom prst="rect">
              <a:avLst/>
            </a:prstGeom>
            <a:noFill/>
          </p:spPr>
        </p:pic>
        <p:pic>
          <p:nvPicPr>
            <p:cNvPr id="8" name="Picture 7" descr="banana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056" y="5013176"/>
              <a:ext cx="1021080" cy="574358"/>
            </a:xfrm>
            <a:prstGeom prst="rect">
              <a:avLst/>
            </a:prstGeom>
          </p:spPr>
        </p:pic>
        <p:pic>
          <p:nvPicPr>
            <p:cNvPr id="10" name="Picture 9" descr="cherry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6948264" y="4941168"/>
              <a:ext cx="6096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268413"/>
            <a:ext cx="8640000" cy="208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New types are built from smaller types in two ways 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"OR"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67544" y="3645024"/>
            <a:ext cx="8640000" cy="685800"/>
            <a:chOff x="467544" y="4941168"/>
            <a:chExt cx="8640000" cy="68580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67544" y="5013176"/>
              <a:ext cx="8640000" cy="5764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type Snack</a:t>
              </a:r>
              <a:r>
                <a:rPr lang="en-GB" sz="3200" dirty="0" smtClean="0"/>
                <a:t> =            </a:t>
              </a: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     </a:t>
              </a:r>
              <a:r>
                <a:rPr kumimoji="0" lang="en-GB" sz="3200" b="0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</a:t>
              </a:r>
              <a:r>
                <a:rPr kumimoji="0" lang="en-GB" sz="3200" b="0" i="0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</a:t>
              </a:r>
              <a:r>
                <a:rPr kumimoji="0" lang="en-GB" sz="3200" b="0" i="0" u="sng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</a:t>
              </a: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5157192"/>
              <a:ext cx="402272" cy="360040"/>
            </a:xfrm>
            <a:prstGeom prst="rect">
              <a:avLst/>
            </a:prstGeom>
            <a:noFill/>
          </p:spPr>
        </p:pic>
        <p:pic>
          <p:nvPicPr>
            <p:cNvPr id="8" name="Picture 7" descr="banana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056" y="5013176"/>
              <a:ext cx="1021080" cy="574358"/>
            </a:xfrm>
            <a:prstGeom prst="rect">
              <a:avLst/>
            </a:prstGeom>
          </p:spPr>
        </p:pic>
        <p:pic>
          <p:nvPicPr>
            <p:cNvPr id="10" name="Picture 9" descr="cherry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6948264" y="4941168"/>
              <a:ext cx="609600" cy="68580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851920" y="5085184"/>
            <a:ext cx="4896544" cy="504056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Example coming up!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23928" y="4653136"/>
            <a:ext cx="4896544" cy="504056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Not available in C# or Java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Real world example </a:t>
            </a:r>
            <a:br>
              <a:rPr lang="en-GB" dirty="0" smtClean="0"/>
            </a:br>
            <a:r>
              <a:rPr lang="en-GB" dirty="0" smtClean="0"/>
              <a:t>of type composition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17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ChequeNumber</a:t>
            </a:r>
            <a:r>
              <a:rPr lang="en-GB" sz="2000" dirty="0" smtClean="0"/>
              <a:t> = </a:t>
            </a:r>
            <a:r>
              <a:rPr lang="en-GB" sz="2000" dirty="0" err="1" smtClean="0"/>
              <a:t>int</a:t>
            </a:r>
            <a:endParaRPr lang="en-GB" sz="20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CardNumber</a:t>
            </a:r>
            <a:r>
              <a:rPr lang="en-GB" sz="2000" dirty="0" smtClean="0"/>
              <a:t> = string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3635896" y="561946"/>
            <a:ext cx="2593866" cy="444582"/>
            <a:chOff x="2208465" y="5654115"/>
            <a:chExt cx="2593866" cy="444582"/>
          </a:xfrm>
        </p:grpSpPr>
        <p:sp>
          <p:nvSpPr>
            <p:cNvPr id="6" name="Rectangle 5"/>
            <p:cNvSpPr/>
            <p:nvPr/>
          </p:nvSpPr>
          <p:spPr>
            <a:xfrm rot="21480000">
              <a:off x="2935733" y="5654115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Primitive types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208465" y="5908978"/>
              <a:ext cx="727837" cy="1051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3154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CardType</a:t>
            </a:r>
            <a:r>
              <a:rPr lang="en-GB" sz="2000" dirty="0" smtClean="0"/>
              <a:t> = Visa | </a:t>
            </a:r>
            <a:r>
              <a:rPr lang="en-GB" sz="2000" dirty="0" err="1" smtClean="0"/>
              <a:t>Mastercard</a:t>
            </a:r>
            <a:endParaRPr lang="en-GB" sz="20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CreditCardInfo</a:t>
            </a:r>
            <a:r>
              <a:rPr lang="en-GB" sz="2000" dirty="0" smtClean="0"/>
              <a:t> = </a:t>
            </a:r>
            <a:r>
              <a:rPr lang="en-GB" sz="2000" dirty="0" err="1" smtClean="0"/>
              <a:t>CardType</a:t>
            </a:r>
            <a:r>
              <a:rPr lang="en-GB" sz="2000" dirty="0" smtClean="0"/>
              <a:t> * </a:t>
            </a:r>
            <a:r>
              <a:rPr lang="en-GB" sz="2000" dirty="0" err="1" smtClean="0"/>
              <a:t>CardNumber</a:t>
            </a:r>
            <a:endParaRPr lang="en-GB" sz="2000" dirty="0" smtClean="0"/>
          </a:p>
        </p:txBody>
      </p:sp>
      <p:grpSp>
        <p:nvGrpSpPr>
          <p:cNvPr id="2" name="Group 32"/>
          <p:cNvGrpSpPr/>
          <p:nvPr/>
        </p:nvGrpSpPr>
        <p:grpSpPr>
          <a:xfrm>
            <a:off x="3203848" y="818568"/>
            <a:ext cx="3709508" cy="503031"/>
            <a:chOff x="1157201" y="4791045"/>
            <a:chExt cx="2966257" cy="503031"/>
          </a:xfrm>
        </p:grpSpPr>
        <p:sp>
          <p:nvSpPr>
            <p:cNvPr id="13" name="Rectangle 12"/>
            <p:cNvSpPr/>
            <p:nvPr/>
          </p:nvSpPr>
          <p:spPr>
            <a:xfrm rot="21480000">
              <a:off x="2256860" y="4791045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err="1" smtClean="0">
                  <a:solidFill>
                    <a:srgbClr val="C00000"/>
                  </a:solidFill>
                  <a:latin typeface="Conformity" pitchFamily="2" charset="0"/>
                </a:rPr>
                <a:t>ORtype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1157201" y="5038479"/>
              <a:ext cx="1094023" cy="2555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/>
          <p:cNvGrpSpPr/>
          <p:nvPr/>
        </p:nvGrpSpPr>
        <p:grpSpPr>
          <a:xfrm>
            <a:off x="3787102" y="1930098"/>
            <a:ext cx="1866598" cy="693043"/>
            <a:chOff x="919511" y="4718011"/>
            <a:chExt cx="1866598" cy="693043"/>
          </a:xfrm>
        </p:grpSpPr>
        <p:sp>
          <p:nvSpPr>
            <p:cNvPr id="19" name="Rectangle 18"/>
            <p:cNvSpPr/>
            <p:nvPr/>
          </p:nvSpPr>
          <p:spPr>
            <a:xfrm rot="21480000">
              <a:off x="919511" y="4966472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AND 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272361" y="4718011"/>
              <a:ext cx="14401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3154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Visa |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Mastercard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GB" sz="20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PaymentMethod</a:t>
            </a:r>
            <a:r>
              <a:rPr lang="en-GB" sz="2000" dirty="0" smtClean="0"/>
              <a:t> =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  | Cash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  | Cheque of </a:t>
            </a:r>
            <a:r>
              <a:rPr lang="en-GB" sz="2000" b="1" dirty="0" err="1" smtClean="0"/>
              <a:t>ChequeNumber</a:t>
            </a:r>
            <a:endParaRPr lang="en-GB" sz="2000" b="1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  | Card of </a:t>
            </a:r>
            <a:r>
              <a:rPr lang="en-GB" sz="2000" b="1" dirty="0" err="1" smtClean="0"/>
              <a:t>CreditCardInfo</a:t>
            </a:r>
            <a:endParaRPr lang="en-GB" sz="2000" b="1" dirty="0" smtClean="0"/>
          </a:p>
        </p:txBody>
      </p:sp>
      <p:grpSp>
        <p:nvGrpSpPr>
          <p:cNvPr id="2" name="Group 32"/>
          <p:cNvGrpSpPr/>
          <p:nvPr/>
        </p:nvGrpSpPr>
        <p:grpSpPr>
          <a:xfrm>
            <a:off x="3275857" y="2682613"/>
            <a:ext cx="2521857" cy="444582"/>
            <a:chOff x="2136458" y="5974582"/>
            <a:chExt cx="2521857" cy="444582"/>
          </a:xfrm>
        </p:grpSpPr>
        <p:sp>
          <p:nvSpPr>
            <p:cNvPr id="22" name="Rectangle 21"/>
            <p:cNvSpPr/>
            <p:nvPr/>
          </p:nvSpPr>
          <p:spPr>
            <a:xfrm rot="21480000">
              <a:off x="2791717" y="5974582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err="1" smtClean="0">
                  <a:solidFill>
                    <a:srgbClr val="C00000"/>
                  </a:solidFill>
                  <a:latin typeface="Conformity" pitchFamily="2" charset="0"/>
                </a:rPr>
                <a:t>ORtype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136458" y="5993904"/>
              <a:ext cx="720079" cy="922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3154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Visa |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Mastercard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PaymentMethod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Cash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Cheque of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Card of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GB" sz="20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PaymentAmount</a:t>
            </a:r>
            <a:r>
              <a:rPr lang="en-GB" sz="2000" dirty="0" smtClean="0"/>
              <a:t> = decimal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smtClean="0"/>
              <a:t>Currency</a:t>
            </a:r>
            <a:r>
              <a:rPr lang="en-GB" sz="2000" dirty="0" smtClean="0"/>
              <a:t> = EUR | USD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067946" y="3788527"/>
            <a:ext cx="3383302" cy="444582"/>
            <a:chOff x="2208467" y="5640336"/>
            <a:chExt cx="3383302" cy="444582"/>
          </a:xfrm>
        </p:grpSpPr>
        <p:sp>
          <p:nvSpPr>
            <p:cNvPr id="6" name="Rectangle 5"/>
            <p:cNvSpPr/>
            <p:nvPr/>
          </p:nvSpPr>
          <p:spPr>
            <a:xfrm rot="21480000">
              <a:off x="2935492" y="5640336"/>
              <a:ext cx="2656277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Another primitive 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208467" y="5908978"/>
              <a:ext cx="727834" cy="1051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/>
          <p:cNvGrpSpPr/>
          <p:nvPr/>
        </p:nvGrpSpPr>
        <p:grpSpPr>
          <a:xfrm>
            <a:off x="3707904" y="4720732"/>
            <a:ext cx="3534659" cy="444582"/>
            <a:chOff x="2136458" y="5956904"/>
            <a:chExt cx="3534659" cy="444582"/>
          </a:xfrm>
        </p:grpSpPr>
        <p:sp>
          <p:nvSpPr>
            <p:cNvPr id="22" name="Rectangle 21"/>
            <p:cNvSpPr/>
            <p:nvPr/>
          </p:nvSpPr>
          <p:spPr>
            <a:xfrm rot="21480000">
              <a:off x="2791408" y="5956904"/>
              <a:ext cx="2879709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Another </a:t>
              </a:r>
              <a:r>
                <a:rPr lang="en-GB" sz="2400" dirty="0" err="1" smtClean="0">
                  <a:solidFill>
                    <a:srgbClr val="C00000"/>
                  </a:solidFill>
                  <a:latin typeface="Conformity" pitchFamily="2" charset="0"/>
                </a:rPr>
                <a:t>ORtype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136458" y="5993904"/>
              <a:ext cx="720079" cy="922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3154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Visa |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Mastercard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PaymentMethod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Cash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Cheque of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Card of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PaymentAmount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decimal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Currency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EUR | USD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GB" sz="20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smtClean="0"/>
              <a:t>Payment </a:t>
            </a:r>
            <a:r>
              <a:rPr lang="en-GB" sz="2000" dirty="0" smtClean="0"/>
              <a:t>= {</a:t>
            </a:r>
            <a:br>
              <a:rPr lang="en-GB" sz="2000" dirty="0" smtClean="0"/>
            </a:br>
            <a:r>
              <a:rPr lang="en-GB" sz="2000" dirty="0" smtClean="0"/>
              <a:t>Amount :  </a:t>
            </a:r>
            <a:r>
              <a:rPr lang="en-GB" sz="2000" b="1" dirty="0" err="1" smtClean="0"/>
              <a:t>PaymentAmount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Currency:  </a:t>
            </a:r>
            <a:r>
              <a:rPr lang="en-GB" sz="2000" b="1" dirty="0" smtClean="0"/>
              <a:t>Currency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Method:  </a:t>
            </a:r>
            <a:r>
              <a:rPr lang="en-GB" sz="2000" b="1" dirty="0" err="1" smtClean="0"/>
              <a:t>PaymentMethod</a:t>
            </a:r>
            <a:r>
              <a:rPr lang="en-GB" sz="2000" b="1" dirty="0" smtClean="0"/>
              <a:t>  </a:t>
            </a:r>
            <a:r>
              <a:rPr lang="en-GB" sz="2000" dirty="0" smtClean="0"/>
              <a:t>}</a:t>
            </a:r>
            <a:endParaRPr kumimoji="0" lang="en-GB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555776" y="5170458"/>
            <a:ext cx="3457961" cy="444582"/>
            <a:chOff x="1200354" y="5974582"/>
            <a:chExt cx="3457961" cy="444582"/>
          </a:xfrm>
        </p:grpSpPr>
        <p:sp>
          <p:nvSpPr>
            <p:cNvPr id="22" name="Rectangle 21"/>
            <p:cNvSpPr/>
            <p:nvPr/>
          </p:nvSpPr>
          <p:spPr>
            <a:xfrm rot="21480000">
              <a:off x="2791717" y="5974582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AND 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1200354" y="6229445"/>
              <a:ext cx="1591932" cy="3316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 rot="21480000">
            <a:off x="5809650" y="5646973"/>
            <a:ext cx="2869771" cy="824524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Final type built from many smaller types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4142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good for mathematical and scientific tasks</a:t>
            </a:r>
          </a:p>
          <a:p>
            <a:pPr>
              <a:buNone/>
            </a:pPr>
            <a:r>
              <a:rPr lang="en-GB" dirty="0" smtClean="0"/>
              <a:t>... good for complicated algorithms</a:t>
            </a:r>
          </a:p>
          <a:p>
            <a:pPr>
              <a:buNone/>
            </a:pPr>
            <a:r>
              <a:rPr lang="en-GB" dirty="0" smtClean="0"/>
              <a:t>... </a:t>
            </a:r>
            <a:r>
              <a:rPr lang="en-GB" i="1" dirty="0" smtClean="0"/>
              <a:t>really </a:t>
            </a:r>
            <a:r>
              <a:rPr lang="en-GB" dirty="0" smtClean="0"/>
              <a:t>good for parallel processing</a:t>
            </a:r>
          </a:p>
          <a:p>
            <a:pPr>
              <a:buNone/>
            </a:pPr>
            <a:r>
              <a:rPr lang="en-GB" dirty="0" smtClean="0"/>
              <a:t>... but you need a PhD in computer science </a:t>
            </a:r>
            <a:r>
              <a:rPr lang="en-GB" dirty="0" smtClean="0">
                <a:sym typeface="Wingdings"/>
              </a:rPr>
              <a:t>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-180000">
            <a:off x="274761" y="280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I’ve heard that...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6864291" y="41426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So not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64294" y="3933056"/>
            <a:ext cx="432048" cy="2880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-180000">
            <a:off x="7656379" y="270250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All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500398" y="2348880"/>
            <a:ext cx="360040" cy="36004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12366" y="2996952"/>
            <a:ext cx="50405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636912"/>
            <a:ext cx="1076441" cy="720080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5868144" y="1579444"/>
            <a:ext cx="2158306" cy="473968"/>
            <a:chOff x="2370138" y="2590800"/>
            <a:chExt cx="4648200" cy="1600200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2370138" y="2819400"/>
              <a:ext cx="4648200" cy="1371600"/>
            </a:xfrm>
            <a:prstGeom prst="rect">
              <a:avLst/>
            </a:prstGeom>
            <a:noFill/>
          </p:spPr>
        </p:pic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3513136" y="2590800"/>
              <a:ext cx="2733973" cy="1600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9922" name="AutoShape 2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924" name="AutoShape 4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9926" name="Picture 6" descr="File:Set intersection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39109"/>
            <a:ext cx="1355304" cy="9029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5576" y="38837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576" y="155679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Functions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2685693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Composition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941168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Congratulations!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You now understand functional programming.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Want more?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1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Forget everything you know about Object-Oriented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 rot="21316247">
            <a:off x="338757" y="618640"/>
            <a:ext cx="521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Before going further...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pic>
        <p:nvPicPr>
          <p:cNvPr id="2050" name="Picture 2" descr="https://36.media.tumblr.com/ca618f39faf7dc934e839332d29ee0b2/tumblr_n6jrtmK5VY1rog5d1o1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36912"/>
            <a:ext cx="4381500" cy="292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must pass this test...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an object?</a:t>
            </a:r>
          </a:p>
          <a:p>
            <a:r>
              <a:rPr lang="en-GB" dirty="0" smtClean="0"/>
              <a:t>What is inheritance?</a:t>
            </a:r>
          </a:p>
          <a:p>
            <a:r>
              <a:rPr lang="en-GB" dirty="0" smtClean="0"/>
              <a:t>What is a subclass?</a:t>
            </a:r>
          </a:p>
          <a:p>
            <a:r>
              <a:rPr lang="en-GB" dirty="0" smtClean="0"/>
              <a:t>What is an exception?</a:t>
            </a:r>
          </a:p>
          <a:p>
            <a:r>
              <a:rPr lang="en-GB" dirty="0" smtClean="0"/>
              <a:t>What is casting?</a:t>
            </a:r>
          </a:p>
          <a:p>
            <a:r>
              <a:rPr lang="en-GB" dirty="0" smtClean="0"/>
              <a:t>What is overloading?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rot="21316247">
            <a:off x="2354982" y="5587191"/>
            <a:ext cx="521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Correct answer: "I don't know!"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1828800" y="1371600"/>
            <a:ext cx="5410200" cy="54102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Four things that are very different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905000"/>
            <a:ext cx="20574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Expressions</a:t>
            </a:r>
          </a:p>
          <a:p>
            <a:pPr algn="ctr"/>
            <a:r>
              <a:rPr lang="en-GB" sz="1400" dirty="0" smtClean="0"/>
              <a:t>rather than statements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4114800"/>
            <a:ext cx="20574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Pattern matching</a:t>
            </a:r>
          </a:p>
          <a:p>
            <a:pPr algn="ctr"/>
            <a:r>
              <a:rPr lang="en-GB" sz="1400" dirty="0" smtClean="0"/>
              <a:t>for control flow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4114800"/>
            <a:ext cx="2057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Algebraic Types</a:t>
            </a:r>
          </a:p>
          <a:p>
            <a:pPr algn="ctr"/>
            <a:r>
              <a:rPr lang="en-GB" sz="1400" dirty="0" smtClean="0"/>
              <a:t>for domain models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1905000"/>
            <a:ext cx="2057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Function-oriented</a:t>
            </a:r>
          </a:p>
          <a:p>
            <a:pPr algn="ctr"/>
            <a:r>
              <a:rPr lang="en-GB" sz="1400" dirty="0" smtClean="0"/>
              <a:t>Not object oriented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GB" dirty="0" smtClean="0"/>
              <a:t>Functions and Mathematics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51320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“Programming is one of the most difficult branches of applied mathematics”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- E. W.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Dijkstra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Function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add1(x)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Function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add1(x)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38400" y="1513815"/>
            <a:ext cx="3505200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add1(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0: return 1;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3;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etc ad infinitum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83568" y="4616152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and output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already exist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function is not a calculation, just a mapping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Input and output values are unchanged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immutable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4294553" y="728535"/>
            <a:ext cx="4534524" cy="827676"/>
            <a:chOff x="6804925" y="-57362"/>
            <a:chExt cx="2197187" cy="827676"/>
          </a:xfrm>
        </p:grpSpPr>
        <p:sp>
          <p:nvSpPr>
            <p:cNvPr id="30" name="TextBox 29"/>
            <p:cNvSpPr txBox="1"/>
            <p:nvPr/>
          </p:nvSpPr>
          <p:spPr>
            <a:xfrm rot="21420000">
              <a:off x="6804925" y="-57362"/>
              <a:ext cx="21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A function doesn’t “do” anything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904470" y="332656"/>
              <a:ext cx="187810" cy="43765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4616450"/>
            <a:ext cx="8229600" cy="19812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A (mathematical) function always gives the </a:t>
            </a:r>
            <a:r>
              <a:rPr lang="en-US" sz="2800" dirty="0" smtClean="0">
                <a:solidFill>
                  <a:srgbClr val="C00000"/>
                </a:solidFill>
              </a:rPr>
              <a:t>same output value </a:t>
            </a:r>
            <a:r>
              <a:rPr lang="en-US" sz="2800" dirty="0" smtClean="0"/>
              <a:t>for a given input value</a:t>
            </a:r>
            <a:endParaRPr lang="en-GB" sz="2800" dirty="0" smtClean="0"/>
          </a:p>
          <a:p>
            <a:pPr lvl="0"/>
            <a:r>
              <a:rPr lang="en-US" sz="2800" dirty="0" smtClean="0"/>
              <a:t>A (mathematical) function has </a:t>
            </a:r>
            <a:r>
              <a:rPr lang="en-US" sz="2800" dirty="0" smtClean="0">
                <a:solidFill>
                  <a:srgbClr val="C00000"/>
                </a:solidFill>
              </a:rPr>
              <a:t>no side effects</a:t>
            </a:r>
            <a:endParaRPr lang="en-GB" sz="2800" dirty="0">
              <a:solidFill>
                <a:srgbClr val="C00000"/>
              </a:solidFill>
            </a:endParaRPr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7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Function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add1(x)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4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38400" y="1513815"/>
            <a:ext cx="3505200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add1(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0: return 1;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3;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etc ad infinitum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good</a:t>
            </a:r>
            <a:r>
              <a:rPr lang="en-GB" dirty="0" smtClean="0"/>
              <a:t> for...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6000" dirty="0" smtClean="0"/>
              <a:t>Boring</a:t>
            </a:r>
          </a:p>
          <a:p>
            <a:pPr algn="ctr">
              <a:buNone/>
            </a:pPr>
            <a:r>
              <a:rPr lang="en-GB" sz="6000" dirty="0" smtClean="0"/>
              <a:t>Line Of Business </a:t>
            </a:r>
          </a:p>
          <a:p>
            <a:pPr algn="ctr">
              <a:buNone/>
            </a:pPr>
            <a:r>
              <a:rPr lang="en-GB" sz="6000" dirty="0" smtClean="0"/>
              <a:t>Applications </a:t>
            </a:r>
          </a:p>
          <a:p>
            <a:pPr algn="ctr">
              <a:buNone/>
            </a:pPr>
            <a:r>
              <a:rPr lang="en-GB" sz="4000" dirty="0" smtClean="0"/>
              <a:t>(BLOBAs)</a:t>
            </a:r>
          </a:p>
        </p:txBody>
      </p:sp>
      <p:sp>
        <p:nvSpPr>
          <p:cNvPr id="5" name="TextBox 4"/>
          <p:cNvSpPr txBox="1"/>
          <p:nvPr/>
        </p:nvSpPr>
        <p:spPr>
          <a:xfrm rot="-180000">
            <a:off x="5747368" y="3259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really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  ^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019" y="3562"/>
              <a:ext cx="4136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WorkingHours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(x</a:t>
              </a: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)</a:t>
              </a:r>
              <a:b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input Day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hours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810" y="1888"/>
              <a:ext cx="87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Sun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Mon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Tue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Wed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977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Domain (days</a:t>
              </a:r>
              <a:r>
                <a:rPr kumimoji="0" lang="en-US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of week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(hours)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434" y="1888"/>
              <a:ext cx="87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8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81200" y="1513815"/>
            <a:ext cx="4267200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workingHours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(Day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   case Sun: return 0;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Mon: return 8;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Tue: return 8;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Wed: return 8;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etc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28"/>
          <p:cNvGrpSpPr/>
          <p:nvPr/>
        </p:nvGrpSpPr>
        <p:grpSpPr>
          <a:xfrm>
            <a:off x="4294553" y="728535"/>
            <a:ext cx="4534524" cy="827676"/>
            <a:chOff x="6804925" y="-57362"/>
            <a:chExt cx="2197187" cy="827676"/>
          </a:xfrm>
        </p:grpSpPr>
        <p:sp>
          <p:nvSpPr>
            <p:cNvPr id="18" name="TextBox 17"/>
            <p:cNvSpPr txBox="1"/>
            <p:nvPr/>
          </p:nvSpPr>
          <p:spPr>
            <a:xfrm rot="21420000">
              <a:off x="6804925" y="-57362"/>
              <a:ext cx="21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Anything can be mapped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6904470" y="332656"/>
              <a:ext cx="187810" cy="43765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019" y="3562"/>
              <a:ext cx="4136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CustomerName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input Customer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string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816" y="1888"/>
              <a:ext cx="864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Cust1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C</a:t>
              </a: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ust2</a:t>
              </a:r>
              <a:b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Cust3</a:t>
              </a:r>
              <a:b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Cust3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977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Domain (customer)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(string)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Alice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Bob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Sue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John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05000" y="1484784"/>
            <a:ext cx="4343400" cy="2585323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CustomerName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(Customer input)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{</a:t>
            </a:r>
            <a:br>
              <a:rPr lang="en-GB" sz="1600" dirty="0" smtClean="0">
                <a:latin typeface="Consolas" pitchFamily="49" charset="0"/>
                <a:cs typeface="Consolas" pitchFamily="49" charset="0"/>
              </a:rPr>
            </a:b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case Cust1: return “Alice”;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case Cust2: return “Bob”;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case Cust3: return “Sue”;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etc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GB" dirty="0" smtClean="0"/>
              <a:t>FP tries to emulate mathematics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Function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add1(x)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 rot="21420000">
            <a:off x="4229461" y="1235354"/>
            <a:ext cx="149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Mathematical function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3847868" y="1628383"/>
            <a:ext cx="382616" cy="2327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51720" y="2348880"/>
            <a:ext cx="432048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add1 x = x + 1</a:t>
            </a:r>
            <a:endParaRPr lang="en-GB" sz="32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3491880" y="1700808"/>
            <a:ext cx="2092907" cy="665587"/>
            <a:chOff x="6350585" y="43508"/>
            <a:chExt cx="1014110" cy="665587"/>
          </a:xfrm>
        </p:grpSpPr>
        <p:sp>
          <p:nvSpPr>
            <p:cNvPr id="27" name="TextBox 26"/>
            <p:cNvSpPr txBox="1"/>
            <p:nvPr/>
          </p:nvSpPr>
          <p:spPr>
            <a:xfrm rot="21420000">
              <a:off x="6350585" y="43508"/>
              <a:ext cx="1014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F# implementation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6450882" y="403548"/>
              <a:ext cx="39268" cy="3055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51720" y="234888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add1 x = x + 1</a:t>
            </a:r>
            <a:endParaRPr lang="en-GB" sz="32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7784" y="3212976"/>
            <a:ext cx="470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add1 : </a:t>
            </a:r>
            <a:r>
              <a:rPr lang="en-US" sz="24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4932040" y="3705199"/>
            <a:ext cx="2535818" cy="964363"/>
            <a:chOff x="6939360" y="1285159"/>
            <a:chExt cx="1228721" cy="964363"/>
          </a:xfrm>
        </p:grpSpPr>
        <p:sp>
          <p:nvSpPr>
            <p:cNvPr id="23" name="TextBox 22"/>
            <p:cNvSpPr txBox="1"/>
            <p:nvPr/>
          </p:nvSpPr>
          <p:spPr>
            <a:xfrm rot="21420000">
              <a:off x="7048339" y="1849412"/>
              <a:ext cx="1119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Function signature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6939360" y="1285159"/>
              <a:ext cx="314021" cy="5760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51720" y="234888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add1 x = x + 1</a:t>
            </a:r>
            <a:endParaRPr lang="en-GB" sz="32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3861168" y="1819154"/>
            <a:ext cx="1781285" cy="690458"/>
            <a:chOff x="6560039" y="179369"/>
            <a:chExt cx="863115" cy="690458"/>
          </a:xfrm>
        </p:grpSpPr>
        <p:sp>
          <p:nvSpPr>
            <p:cNvPr id="27" name="TextBox 26"/>
            <p:cNvSpPr txBox="1"/>
            <p:nvPr/>
          </p:nvSpPr>
          <p:spPr>
            <a:xfrm rot="21420000">
              <a:off x="6560039" y="179369"/>
              <a:ext cx="863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Input is immutable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6799796" y="493071"/>
              <a:ext cx="34891" cy="3767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51720" y="234888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add1 x = x + 1</a:t>
            </a:r>
            <a:endParaRPr lang="en-GB" sz="32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4940984" y="2996952"/>
            <a:ext cx="2226530" cy="1370902"/>
            <a:chOff x="7083261" y="1357167"/>
            <a:chExt cx="1078857" cy="1370902"/>
          </a:xfrm>
        </p:grpSpPr>
        <p:sp>
          <p:nvSpPr>
            <p:cNvPr id="27" name="TextBox 26"/>
            <p:cNvSpPr txBox="1"/>
            <p:nvPr/>
          </p:nvSpPr>
          <p:spPr>
            <a:xfrm rot="21420000">
              <a:off x="7083261" y="2327959"/>
              <a:ext cx="1078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Output is immutable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392947" y="1357167"/>
              <a:ext cx="104674" cy="10081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is immutable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1752600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 = 5</a:t>
            </a:r>
            <a:endParaRPr lang="en-GB" sz="4000" dirty="0" smtClean="0"/>
          </a:p>
          <a:p>
            <a:r>
              <a:rPr lang="en-US" sz="4000" dirty="0" smtClean="0"/>
              <a:t>y = x+1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88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 is 6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what is x now?</a:t>
            </a:r>
            <a:endParaRPr lang="en-GB" sz="4000" dirty="0" smtClean="0">
              <a:solidFill>
                <a:srgbClr val="C0000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5148064" y="5157192"/>
            <a:ext cx="3096344" cy="1335053"/>
            <a:chOff x="2653070" y="1916832"/>
            <a:chExt cx="3096344" cy="1335053"/>
          </a:xfrm>
        </p:grpSpPr>
        <p:sp>
          <p:nvSpPr>
            <p:cNvPr id="7" name="TextBox 6"/>
            <p:cNvSpPr txBox="1"/>
            <p:nvPr/>
          </p:nvSpPr>
          <p:spPr>
            <a:xfrm flipH="1">
              <a:off x="2941102" y="2420888"/>
              <a:ext cx="28083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If x changed we </a:t>
              </a:r>
              <a:b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</a:br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would be in big trouble!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653070" y="1916832"/>
              <a:ext cx="720080" cy="7200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/>
          <p:nvPr/>
        </p:nvGrpSpPr>
        <p:grpSpPr>
          <a:xfrm>
            <a:off x="2483768" y="4005064"/>
            <a:ext cx="3600400" cy="720080"/>
            <a:chOff x="4499992" y="2132856"/>
            <a:chExt cx="3600400" cy="720080"/>
          </a:xfrm>
        </p:grpSpPr>
        <p:sp>
          <p:nvSpPr>
            <p:cNvPr id="6" name="Rectangle 5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ToUpper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364088" y="4005064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string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string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5508104" y="2996952"/>
            <a:ext cx="3229134" cy="1080120"/>
            <a:chOff x="3265646" y="2852936"/>
            <a:chExt cx="3229134" cy="1080120"/>
          </a:xfrm>
        </p:grpSpPr>
        <p:sp>
          <p:nvSpPr>
            <p:cNvPr id="12" name="TextBox 11"/>
            <p:cNvSpPr txBox="1"/>
            <p:nvPr/>
          </p:nvSpPr>
          <p:spPr>
            <a:xfrm flipH="1">
              <a:off x="3265646" y="2852936"/>
              <a:ext cx="3229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Different string!</a:t>
              </a:r>
              <a:b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</a:br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Input not changed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409662" y="3573016"/>
              <a:ext cx="648072" cy="360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028384" y="3140968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00B050"/>
                </a:solidFill>
                <a:sym typeface="Wingdings"/>
              </a:rPr>
              <a:t>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is immutable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331640" y="119675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Take this principle and apply to 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all parts of the program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Must haves for BLOBA development...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1"/>
            <a:ext cx="8229600" cy="3628999"/>
          </a:xfrm>
        </p:spPr>
        <p:txBody>
          <a:bodyPr>
            <a:noAutofit/>
          </a:bodyPr>
          <a:lstStyle/>
          <a:p>
            <a:r>
              <a:rPr lang="en-GB" sz="3600" dirty="0" smtClean="0"/>
              <a:t>Express requirements clearly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Rapid development cycle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High quality deliverables </a:t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6340911" y="1800717"/>
            <a:ext cx="3339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Easy to communicate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domain accurately.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20000">
            <a:off x="5822630" y="3090869"/>
            <a:ext cx="2942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An interactive environment and many conveniences to make teams highly productive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 flipH="1">
            <a:off x="3860010" y="4669688"/>
            <a:ext cx="310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type system ensures correctness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540000" flipH="1">
            <a:off x="841067" y="5784379"/>
            <a:ext cx="45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"fun" is a keyword in F#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807535" y="3429000"/>
            <a:ext cx="4199860" cy="340718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9860" h="425302">
                <a:moveTo>
                  <a:pt x="4199860" y="350874"/>
                </a:moveTo>
                <a:cubicBezTo>
                  <a:pt x="4173279" y="366823"/>
                  <a:pt x="4132521" y="381000"/>
                  <a:pt x="4061637" y="393405"/>
                </a:cubicBezTo>
                <a:cubicBezTo>
                  <a:pt x="4000965" y="406045"/>
                  <a:pt x="3846848" y="418731"/>
                  <a:pt x="3774558" y="425302"/>
                </a:cubicBezTo>
                <a:lnTo>
                  <a:pt x="680484" y="414670"/>
                </a:lnTo>
                <a:cubicBezTo>
                  <a:pt x="662412" y="414548"/>
                  <a:pt x="645147" y="407008"/>
                  <a:pt x="627321" y="404037"/>
                </a:cubicBezTo>
                <a:cubicBezTo>
                  <a:pt x="602601" y="399917"/>
                  <a:pt x="577702" y="396949"/>
                  <a:pt x="552893" y="393405"/>
                </a:cubicBezTo>
                <a:cubicBezTo>
                  <a:pt x="542260" y="389861"/>
                  <a:pt x="531020" y="387784"/>
                  <a:pt x="520995" y="382772"/>
                </a:cubicBezTo>
                <a:cubicBezTo>
                  <a:pt x="497958" y="375684"/>
                  <a:pt x="444796" y="361507"/>
                  <a:pt x="414670" y="350874"/>
                </a:cubicBezTo>
                <a:cubicBezTo>
                  <a:pt x="379228" y="338469"/>
                  <a:pt x="334926" y="318977"/>
                  <a:pt x="308344" y="308344"/>
                </a:cubicBezTo>
                <a:cubicBezTo>
                  <a:pt x="290473" y="301642"/>
                  <a:pt x="273052" y="293780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971600" y="3356992"/>
            <a:ext cx="100811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48064" y="2132856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79712" y="4581128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55776" y="4581128"/>
            <a:ext cx="1368152" cy="360040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1235253 w 4199860"/>
              <a:gd name="connsiteY3" fmla="*/ 364545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520995 w 4199860"/>
              <a:gd name="connsiteY5" fmla="*/ 382772 h 425302"/>
              <a:gd name="connsiteX6" fmla="*/ 414670 w 4199860"/>
              <a:gd name="connsiteY6" fmla="*/ 350874 h 425302"/>
              <a:gd name="connsiteX7" fmla="*/ 308344 w 4199860"/>
              <a:gd name="connsiteY7" fmla="*/ 308344 h 425302"/>
              <a:gd name="connsiteX8" fmla="*/ 255181 w 4199860"/>
              <a:gd name="connsiteY8" fmla="*/ 287079 h 425302"/>
              <a:gd name="connsiteX9" fmla="*/ 170121 w 4199860"/>
              <a:gd name="connsiteY9" fmla="*/ 255181 h 425302"/>
              <a:gd name="connsiteX10" fmla="*/ 127591 w 4199860"/>
              <a:gd name="connsiteY10" fmla="*/ 233916 h 425302"/>
              <a:gd name="connsiteX11" fmla="*/ 42530 w 4199860"/>
              <a:gd name="connsiteY11" fmla="*/ 159488 h 425302"/>
              <a:gd name="connsiteX12" fmla="*/ 21265 w 4199860"/>
              <a:gd name="connsiteY12" fmla="*/ 116958 h 425302"/>
              <a:gd name="connsiteX13" fmla="*/ 0 w 4199860"/>
              <a:gd name="connsiteY13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414670 w 4199860"/>
              <a:gd name="connsiteY5" fmla="*/ 350874 h 425302"/>
              <a:gd name="connsiteX6" fmla="*/ 308344 w 4199860"/>
              <a:gd name="connsiteY6" fmla="*/ 308344 h 425302"/>
              <a:gd name="connsiteX7" fmla="*/ 255181 w 4199860"/>
              <a:gd name="connsiteY7" fmla="*/ 287079 h 425302"/>
              <a:gd name="connsiteX8" fmla="*/ 170121 w 4199860"/>
              <a:gd name="connsiteY8" fmla="*/ 255181 h 425302"/>
              <a:gd name="connsiteX9" fmla="*/ 127591 w 4199860"/>
              <a:gd name="connsiteY9" fmla="*/ 233916 h 425302"/>
              <a:gd name="connsiteX10" fmla="*/ 42530 w 4199860"/>
              <a:gd name="connsiteY10" fmla="*/ 159488 h 425302"/>
              <a:gd name="connsiteX11" fmla="*/ 21265 w 4199860"/>
              <a:gd name="connsiteY11" fmla="*/ 116958 h 425302"/>
              <a:gd name="connsiteX12" fmla="*/ 0 w 4199860"/>
              <a:gd name="connsiteY12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414670 w 4199860"/>
              <a:gd name="connsiteY4" fmla="*/ 350874 h 425302"/>
              <a:gd name="connsiteX5" fmla="*/ 308344 w 4199860"/>
              <a:gd name="connsiteY5" fmla="*/ 308344 h 425302"/>
              <a:gd name="connsiteX6" fmla="*/ 255181 w 4199860"/>
              <a:gd name="connsiteY6" fmla="*/ 287079 h 425302"/>
              <a:gd name="connsiteX7" fmla="*/ 170121 w 4199860"/>
              <a:gd name="connsiteY7" fmla="*/ 255181 h 425302"/>
              <a:gd name="connsiteX8" fmla="*/ 127591 w 4199860"/>
              <a:gd name="connsiteY8" fmla="*/ 233916 h 425302"/>
              <a:gd name="connsiteX9" fmla="*/ 42530 w 4199860"/>
              <a:gd name="connsiteY9" fmla="*/ 159488 h 425302"/>
              <a:gd name="connsiteX10" fmla="*/ 21265 w 4199860"/>
              <a:gd name="connsiteY10" fmla="*/ 116958 h 425302"/>
              <a:gd name="connsiteX11" fmla="*/ 0 w 4199860"/>
              <a:gd name="connsiteY11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414670 w 4199860"/>
              <a:gd name="connsiteY3" fmla="*/ 350874 h 425302"/>
              <a:gd name="connsiteX4" fmla="*/ 308344 w 4199860"/>
              <a:gd name="connsiteY4" fmla="*/ 308344 h 425302"/>
              <a:gd name="connsiteX5" fmla="*/ 255181 w 4199860"/>
              <a:gd name="connsiteY5" fmla="*/ 287079 h 425302"/>
              <a:gd name="connsiteX6" fmla="*/ 170121 w 4199860"/>
              <a:gd name="connsiteY6" fmla="*/ 255181 h 425302"/>
              <a:gd name="connsiteX7" fmla="*/ 127591 w 4199860"/>
              <a:gd name="connsiteY7" fmla="*/ 233916 h 425302"/>
              <a:gd name="connsiteX8" fmla="*/ 42530 w 4199860"/>
              <a:gd name="connsiteY8" fmla="*/ 159488 h 425302"/>
              <a:gd name="connsiteX9" fmla="*/ 21265 w 4199860"/>
              <a:gd name="connsiteY9" fmla="*/ 116958 h 425302"/>
              <a:gd name="connsiteX10" fmla="*/ 0 w 4199860"/>
              <a:gd name="connsiteY10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308344 w 4199860"/>
              <a:gd name="connsiteY3" fmla="*/ 308344 h 425302"/>
              <a:gd name="connsiteX4" fmla="*/ 255181 w 4199860"/>
              <a:gd name="connsiteY4" fmla="*/ 287079 h 425302"/>
              <a:gd name="connsiteX5" fmla="*/ 170121 w 4199860"/>
              <a:gd name="connsiteY5" fmla="*/ 255181 h 425302"/>
              <a:gd name="connsiteX6" fmla="*/ 127591 w 4199860"/>
              <a:gd name="connsiteY6" fmla="*/ 233916 h 425302"/>
              <a:gd name="connsiteX7" fmla="*/ 42530 w 4199860"/>
              <a:gd name="connsiteY7" fmla="*/ 159488 h 425302"/>
              <a:gd name="connsiteX8" fmla="*/ 21265 w 4199860"/>
              <a:gd name="connsiteY8" fmla="*/ 116958 h 425302"/>
              <a:gd name="connsiteX9" fmla="*/ 0 w 4199860"/>
              <a:gd name="connsiteY9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432003"/>
              <a:gd name="connsiteY0" fmla="*/ 350874 h 435935"/>
              <a:gd name="connsiteX1" fmla="*/ 3774558 w 4432003"/>
              <a:gd name="connsiteY1" fmla="*/ 425302 h 435935"/>
              <a:gd name="connsiteX2" fmla="*/ 255181 w 4432003"/>
              <a:gd name="connsiteY2" fmla="*/ 287079 h 435935"/>
              <a:gd name="connsiteX3" fmla="*/ 170121 w 4432003"/>
              <a:gd name="connsiteY3" fmla="*/ 255181 h 435935"/>
              <a:gd name="connsiteX4" fmla="*/ 127591 w 4432003"/>
              <a:gd name="connsiteY4" fmla="*/ 233916 h 435935"/>
              <a:gd name="connsiteX5" fmla="*/ 42530 w 4432003"/>
              <a:gd name="connsiteY5" fmla="*/ 159488 h 435935"/>
              <a:gd name="connsiteX6" fmla="*/ 21265 w 4432003"/>
              <a:gd name="connsiteY6" fmla="*/ 116958 h 435935"/>
              <a:gd name="connsiteX7" fmla="*/ 0 w 4432003"/>
              <a:gd name="connsiteY7" fmla="*/ 0 h 435935"/>
              <a:gd name="connsiteX0" fmla="*/ 4199860 w 4764846"/>
              <a:gd name="connsiteY0" fmla="*/ 350874 h 436863"/>
              <a:gd name="connsiteX1" fmla="*/ 4693961 w 4764846"/>
              <a:gd name="connsiteY1" fmla="*/ 364545 h 436863"/>
              <a:gd name="connsiteX2" fmla="*/ 3774558 w 4764846"/>
              <a:gd name="connsiteY2" fmla="*/ 425302 h 436863"/>
              <a:gd name="connsiteX3" fmla="*/ 255181 w 4764846"/>
              <a:gd name="connsiteY3" fmla="*/ 287079 h 436863"/>
              <a:gd name="connsiteX4" fmla="*/ 170121 w 4764846"/>
              <a:gd name="connsiteY4" fmla="*/ 255181 h 436863"/>
              <a:gd name="connsiteX5" fmla="*/ 127591 w 4764846"/>
              <a:gd name="connsiteY5" fmla="*/ 233916 h 436863"/>
              <a:gd name="connsiteX6" fmla="*/ 42530 w 4764846"/>
              <a:gd name="connsiteY6" fmla="*/ 159488 h 436863"/>
              <a:gd name="connsiteX7" fmla="*/ 21265 w 4764846"/>
              <a:gd name="connsiteY7" fmla="*/ 116958 h 436863"/>
              <a:gd name="connsiteX8" fmla="*/ 0 w 4764846"/>
              <a:gd name="connsiteY8" fmla="*/ 0 h 436863"/>
              <a:gd name="connsiteX0" fmla="*/ 4199860 w 5270413"/>
              <a:gd name="connsiteY0" fmla="*/ 350874 h 436863"/>
              <a:gd name="connsiteX1" fmla="*/ 5188062 w 5270413"/>
              <a:gd name="connsiteY1" fmla="*/ 303787 h 436863"/>
              <a:gd name="connsiteX2" fmla="*/ 4693961 w 5270413"/>
              <a:gd name="connsiteY2" fmla="*/ 364545 h 436863"/>
              <a:gd name="connsiteX3" fmla="*/ 3774558 w 5270413"/>
              <a:gd name="connsiteY3" fmla="*/ 425302 h 436863"/>
              <a:gd name="connsiteX4" fmla="*/ 255181 w 5270413"/>
              <a:gd name="connsiteY4" fmla="*/ 287079 h 436863"/>
              <a:gd name="connsiteX5" fmla="*/ 170121 w 5270413"/>
              <a:gd name="connsiteY5" fmla="*/ 255181 h 436863"/>
              <a:gd name="connsiteX6" fmla="*/ 127591 w 5270413"/>
              <a:gd name="connsiteY6" fmla="*/ 233916 h 436863"/>
              <a:gd name="connsiteX7" fmla="*/ 42530 w 5270413"/>
              <a:gd name="connsiteY7" fmla="*/ 159488 h 436863"/>
              <a:gd name="connsiteX8" fmla="*/ 21265 w 5270413"/>
              <a:gd name="connsiteY8" fmla="*/ 116958 h 436863"/>
              <a:gd name="connsiteX9" fmla="*/ 0 w 5270413"/>
              <a:gd name="connsiteY9" fmla="*/ 0 h 436863"/>
              <a:gd name="connsiteX0" fmla="*/ 5188062 w 5270413"/>
              <a:gd name="connsiteY0" fmla="*/ 303787 h 436863"/>
              <a:gd name="connsiteX1" fmla="*/ 4693961 w 5270413"/>
              <a:gd name="connsiteY1" fmla="*/ 364545 h 436863"/>
              <a:gd name="connsiteX2" fmla="*/ 3774558 w 5270413"/>
              <a:gd name="connsiteY2" fmla="*/ 425302 h 436863"/>
              <a:gd name="connsiteX3" fmla="*/ 255181 w 5270413"/>
              <a:gd name="connsiteY3" fmla="*/ 287079 h 436863"/>
              <a:gd name="connsiteX4" fmla="*/ 170121 w 5270413"/>
              <a:gd name="connsiteY4" fmla="*/ 255181 h 436863"/>
              <a:gd name="connsiteX5" fmla="*/ 127591 w 5270413"/>
              <a:gd name="connsiteY5" fmla="*/ 233916 h 436863"/>
              <a:gd name="connsiteX6" fmla="*/ 42530 w 5270413"/>
              <a:gd name="connsiteY6" fmla="*/ 159488 h 436863"/>
              <a:gd name="connsiteX7" fmla="*/ 21265 w 5270413"/>
              <a:gd name="connsiteY7" fmla="*/ 116958 h 436863"/>
              <a:gd name="connsiteX8" fmla="*/ 0 w 5270413"/>
              <a:gd name="connsiteY8" fmla="*/ 0 h 436863"/>
              <a:gd name="connsiteX0" fmla="*/ 4693961 w 4693961"/>
              <a:gd name="connsiteY0" fmla="*/ 364545 h 436863"/>
              <a:gd name="connsiteX1" fmla="*/ 3774558 w 4693961"/>
              <a:gd name="connsiteY1" fmla="*/ 425302 h 436863"/>
              <a:gd name="connsiteX2" fmla="*/ 255181 w 4693961"/>
              <a:gd name="connsiteY2" fmla="*/ 287079 h 436863"/>
              <a:gd name="connsiteX3" fmla="*/ 170121 w 4693961"/>
              <a:gd name="connsiteY3" fmla="*/ 255181 h 436863"/>
              <a:gd name="connsiteX4" fmla="*/ 127591 w 4693961"/>
              <a:gd name="connsiteY4" fmla="*/ 233916 h 436863"/>
              <a:gd name="connsiteX5" fmla="*/ 42530 w 4693961"/>
              <a:gd name="connsiteY5" fmla="*/ 159488 h 436863"/>
              <a:gd name="connsiteX6" fmla="*/ 21265 w 4693961"/>
              <a:gd name="connsiteY6" fmla="*/ 116958 h 436863"/>
              <a:gd name="connsiteX7" fmla="*/ 0 w 4693961"/>
              <a:gd name="connsiteY7" fmla="*/ 0 h 4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3961" h="436863">
                <a:moveTo>
                  <a:pt x="4693961" y="364545"/>
                </a:moveTo>
                <a:cubicBezTo>
                  <a:pt x="4458377" y="384797"/>
                  <a:pt x="4431565" y="436863"/>
                  <a:pt x="3774558" y="425302"/>
                </a:cubicBezTo>
                <a:cubicBezTo>
                  <a:pt x="2601432" y="379228"/>
                  <a:pt x="589373" y="355192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8864" y="5229201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4" grpId="0" animBg="1"/>
      <p:bldP spid="20" grpId="0" animBg="1"/>
      <p:bldP spid="2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have no side effects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1752600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 = 5</a:t>
            </a:r>
            <a:endParaRPr lang="en-GB" sz="4000" dirty="0" smtClean="0"/>
          </a:p>
          <a:p>
            <a:r>
              <a:rPr lang="en-US" sz="4000" dirty="0" smtClean="0"/>
              <a:t>y = x+1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886200"/>
            <a:ext cx="5323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 is 6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Did the missiles launch?</a:t>
            </a:r>
            <a:endParaRPr lang="en-GB" sz="4000" dirty="0" smtClean="0">
              <a:solidFill>
                <a:srgbClr val="C00000"/>
              </a:solidFill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148064" y="5157192"/>
            <a:ext cx="3024336" cy="1263045"/>
            <a:chOff x="2653070" y="1916832"/>
            <a:chExt cx="3024336" cy="1263045"/>
          </a:xfrm>
        </p:grpSpPr>
        <p:sp>
          <p:nvSpPr>
            <p:cNvPr id="7" name="TextBox 6"/>
            <p:cNvSpPr txBox="1"/>
            <p:nvPr/>
          </p:nvSpPr>
          <p:spPr>
            <a:xfrm flipH="1">
              <a:off x="2869094" y="2348880"/>
              <a:ext cx="28083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No. We know </a:t>
              </a:r>
              <a:b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</a:br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this for certain!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653070" y="1916832"/>
              <a:ext cx="720080" cy="7200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95736" y="3995772"/>
            <a:ext cx="4788024" cy="729372"/>
            <a:chOff x="2195736" y="3995772"/>
            <a:chExt cx="4788024" cy="729372"/>
          </a:xfrm>
        </p:grpSpPr>
        <p:grpSp>
          <p:nvGrpSpPr>
            <p:cNvPr id="2" name="Group 35"/>
            <p:cNvGrpSpPr/>
            <p:nvPr/>
          </p:nvGrpSpPr>
          <p:grpSpPr>
            <a:xfrm>
              <a:off x="2483768" y="4005064"/>
              <a:ext cx="3600400" cy="720080"/>
              <a:chOff x="4499992" y="2132856"/>
              <a:chExt cx="3600400" cy="7200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220072" y="2132856"/>
                <a:ext cx="2160240" cy="720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>
                    <a:solidFill>
                      <a:schemeClr val="tx1"/>
                    </a:solidFill>
                  </a:rPr>
                  <a:t>ToUpper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6" idx="1"/>
              </p:cNvCxnSpPr>
              <p:nvPr/>
            </p:nvCxnSpPr>
            <p:spPr>
              <a:xfrm>
                <a:off x="4499992" y="2492896"/>
                <a:ext cx="72008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6" idx="3"/>
              </p:cNvCxnSpPr>
              <p:nvPr/>
            </p:nvCxnSpPr>
            <p:spPr>
              <a:xfrm>
                <a:off x="7380312" y="2492896"/>
                <a:ext cx="72008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5364088" y="4005064"/>
              <a:ext cx="1619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string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5736" y="399577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smtClean="0"/>
                <a:t>string</a:t>
              </a:r>
              <a:endParaRPr lang="en-GB" dirty="0"/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4535488" y="2348880"/>
            <a:ext cx="4165238" cy="830997"/>
            <a:chOff x="2293030" y="2204864"/>
            <a:chExt cx="4165238" cy="830997"/>
          </a:xfrm>
        </p:grpSpPr>
        <p:sp>
          <p:nvSpPr>
            <p:cNvPr id="12" name="TextBox 11"/>
            <p:cNvSpPr txBox="1"/>
            <p:nvPr/>
          </p:nvSpPr>
          <p:spPr>
            <a:xfrm flipH="1">
              <a:off x="3229134" y="2204864"/>
              <a:ext cx="3229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No effect on other parts of the application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293030" y="2636912"/>
              <a:ext cx="1080120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4247456" y="3212976"/>
            <a:ext cx="0" cy="7920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63880" y="2492896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00B050"/>
                </a:solidFill>
                <a:sym typeface="Wingdings"/>
              </a:rPr>
              <a:t>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have no side effects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331640" y="1196752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Take this principle and apply to 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all parts of the program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17" name="Group 10"/>
          <p:cNvGrpSpPr/>
          <p:nvPr/>
        </p:nvGrpSpPr>
        <p:grpSpPr>
          <a:xfrm>
            <a:off x="5148064" y="5157192"/>
            <a:ext cx="3312368" cy="1119029"/>
            <a:chOff x="2653070" y="1916832"/>
            <a:chExt cx="3312368" cy="1119029"/>
          </a:xfrm>
        </p:grpSpPr>
        <p:sp>
          <p:nvSpPr>
            <p:cNvPr id="18" name="TextBox 17"/>
            <p:cNvSpPr txBox="1"/>
            <p:nvPr/>
          </p:nvSpPr>
          <p:spPr>
            <a:xfrm flipH="1">
              <a:off x="3157126" y="2204864"/>
              <a:ext cx="28083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We can reason about what this does safely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653070" y="1916832"/>
              <a:ext cx="720080" cy="7200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power of pure*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Trivially parallelizable</a:t>
            </a:r>
          </a:p>
          <a:p>
            <a:r>
              <a:rPr lang="en-US" dirty="0" smtClean="0"/>
              <a:t>Lazy - only evaluate it when I need the output</a:t>
            </a:r>
          </a:p>
          <a:p>
            <a:r>
              <a:rPr lang="en-US" dirty="0" smtClean="0"/>
              <a:t>Cacheable – same answer every time</a:t>
            </a:r>
          </a:p>
          <a:p>
            <a:r>
              <a:rPr lang="en-US" dirty="0" smtClean="0"/>
              <a:t>No dependencies – I can evaluate them in any order I like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899592" y="580526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* "pure" =&gt; has repeatable results and no side effects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"Unhelpful" properties </a:t>
            </a:r>
            <a:br>
              <a:rPr lang="en-US" dirty="0" smtClean="0"/>
            </a:br>
            <a:r>
              <a:rPr lang="en-US" dirty="0" smtClean="0"/>
              <a:t>of mathematical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input and output values are immutable</a:t>
            </a:r>
            <a:endParaRPr lang="en-GB" dirty="0" smtClean="0"/>
          </a:p>
          <a:p>
            <a:pPr lvl="0"/>
            <a:r>
              <a:rPr lang="en-US" dirty="0" smtClean="0"/>
              <a:t>A function always has exactly one input and one output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4" name="Group 10"/>
          <p:cNvGrpSpPr/>
          <p:nvPr/>
        </p:nvGrpSpPr>
        <p:grpSpPr>
          <a:xfrm>
            <a:off x="4427984" y="2924944"/>
            <a:ext cx="3024336" cy="1584176"/>
            <a:chOff x="2653070" y="1916832"/>
            <a:chExt cx="3024336" cy="1584176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2869094" y="2670011"/>
              <a:ext cx="28083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How in the world can you get anything done?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653070" y="1916832"/>
              <a:ext cx="720080" cy="7200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 rot="21400310" flipH="1">
            <a:off x="5529310" y="5328845"/>
            <a:ext cx="3456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Actually, you can! Explanation coming soon!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"Values" not "variables"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5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87624" y="1616163"/>
            <a:ext cx="1242183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thing1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thing2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thing3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C00000"/>
                </a:solidFill>
                <a:cs typeface="Arial" pitchFamily="34" charset="0"/>
              </a:rPr>
              <a:t>thing4</a:t>
            </a:r>
          </a:p>
        </p:txBody>
      </p:sp>
      <p:grpSp>
        <p:nvGrpSpPr>
          <p:cNvPr id="5" name="Group 28"/>
          <p:cNvGrpSpPr/>
          <p:nvPr/>
        </p:nvGrpSpPr>
        <p:grpSpPr>
          <a:xfrm>
            <a:off x="683568" y="3284984"/>
            <a:ext cx="2434544" cy="1666689"/>
            <a:chOff x="6457329" y="-794845"/>
            <a:chExt cx="2434544" cy="1666689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 value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7537449" y="-794845"/>
              <a:ext cx="72008" cy="11521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403648" y="2924944"/>
            <a:ext cx="936104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53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0152" y="1616163"/>
            <a:ext cx="2160240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6084168" y="1916832"/>
            <a:ext cx="1728192" cy="360040"/>
            <a:chOff x="609600" y="2908300"/>
            <a:chExt cx="3611880" cy="7493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33" name="Picture 32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7" name="Group 45"/>
          <p:cNvGrpSpPr/>
          <p:nvPr/>
        </p:nvGrpSpPr>
        <p:grpSpPr>
          <a:xfrm>
            <a:off x="6084168" y="2852936"/>
            <a:ext cx="1554088" cy="432048"/>
            <a:chOff x="6084168" y="1340768"/>
            <a:chExt cx="1554088" cy="432048"/>
          </a:xfrm>
        </p:grpSpPr>
        <p:grpSp>
          <p:nvGrpSpPr>
            <p:cNvPr id="8" name="Group 14"/>
            <p:cNvGrpSpPr/>
            <p:nvPr/>
          </p:nvGrpSpPr>
          <p:grpSpPr>
            <a:xfrm>
              <a:off x="6084168" y="1412776"/>
              <a:ext cx="1236593" cy="360040"/>
              <a:chOff x="609600" y="2908300"/>
              <a:chExt cx="2584450" cy="749300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192212" y="29083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1557337" y="29083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42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9600" y="3048000"/>
                <a:ext cx="525462" cy="468313"/>
              </a:xfrm>
              <a:prstGeom prst="rect">
                <a:avLst/>
              </a:prstGeom>
              <a:noFill/>
            </p:spPr>
          </p:pic>
        </p:grpSp>
        <p:pic>
          <p:nvPicPr>
            <p:cNvPr id="44" name="Picture 43" descr="cherry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7308304" y="1340768"/>
              <a:ext cx="329952" cy="371196"/>
            </a:xfrm>
            <a:prstGeom prst="rect">
              <a:avLst/>
            </a:prstGeom>
          </p:spPr>
        </p:pic>
      </p:grpSp>
      <p:grpSp>
        <p:nvGrpSpPr>
          <p:cNvPr id="9" name="Group 46"/>
          <p:cNvGrpSpPr/>
          <p:nvPr/>
        </p:nvGrpSpPr>
        <p:grpSpPr>
          <a:xfrm>
            <a:off x="6012160" y="2348880"/>
            <a:ext cx="1800200" cy="432048"/>
            <a:chOff x="6012160" y="836712"/>
            <a:chExt cx="1800200" cy="432048"/>
          </a:xfrm>
        </p:grpSpPr>
        <p:grpSp>
          <p:nvGrpSpPr>
            <p:cNvPr id="10" name="Group 14"/>
            <p:cNvGrpSpPr/>
            <p:nvPr/>
          </p:nvGrpSpPr>
          <p:grpSpPr>
            <a:xfrm>
              <a:off x="6362933" y="908720"/>
              <a:ext cx="1449427" cy="360040"/>
              <a:chOff x="1192212" y="2908300"/>
              <a:chExt cx="3029268" cy="749300"/>
            </a:xfrm>
          </p:grpSpPr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192212" y="29083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557337" y="29083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6" name="Picture 25" descr="banana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00400" y="2971800"/>
                <a:ext cx="1021080" cy="574358"/>
              </a:xfrm>
              <a:prstGeom prst="rect">
                <a:avLst/>
              </a:prstGeom>
            </p:spPr>
          </p:pic>
        </p:grpSp>
        <p:pic>
          <p:nvPicPr>
            <p:cNvPr id="45" name="Picture 44" descr="cherry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6012160" y="836712"/>
              <a:ext cx="329952" cy="371196"/>
            </a:xfrm>
            <a:prstGeom prst="rect">
              <a:avLst/>
            </a:prstGeom>
          </p:spPr>
        </p:pic>
      </p:grpSp>
      <p:sp>
        <p:nvSpPr>
          <p:cNvPr id="34" name="Oval 33"/>
          <p:cNvSpPr/>
          <p:nvPr/>
        </p:nvSpPr>
        <p:spPr>
          <a:xfrm>
            <a:off x="5868144" y="2780928"/>
            <a:ext cx="2016224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" name="Group 28"/>
          <p:cNvGrpSpPr/>
          <p:nvPr/>
        </p:nvGrpSpPr>
        <p:grpSpPr>
          <a:xfrm>
            <a:off x="5796136" y="3429000"/>
            <a:ext cx="2434544" cy="1666689"/>
            <a:chOff x="6457329" y="-794845"/>
            <a:chExt cx="2434544" cy="1666689"/>
          </a:xfrm>
        </p:grpSpPr>
        <p:sp>
          <p:nvSpPr>
            <p:cNvPr id="36" name="TextBox 35"/>
            <p:cNvSpPr txBox="1"/>
            <p:nvPr/>
          </p:nvSpPr>
          <p:spPr>
            <a:xfrm>
              <a:off x="6457329" y="348624"/>
              <a:ext cx="243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 value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7537449" y="-794845"/>
              <a:ext cx="72008" cy="11521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Values (F#)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Simple Value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x</a:t>
            </a:r>
            <a:r>
              <a:rPr lang="en-GB" dirty="0" smtClean="0"/>
              <a:t> = 1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Function Value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add1</a:t>
            </a:r>
            <a:r>
              <a:rPr lang="en-GB" dirty="0" smtClean="0"/>
              <a:t> x = </a:t>
            </a:r>
            <a:br>
              <a:rPr lang="en-GB" dirty="0" smtClean="0"/>
            </a:br>
            <a:r>
              <a:rPr lang="en-GB" dirty="0" smtClean="0"/>
              <a:t>    x + 1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331640" y="2636912"/>
            <a:ext cx="360040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331640" y="4653136"/>
            <a:ext cx="936104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28"/>
          <p:cNvGrpSpPr/>
          <p:nvPr/>
        </p:nvGrpSpPr>
        <p:grpSpPr>
          <a:xfrm>
            <a:off x="1691680" y="3068960"/>
            <a:ext cx="5400600" cy="811252"/>
            <a:chOff x="2352873" y="-1154885"/>
            <a:chExt cx="5400600" cy="811252"/>
          </a:xfrm>
        </p:grpSpPr>
        <p:sp>
          <p:nvSpPr>
            <p:cNvPr id="8" name="TextBox 7"/>
            <p:cNvSpPr txBox="1"/>
            <p:nvPr/>
          </p:nvSpPr>
          <p:spPr>
            <a:xfrm>
              <a:off x="6097289" y="-866853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 value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2352873" y="-1154885"/>
              <a:ext cx="4104456" cy="5040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H="1">
            <a:off x="2267744" y="3717032"/>
            <a:ext cx="3672408" cy="10081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Values (C#)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Simple Value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C00000"/>
                </a:solidFill>
              </a:rPr>
              <a:t>x</a:t>
            </a:r>
            <a:r>
              <a:rPr lang="en-GB" dirty="0" smtClean="0"/>
              <a:t> = 1; </a:t>
            </a:r>
            <a:br>
              <a:rPr lang="en-GB" dirty="0" smtClean="0"/>
            </a:br>
            <a:endParaRPr lang="en-GB" dirty="0" smtClean="0"/>
          </a:p>
          <a:p>
            <a:pPr lvl="0">
              <a:buNone/>
              <a:defRPr/>
            </a:pPr>
            <a:r>
              <a:rPr lang="en-GB" dirty="0" smtClean="0"/>
              <a:t>Function Value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int,int</a:t>
            </a:r>
            <a:r>
              <a:rPr lang="en-GB" dirty="0" smtClean="0"/>
              <a:t>&gt; </a:t>
            </a:r>
            <a:r>
              <a:rPr lang="en-GB" dirty="0" smtClean="0">
                <a:solidFill>
                  <a:srgbClr val="C00000"/>
                </a:solidFill>
              </a:rPr>
              <a:t>add1</a:t>
            </a:r>
            <a:r>
              <a:rPr lang="en-GB" dirty="0" smtClean="0"/>
              <a:t> = </a:t>
            </a:r>
            <a:br>
              <a:rPr lang="en-GB" dirty="0" smtClean="0"/>
            </a:br>
            <a:r>
              <a:rPr lang="en-GB" dirty="0" smtClean="0"/>
              <a:t>    x =&gt; x + 1;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Every value has a type (F#)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values </a:t>
            </a:r>
            <a:br>
              <a:rPr lang="en-GB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let x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076271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types</a:t>
            </a:r>
            <a:br>
              <a:rPr lang="en-GB" sz="2400" dirty="0" smtClean="0"/>
            </a:br>
            <a:r>
              <a:rPr lang="en-US" sz="2400" i="1" dirty="0" err="1" smtClean="0">
                <a:solidFill>
                  <a:srgbClr val="0070C0"/>
                </a:solidFill>
              </a:rPr>
              <a:t>val</a:t>
            </a:r>
            <a:r>
              <a:rPr lang="en-US" sz="2400" i="1" dirty="0" smtClean="0">
                <a:solidFill>
                  <a:srgbClr val="0070C0"/>
                </a:solidFill>
              </a:rPr>
              <a:t> x : </a:t>
            </a:r>
            <a:r>
              <a:rPr lang="en-US" sz="2400" i="1" dirty="0" err="1" smtClean="0">
                <a:solidFill>
                  <a:srgbClr val="0070C0"/>
                </a:solidFill>
              </a:rPr>
              <a:t>int</a:t>
            </a:r>
            <a:r>
              <a:rPr lang="en-US" sz="2400" i="1" dirty="0" smtClean="0">
                <a:solidFill>
                  <a:srgbClr val="0070C0"/>
                </a:solidFill>
              </a:rPr>
              <a:t> = 1</a:t>
            </a:r>
            <a:br>
              <a:rPr lang="en-US" sz="2400" i="1" dirty="0" smtClean="0">
                <a:solidFill>
                  <a:srgbClr val="0070C0"/>
                </a:solidFill>
              </a:rPr>
            </a:br>
            <a:r>
              <a:rPr lang="en-US" sz="2400" i="1" dirty="0" smtClean="0">
                <a:solidFill>
                  <a:srgbClr val="777777"/>
                </a:solidFill>
              </a:rPr>
              <a:t>// </a:t>
            </a:r>
            <a:r>
              <a:rPr lang="en-US" sz="2400" i="1" dirty="0" err="1" smtClean="0">
                <a:solidFill>
                  <a:srgbClr val="777777"/>
                </a:solidFill>
              </a:rPr>
              <a:t>val</a:t>
            </a:r>
            <a:r>
              <a:rPr lang="en-US" sz="2400" i="1" dirty="0" smtClean="0">
                <a:solidFill>
                  <a:srgbClr val="777777"/>
                </a:solidFill>
              </a:rPr>
              <a:t> </a:t>
            </a:r>
            <a:r>
              <a:rPr lang="en-US" sz="2400" i="1" dirty="0" err="1" smtClean="0">
                <a:solidFill>
                  <a:srgbClr val="777777"/>
                </a:solidFill>
              </a:rPr>
              <a:t>aName</a:t>
            </a:r>
            <a:r>
              <a:rPr lang="en-US" sz="2400" i="1" dirty="0" smtClean="0">
                <a:solidFill>
                  <a:srgbClr val="777777"/>
                </a:solidFill>
              </a:rPr>
              <a:t>: type = constant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429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values </a:t>
            </a:r>
            <a:br>
              <a:rPr lang="en-GB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let add1 x = x + 1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34290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types</a:t>
            </a:r>
            <a:br>
              <a:rPr lang="en-GB" sz="2400" dirty="0" smtClean="0"/>
            </a:br>
            <a:r>
              <a:rPr lang="en-US" sz="2400" i="1" dirty="0" err="1" smtClean="0">
                <a:solidFill>
                  <a:srgbClr val="0070C0"/>
                </a:solidFill>
              </a:rPr>
              <a:t>val</a:t>
            </a:r>
            <a:r>
              <a:rPr lang="en-US" sz="2400" i="1" dirty="0" smtClean="0">
                <a:solidFill>
                  <a:srgbClr val="0070C0"/>
                </a:solidFill>
              </a:rPr>
              <a:t> add1 : </a:t>
            </a:r>
            <a:r>
              <a:rPr lang="en-US" sz="2400" i="1" dirty="0" err="1" smtClean="0">
                <a:solidFill>
                  <a:srgbClr val="0070C0"/>
                </a:solidFill>
              </a:rPr>
              <a:t>int</a:t>
            </a:r>
            <a:r>
              <a:rPr lang="en-US" sz="2400" i="1" dirty="0" smtClean="0">
                <a:solidFill>
                  <a:srgbClr val="0070C0"/>
                </a:solidFill>
              </a:rPr>
              <a:t> -&gt; </a:t>
            </a:r>
            <a:r>
              <a:rPr lang="en-US" sz="2400" i="1" dirty="0" err="1" smtClean="0">
                <a:solidFill>
                  <a:srgbClr val="0070C0"/>
                </a:solidFill>
              </a:rPr>
              <a:t>int</a:t>
            </a:r>
            <a:endParaRPr lang="en-US" sz="2400" i="1" dirty="0" smtClean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functionName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inType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-&gt;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outType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Understanding </a:t>
            </a:r>
            <a:br>
              <a:rPr lang="en-GB" dirty="0" smtClean="0"/>
            </a:br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21540000" flipH="1">
            <a:off x="840934" y="5769290"/>
            <a:ext cx="625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 non-technical overview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 value has a type (C#)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values </a:t>
            </a:r>
            <a:br>
              <a:rPr lang="en-GB" sz="2400" dirty="0" smtClean="0"/>
            </a:b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x = 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07627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types</a:t>
            </a:r>
            <a:br>
              <a:rPr lang="en-GB" sz="2400" dirty="0" smtClean="0"/>
            </a:b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4290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 smtClean="0"/>
              <a:t>Function values </a:t>
            </a:r>
            <a:br>
              <a:rPr lang="en-GB" sz="2400" dirty="0" smtClean="0"/>
            </a:br>
            <a:r>
              <a:rPr lang="en-GB" sz="2400" dirty="0" err="1" smtClean="0">
                <a:solidFill>
                  <a:srgbClr val="0070C0"/>
                </a:solidFill>
              </a:rPr>
              <a:t>Func</a:t>
            </a:r>
            <a:r>
              <a:rPr lang="en-GB" sz="2400" dirty="0" smtClean="0">
                <a:solidFill>
                  <a:srgbClr val="0070C0"/>
                </a:solidFill>
              </a:rPr>
              <a:t>&lt;</a:t>
            </a:r>
            <a:r>
              <a:rPr lang="en-GB" sz="2400" dirty="0" err="1" smtClean="0">
                <a:solidFill>
                  <a:srgbClr val="0070C0"/>
                </a:solidFill>
              </a:rPr>
              <a:t>int,int</a:t>
            </a:r>
            <a:r>
              <a:rPr lang="en-GB" sz="2400" dirty="0" smtClean="0">
                <a:solidFill>
                  <a:srgbClr val="0070C0"/>
                </a:solidFill>
              </a:rPr>
              <a:t>&gt; add1 = </a:t>
            </a:r>
            <a:br>
              <a:rPr lang="en-GB" sz="2400" dirty="0" smtClean="0">
                <a:solidFill>
                  <a:srgbClr val="0070C0"/>
                </a:solidFill>
              </a:rPr>
            </a:br>
            <a:r>
              <a:rPr lang="en-GB" sz="2400" dirty="0" smtClean="0">
                <a:solidFill>
                  <a:srgbClr val="0070C0"/>
                </a:solidFill>
              </a:rPr>
              <a:t>    x =&gt; x + 1;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34290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types</a:t>
            </a:r>
            <a:br>
              <a:rPr lang="en-GB" sz="2400" dirty="0" smtClean="0"/>
            </a:br>
            <a:r>
              <a:rPr lang="en-GB" sz="2400" dirty="0" err="1" smtClean="0">
                <a:solidFill>
                  <a:srgbClr val="0070C0"/>
                </a:solidFill>
              </a:rPr>
              <a:t>Func</a:t>
            </a:r>
            <a:r>
              <a:rPr lang="en-GB" sz="2400" dirty="0" smtClean="0">
                <a:solidFill>
                  <a:srgbClr val="0070C0"/>
                </a:solidFill>
              </a:rPr>
              <a:t>&lt;</a:t>
            </a:r>
            <a:r>
              <a:rPr lang="en-GB" sz="2400" dirty="0" err="1" smtClean="0">
                <a:solidFill>
                  <a:srgbClr val="0070C0"/>
                </a:solidFill>
              </a:rPr>
              <a:t>int,int</a:t>
            </a:r>
            <a:r>
              <a:rPr lang="en-GB" sz="2400" dirty="0" smtClean="0">
                <a:solidFill>
                  <a:srgbClr val="0070C0"/>
                </a:solidFill>
              </a:rPr>
              <a:t>&gt; add1</a:t>
            </a:r>
            <a:endParaRPr lang="en-GB" sz="2400" i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vs.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A “value” is just a member of a type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Values have no </a:t>
            </a:r>
            <a:r>
              <a:rPr lang="en-US" sz="2600" dirty="0" err="1" smtClean="0"/>
              <a:t>behaviour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Values are immutable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Changes done by external functions</a:t>
            </a:r>
          </a:p>
          <a:p>
            <a:endParaRPr lang="en-US" sz="2600" dirty="0" smtClean="0"/>
          </a:p>
          <a:p>
            <a:endParaRPr lang="en-GB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1430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“object” is an encapsulation of a data structure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…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its associated behavior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 are expected to have state (that is, be mutable)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operations that change the internal state must be provided by the object itself (via "dot" notation).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771800" y="2204864"/>
            <a:ext cx="3611880" cy="749300"/>
            <a:chOff x="609600" y="2908300"/>
            <a:chExt cx="3611880" cy="749300"/>
          </a:xfrm>
        </p:grpSpPr>
        <p:pic>
          <p:nvPicPr>
            <p:cNvPr id="1013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138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13" name="Picture 12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4" name="Group 28"/>
          <p:cNvGrpSpPr/>
          <p:nvPr/>
        </p:nvGrpSpPr>
        <p:grpSpPr>
          <a:xfrm>
            <a:off x="2845768" y="3017788"/>
            <a:ext cx="2736304" cy="1531332"/>
            <a:chOff x="5449217" y="-1298901"/>
            <a:chExt cx="2736304" cy="1531332"/>
          </a:xfrm>
        </p:grpSpPr>
        <p:sp>
          <p:nvSpPr>
            <p:cNvPr id="15" name="TextBox 14"/>
            <p:cNvSpPr txBox="1"/>
            <p:nvPr/>
          </p:nvSpPr>
          <p:spPr>
            <a:xfrm>
              <a:off x="5449217" y="-290789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What is the type?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5737249" y="-1298901"/>
              <a:ext cx="360040" cy="9361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989784" y="45107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Example of a value?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 are “total”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/>
                <a:t>twelveDividedBy</a:t>
              </a:r>
              <a:r>
                <a:rPr lang="en-US" dirty="0" smtClean="0"/>
                <a:t>(x)</a:t>
              </a:r>
              <a:br>
                <a:rPr lang="en-US" dirty="0" smtClean="0"/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12/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1618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7282" y="1588"/>
              <a:ext cx="1421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3728" y="1502782"/>
            <a:ext cx="4032448" cy="2862322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TwelveDividedBy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6;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12;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0: </a:t>
            </a: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??;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3995938" y="620688"/>
            <a:ext cx="4104454" cy="936104"/>
            <a:chOff x="7100787" y="-345394"/>
            <a:chExt cx="1988798" cy="936104"/>
          </a:xfrm>
        </p:grpSpPr>
        <p:sp>
          <p:nvSpPr>
            <p:cNvPr id="19" name="TextBox 18"/>
            <p:cNvSpPr txBox="1"/>
            <p:nvPr/>
          </p:nvSpPr>
          <p:spPr>
            <a:xfrm>
              <a:off x="7484589" y="-345394"/>
              <a:ext cx="16049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Yes, it is a bit contrived!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7100787" y="-1322"/>
              <a:ext cx="453586" cy="5920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/>
                <a:t>twelveDividedBy</a:t>
              </a:r>
              <a:r>
                <a:rPr lang="en-US" dirty="0" smtClean="0"/>
                <a:t>(x)</a:t>
              </a:r>
              <a:br>
                <a:rPr lang="en-US" dirty="0" smtClean="0"/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12/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3728" y="1502782"/>
            <a:ext cx="4032448" cy="2862322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TwelveDividedBy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6;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12;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case 0: return ??;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4932042" y="3645024"/>
            <a:ext cx="3562924" cy="760150"/>
            <a:chOff x="7031005" y="-417402"/>
            <a:chExt cx="1726402" cy="760150"/>
          </a:xfrm>
        </p:grpSpPr>
        <p:sp>
          <p:nvSpPr>
            <p:cNvPr id="30" name="TextBox 29"/>
            <p:cNvSpPr txBox="1"/>
            <p:nvPr/>
          </p:nvSpPr>
          <p:spPr>
            <a:xfrm>
              <a:off x="7554373" y="-57362"/>
              <a:ext cx="1203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What happens here?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7031005" y="-417402"/>
              <a:ext cx="523368" cy="4160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412409" y="1219200"/>
            <a:ext cx="1639311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6300192" y="1219200"/>
            <a:ext cx="1440160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/>
                <a:t>twelveDividedBy</a:t>
              </a:r>
              <a:r>
                <a:rPr lang="en-US" dirty="0" smtClean="0"/>
                <a:t>(x)</a:t>
              </a:r>
              <a:br>
                <a:rPr lang="en-US" dirty="0" smtClean="0"/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12/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3728" y="1502782"/>
            <a:ext cx="4032448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TwelveDividedBy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6;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12;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case 0: </a:t>
            </a:r>
            <a:b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throw </a:t>
            </a:r>
            <a:r>
              <a:rPr lang="en-GB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InvalidArgException</a:t>
            </a: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179512" y="3789040"/>
            <a:ext cx="2304255" cy="2023775"/>
            <a:chOff x="6647203" y="-1929570"/>
            <a:chExt cx="1116519" cy="2023775"/>
          </a:xfrm>
        </p:grpSpPr>
        <p:sp>
          <p:nvSpPr>
            <p:cNvPr id="37" name="TextBox 36"/>
            <p:cNvSpPr txBox="1"/>
            <p:nvPr/>
          </p:nvSpPr>
          <p:spPr>
            <a:xfrm>
              <a:off x="6647203" y="-921458"/>
              <a:ext cx="11165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You tell me you can handle 0, and then you complain about it?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8" name="Straight Arrow Connector 37"/>
            <p:cNvCxnSpPr>
              <a:stCxn id="37" idx="0"/>
            </p:cNvCxnSpPr>
            <p:nvPr/>
          </p:nvCxnSpPr>
          <p:spPr>
            <a:xfrm flipV="1">
              <a:off x="7205463" y="-1929570"/>
              <a:ext cx="558259" cy="10081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412409" y="1219200"/>
            <a:ext cx="1639311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6300192" y="1219200"/>
            <a:ext cx="1440160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83568" y="4653136"/>
            <a:ext cx="6696744" cy="840393"/>
            <a:chOff x="0" y="6017607"/>
            <a:chExt cx="6696744" cy="840393"/>
          </a:xfrm>
        </p:grpSpPr>
        <p:grpSp>
          <p:nvGrpSpPr>
            <p:cNvPr id="3" name="Group 38"/>
            <p:cNvGrpSpPr/>
            <p:nvPr/>
          </p:nvGrpSpPr>
          <p:grpSpPr>
            <a:xfrm>
              <a:off x="0" y="6017607"/>
              <a:ext cx="6696744" cy="840393"/>
              <a:chOff x="539552" y="5445224"/>
              <a:chExt cx="6696744" cy="840393"/>
            </a:xfrm>
          </p:grpSpPr>
          <p:pic>
            <p:nvPicPr>
              <p:cNvPr id="40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2627784" y="5445224"/>
                <a:ext cx="2848000" cy="840393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539552" y="5589240"/>
                <a:ext cx="2016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000" dirty="0" err="1" smtClean="0"/>
                  <a:t>int</a:t>
                </a:r>
                <a:endParaRPr lang="en-GB" sz="2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08104" y="5589240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err="1" smtClean="0"/>
                  <a:t>int</a:t>
                </a:r>
                <a:endParaRPr lang="en-GB" sz="2000" dirty="0"/>
              </a:p>
            </p:txBody>
          </p:sp>
        </p:grpSp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2483768" y="6057900"/>
              <a:ext cx="2209800" cy="8001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int</a:t>
              </a: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-&gt; </a:t>
              </a:r>
              <a:r>
                <a:rPr kumimoji="0" lang="en-GB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/>
                <a:t>twelveDividedBy</a:t>
              </a:r>
              <a:r>
                <a:rPr lang="en-US" dirty="0" smtClean="0"/>
                <a:t>(x)</a:t>
              </a:r>
              <a:br>
                <a:rPr lang="en-US" dirty="0" smtClean="0"/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12/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3728" y="1502782"/>
            <a:ext cx="4032448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TwelveDividedBy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6;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12;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case 0: </a:t>
            </a:r>
            <a:b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throw </a:t>
            </a:r>
            <a:r>
              <a:rPr lang="en-GB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InvalidArgException</a:t>
            </a: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3995935" y="5229200"/>
            <a:ext cx="3168349" cy="1048182"/>
            <a:chOff x="6716986" y="-1497522"/>
            <a:chExt cx="1535213" cy="1048182"/>
          </a:xfrm>
        </p:grpSpPr>
        <p:sp>
          <p:nvSpPr>
            <p:cNvPr id="32" name="TextBox 31"/>
            <p:cNvSpPr txBox="1"/>
            <p:nvPr/>
          </p:nvSpPr>
          <p:spPr>
            <a:xfrm>
              <a:off x="6716986" y="-849450"/>
              <a:ext cx="1535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This type signature is a lie! 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H="1" flipV="1">
              <a:off x="7135681" y="-1497522"/>
              <a:ext cx="348912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092280" y="4869160"/>
            <a:ext cx="10081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 smtClean="0">
                <a:solidFill>
                  <a:srgbClr val="FF0000"/>
                </a:solidFill>
                <a:sym typeface="Wingdings"/>
              </a:rPr>
              <a:t></a:t>
            </a: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412409" y="1219200"/>
            <a:ext cx="1639311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6300192" y="1219200"/>
            <a:ext cx="1440160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can we make </a:t>
            </a:r>
            <a:br>
              <a:rPr lang="en-GB" dirty="0" smtClean="0"/>
            </a:br>
            <a:r>
              <a:rPr lang="en-GB" dirty="0" smtClean="0"/>
              <a:t>the function handle </a:t>
            </a:r>
            <a:r>
              <a:rPr lang="en-GB" i="1" dirty="0" smtClean="0"/>
              <a:t>all</a:t>
            </a:r>
            <a:r>
              <a:rPr lang="en-GB" dirty="0" smtClean="0"/>
              <a:t> inputs?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/>
                <a:t>twelveDividedBy</a:t>
              </a:r>
              <a:r>
                <a:rPr lang="en-US" dirty="0" smtClean="0"/>
                <a:t>(x)</a:t>
              </a:r>
              <a:br>
                <a:rPr lang="en-US" dirty="0" smtClean="0"/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12/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ea typeface="Calibri" pitchFamily="34" charset="0"/>
                  <a:cs typeface="Times New Roman" pitchFamily="18" charset="0"/>
                </a:rPr>
                <a:t>NonZeroInteger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3728" y="1502782"/>
            <a:ext cx="4032448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TwelveDividedBy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6;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12;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-1: return -12;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619672" y="620688"/>
            <a:ext cx="4464496" cy="664040"/>
            <a:chOff x="7414809" y="-57362"/>
            <a:chExt cx="2163256" cy="664040"/>
          </a:xfrm>
        </p:grpSpPr>
        <p:sp>
          <p:nvSpPr>
            <p:cNvPr id="30" name="TextBox 29"/>
            <p:cNvSpPr txBox="1"/>
            <p:nvPr/>
          </p:nvSpPr>
          <p:spPr>
            <a:xfrm>
              <a:off x="7554373" y="-57362"/>
              <a:ext cx="2023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One approach is to constrain the input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414809" y="302678"/>
              <a:ext cx="174456" cy="304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8"/>
          <p:cNvGrpSpPr/>
          <p:nvPr/>
        </p:nvGrpSpPr>
        <p:grpSpPr>
          <a:xfrm>
            <a:off x="4788025" y="3645024"/>
            <a:ext cx="3240362" cy="923910"/>
            <a:chOff x="6961222" y="-1353506"/>
            <a:chExt cx="1570106" cy="923910"/>
          </a:xfrm>
        </p:grpSpPr>
        <p:sp>
          <p:nvSpPr>
            <p:cNvPr id="32" name="TextBox 31"/>
            <p:cNvSpPr txBox="1"/>
            <p:nvPr/>
          </p:nvSpPr>
          <p:spPr>
            <a:xfrm>
              <a:off x="7554374" y="-1137482"/>
              <a:ext cx="9769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So 0 doesn’t have to be handled!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6961222" y="-1353506"/>
              <a:ext cx="628042" cy="2880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9"/>
          <p:cNvGrpSpPr/>
          <p:nvPr/>
        </p:nvGrpSpPr>
        <p:grpSpPr>
          <a:xfrm>
            <a:off x="5" y="2573668"/>
            <a:ext cx="1331641" cy="1779242"/>
            <a:chOff x="7135681" y="-2784902"/>
            <a:chExt cx="645242" cy="1779242"/>
          </a:xfrm>
        </p:grpSpPr>
        <p:sp>
          <p:nvSpPr>
            <p:cNvPr id="41" name="TextBox 40"/>
            <p:cNvSpPr txBox="1"/>
            <p:nvPr/>
          </p:nvSpPr>
          <p:spPr>
            <a:xfrm>
              <a:off x="7135681" y="-1713546"/>
              <a:ext cx="6452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0 is missing</a:t>
              </a:r>
              <a:b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</a:br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from input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21" idx="1"/>
            </p:cNvCxnSpPr>
            <p:nvPr/>
          </p:nvCxnSpPr>
          <p:spPr>
            <a:xfrm flipV="1">
              <a:off x="7397119" y="-2784902"/>
              <a:ext cx="173555" cy="9993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6300192" y="1219200"/>
            <a:ext cx="1440160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080016"/>
            <a:ext cx="1076441" cy="720080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5868144" y="2022548"/>
            <a:ext cx="2158306" cy="473968"/>
            <a:chOff x="2370138" y="2590800"/>
            <a:chExt cx="4648200" cy="1600200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2370138" y="2819400"/>
              <a:ext cx="4648200" cy="1371600"/>
            </a:xfrm>
            <a:prstGeom prst="rect">
              <a:avLst/>
            </a:prstGeom>
            <a:noFill/>
          </p:spPr>
        </p:pic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3513136" y="2590800"/>
              <a:ext cx="2733973" cy="1600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9922" name="AutoShape 2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924" name="AutoShape 4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9926" name="Picture 6" descr="File:Set intersection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182213"/>
            <a:ext cx="1355304" cy="9029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5576" y="4326804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576" y="199989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Functions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3128797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Composition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 programming </a:t>
            </a:r>
            <a:br>
              <a:rPr lang="en-GB" dirty="0" smtClean="0"/>
            </a:br>
            <a:r>
              <a:rPr lang="en-GB" dirty="0" smtClean="0"/>
              <a:t>in 3 easy steps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build="p"/>
      <p:bldP spid="21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/>
                <a:t>twelveDividedBy</a:t>
              </a:r>
              <a:r>
                <a:rPr lang="en-US" dirty="0" smtClean="0"/>
                <a:t>(x)</a:t>
              </a:r>
              <a:br>
                <a:rPr lang="en-US" dirty="0" smtClean="0"/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12/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ea typeface="Calibri" pitchFamily="34" charset="0"/>
                  <a:cs typeface="Times New Roman" pitchFamily="18" charset="0"/>
                </a:rPr>
                <a:t>NonZeroInteger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3728" y="1502782"/>
            <a:ext cx="4032448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TwelveDividedBy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6;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12;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-1: return -12;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619672" y="620688"/>
            <a:ext cx="4464496" cy="664040"/>
            <a:chOff x="7414809" y="-57362"/>
            <a:chExt cx="2163256" cy="664040"/>
          </a:xfrm>
        </p:grpSpPr>
        <p:sp>
          <p:nvSpPr>
            <p:cNvPr id="30" name="TextBox 29"/>
            <p:cNvSpPr txBox="1"/>
            <p:nvPr/>
          </p:nvSpPr>
          <p:spPr>
            <a:xfrm>
              <a:off x="7554373" y="-57362"/>
              <a:ext cx="2023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One approach is to constrain the input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414809" y="302678"/>
              <a:ext cx="174456" cy="304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6300192" y="1219200"/>
            <a:ext cx="1440160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0" y="4964871"/>
            <a:ext cx="7380312" cy="840393"/>
            <a:chOff x="-683568" y="6017607"/>
            <a:chExt cx="7380312" cy="840393"/>
          </a:xfrm>
        </p:grpSpPr>
        <p:grpSp>
          <p:nvGrpSpPr>
            <p:cNvPr id="5" name="Group 38"/>
            <p:cNvGrpSpPr/>
            <p:nvPr/>
          </p:nvGrpSpPr>
          <p:grpSpPr>
            <a:xfrm>
              <a:off x="-683568" y="6017607"/>
              <a:ext cx="7380312" cy="840393"/>
              <a:chOff x="-144016" y="5445224"/>
              <a:chExt cx="7380312" cy="840393"/>
            </a:xfrm>
          </p:grpSpPr>
          <p:pic>
            <p:nvPicPr>
              <p:cNvPr id="4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1979712" y="5445224"/>
                <a:ext cx="3960440" cy="840393"/>
              </a:xfrm>
              <a:prstGeom prst="rect">
                <a:avLst/>
              </a:prstGeom>
              <a:noFill/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-144016" y="5589240"/>
                <a:ext cx="2123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000" dirty="0" err="1" smtClean="0"/>
                  <a:t>NonZeroInteger</a:t>
                </a:r>
                <a:endParaRPr lang="en-GB" sz="2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12160" y="5589240"/>
                <a:ext cx="1224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err="1" smtClean="0"/>
                  <a:t>int</a:t>
                </a:r>
                <a:endParaRPr lang="en-GB" sz="2000" dirty="0"/>
              </a:p>
            </p:txBody>
          </p:sp>
        </p:grpSp>
        <p:sp>
          <p:nvSpPr>
            <p:cNvPr id="43" name="Rectangle 2"/>
            <p:cNvSpPr>
              <a:spLocks noChangeArrowheads="1"/>
            </p:cNvSpPr>
            <p:nvPr/>
          </p:nvSpPr>
          <p:spPr bwMode="auto">
            <a:xfrm>
              <a:off x="1944216" y="6057900"/>
              <a:ext cx="2952328" cy="8001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lang="en-US" dirty="0" err="1" smtClean="0">
                  <a:ea typeface="Calibri" pitchFamily="34" charset="0"/>
                  <a:cs typeface="Times New Roman" pitchFamily="18" charset="0"/>
                </a:rPr>
                <a:t>NonZeroInteger</a:t>
              </a:r>
              <a:r>
                <a:rPr lang="en-US" dirty="0" smtClean="0">
                  <a:ea typeface="Calibri" pitchFamily="34" charset="0"/>
                  <a:cs typeface="Times New Roman" pitchFamily="18" charset="0"/>
                </a:rPr>
                <a:t> -&gt; </a:t>
              </a:r>
              <a:r>
                <a:rPr lang="en-US" dirty="0" err="1" smtClean="0">
                  <a:ea typeface="Calibri" pitchFamily="34" charset="0"/>
                  <a:cs typeface="Times New Roman" pitchFamily="18" charset="0"/>
                </a:rPr>
                <a:t>int</a:t>
              </a:r>
              <a:endParaRPr lang="en-US" sz="4000" dirty="0" smtClean="0"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45"/>
          <p:cNvGrpSpPr/>
          <p:nvPr/>
        </p:nvGrpSpPr>
        <p:grpSpPr>
          <a:xfrm>
            <a:off x="4355975" y="5733256"/>
            <a:ext cx="3312367" cy="923910"/>
            <a:chOff x="6891439" y="-993466"/>
            <a:chExt cx="1604996" cy="923910"/>
          </a:xfrm>
        </p:grpSpPr>
        <p:sp>
          <p:nvSpPr>
            <p:cNvPr id="35" name="TextBox 34"/>
            <p:cNvSpPr txBox="1"/>
            <p:nvPr/>
          </p:nvSpPr>
          <p:spPr>
            <a:xfrm>
              <a:off x="7170569" y="-777442"/>
              <a:ext cx="1325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Contract is explicit.</a:t>
              </a:r>
              <a:b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</a:br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(Types as documentation!)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6891439" y="-993466"/>
              <a:ext cx="453586" cy="2880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668344" y="5013176"/>
            <a:ext cx="10081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 smtClean="0">
                <a:solidFill>
                  <a:srgbClr val="00B050"/>
                </a:solidFill>
                <a:sym typeface="Wingdings"/>
              </a:rPr>
              <a:t>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/>
                <a:t>twelveDividedBy</a:t>
              </a:r>
              <a:r>
                <a:rPr lang="en-US" dirty="0" smtClean="0"/>
                <a:t>(x)</a:t>
              </a:r>
              <a:br>
                <a:rPr lang="en-US" dirty="0" smtClean="0"/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12/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7566" y="1588"/>
              <a:ext cx="1919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ea typeface="Calibri" pitchFamily="34" charset="0"/>
                  <a:cs typeface="Times New Roman" pitchFamily="18" charset="0"/>
                </a:rPr>
                <a:t>Option&lt;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ea typeface="Calibri" pitchFamily="34" charset="0"/>
                  <a:cs typeface="Times New Roman" pitchFamily="18" charset="0"/>
                </a:rPr>
                <a:t>&gt;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1982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Some 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Some 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Some 12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None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3728" y="1502782"/>
            <a:ext cx="4032448" cy="2862322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TwelveDividedBy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Some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Some 6;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Some 12;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0: return </a:t>
            </a: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3923928" y="548680"/>
            <a:ext cx="4248472" cy="720080"/>
            <a:chOff x="7065895" y="-57362"/>
            <a:chExt cx="2058582" cy="720080"/>
          </a:xfrm>
        </p:grpSpPr>
        <p:sp>
          <p:nvSpPr>
            <p:cNvPr id="30" name="TextBox 29"/>
            <p:cNvSpPr txBox="1"/>
            <p:nvPr/>
          </p:nvSpPr>
          <p:spPr>
            <a:xfrm>
              <a:off x="7065895" y="-57362"/>
              <a:ext cx="2058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Another approach is to extend the output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217307" y="230670"/>
              <a:ext cx="244239" cy="4320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8"/>
          <p:cNvGrpSpPr/>
          <p:nvPr/>
        </p:nvGrpSpPr>
        <p:grpSpPr>
          <a:xfrm>
            <a:off x="3491880" y="3717032"/>
            <a:ext cx="2880320" cy="976174"/>
            <a:chOff x="7135680" y="-1497522"/>
            <a:chExt cx="1395649" cy="976174"/>
          </a:xfrm>
        </p:grpSpPr>
        <p:sp>
          <p:nvSpPr>
            <p:cNvPr id="32" name="TextBox 31"/>
            <p:cNvSpPr txBox="1"/>
            <p:nvPr/>
          </p:nvSpPr>
          <p:spPr>
            <a:xfrm>
              <a:off x="7484592" y="-921458"/>
              <a:ext cx="1046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0 is valid input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7135680" y="-1497522"/>
              <a:ext cx="697825" cy="5760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412409" y="1219200"/>
            <a:ext cx="1639311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6660231" y="2996952"/>
            <a:ext cx="2160241" cy="2004030"/>
            <a:chOff x="7205461" y="-2217602"/>
            <a:chExt cx="1046737" cy="2004030"/>
          </a:xfrm>
        </p:grpSpPr>
        <p:sp>
          <p:nvSpPr>
            <p:cNvPr id="40" name="TextBox 39"/>
            <p:cNvSpPr txBox="1"/>
            <p:nvPr/>
          </p:nvSpPr>
          <p:spPr>
            <a:xfrm>
              <a:off x="7205461" y="-921458"/>
              <a:ext cx="10467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But "None" is returned in that case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7414808" y="-2217602"/>
              <a:ext cx="244239" cy="12241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83568" y="4964871"/>
            <a:ext cx="6696744" cy="840393"/>
            <a:chOff x="0" y="6017607"/>
            <a:chExt cx="6696744" cy="840393"/>
          </a:xfrm>
        </p:grpSpPr>
        <p:grpSp>
          <p:nvGrpSpPr>
            <p:cNvPr id="3" name="Group 38"/>
            <p:cNvGrpSpPr/>
            <p:nvPr/>
          </p:nvGrpSpPr>
          <p:grpSpPr>
            <a:xfrm>
              <a:off x="0" y="6017607"/>
              <a:ext cx="6696744" cy="840393"/>
              <a:chOff x="539552" y="5445224"/>
              <a:chExt cx="6696744" cy="840393"/>
            </a:xfrm>
          </p:grpSpPr>
          <p:pic>
            <p:nvPicPr>
              <p:cNvPr id="48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8403"/>
              <a:stretch>
                <a:fillRect/>
              </a:stretch>
            </p:blipFill>
            <p:spPr bwMode="auto">
              <a:xfrm>
                <a:off x="1979712" y="5445224"/>
                <a:ext cx="3960440" cy="840393"/>
              </a:xfrm>
              <a:prstGeom prst="rect">
                <a:avLst/>
              </a:prstGeom>
              <a:noFill/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39552" y="5589240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000" dirty="0" err="1" smtClean="0"/>
                  <a:t>int</a:t>
                </a:r>
                <a:endParaRPr lang="en-GB" sz="2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12160" y="5589240"/>
                <a:ext cx="1224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err="1" smtClean="0"/>
                  <a:t>int</a:t>
                </a:r>
                <a:r>
                  <a:rPr lang="en-GB" sz="2000" dirty="0" smtClean="0"/>
                  <a:t> option</a:t>
                </a:r>
                <a:endParaRPr lang="en-GB" sz="2000" dirty="0"/>
              </a:p>
            </p:txBody>
          </p:sp>
        </p:grpSp>
        <p:sp>
          <p:nvSpPr>
            <p:cNvPr id="47" name="Rectangle 2"/>
            <p:cNvSpPr>
              <a:spLocks noChangeArrowheads="1"/>
            </p:cNvSpPr>
            <p:nvPr/>
          </p:nvSpPr>
          <p:spPr bwMode="auto">
            <a:xfrm>
              <a:off x="1944216" y="6057900"/>
              <a:ext cx="2952328" cy="8001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lang="en-US" dirty="0" err="1" smtClean="0">
                  <a:ea typeface="Calibri" pitchFamily="34" charset="0"/>
                  <a:cs typeface="Times New Roman" pitchFamily="18" charset="0"/>
                </a:rPr>
                <a:t>int</a:t>
              </a:r>
              <a:r>
                <a:rPr lang="en-US" dirty="0" smtClean="0">
                  <a:ea typeface="Calibri" pitchFamily="34" charset="0"/>
                  <a:cs typeface="Times New Roman" pitchFamily="18" charset="0"/>
                </a:rPr>
                <a:t> -&gt; </a:t>
              </a:r>
              <a:r>
                <a:rPr lang="en-US" dirty="0" err="1" smtClean="0">
                  <a:ea typeface="Calibri" pitchFamily="34" charset="0"/>
                  <a:cs typeface="Times New Roman" pitchFamily="18" charset="0"/>
                </a:rPr>
                <a:t>int</a:t>
              </a:r>
              <a:r>
                <a:rPr lang="en-US" dirty="0" smtClean="0">
                  <a:ea typeface="Calibri" pitchFamily="34" charset="0"/>
                  <a:cs typeface="Times New Roman" pitchFamily="18" charset="0"/>
                </a:rPr>
                <a:t> option</a:t>
              </a:r>
              <a:endParaRPr lang="en-US" sz="4000" dirty="0" smtClean="0"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err="1" smtClean="0"/>
                <a:t>twelveDividedBy</a:t>
              </a:r>
              <a:r>
                <a:rPr lang="en-US" dirty="0" smtClean="0"/>
                <a:t>(x)</a:t>
              </a:r>
              <a:br>
                <a:rPr lang="en-US" dirty="0" smtClean="0"/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12/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7566" y="1588"/>
              <a:ext cx="1919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ea typeface="Calibri" pitchFamily="34" charset="0"/>
                  <a:cs typeface="Times New Roman" pitchFamily="18" charset="0"/>
                </a:rPr>
                <a:t>Option&lt;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ea typeface="Calibri" pitchFamily="34" charset="0"/>
                  <a:cs typeface="Times New Roman" pitchFamily="18" charset="0"/>
                </a:rPr>
                <a:t>&gt;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1982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Some 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Some 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Some 12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None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3728" y="1502782"/>
            <a:ext cx="4032448" cy="2862322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TwelveDividedBy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Some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Some 6;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Some 12;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0: return </a:t>
            </a:r>
            <a:r>
              <a:rPr lang="en-GB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3923928" y="548680"/>
            <a:ext cx="4248472" cy="720080"/>
            <a:chOff x="7065895" y="-57362"/>
            <a:chExt cx="2058582" cy="720080"/>
          </a:xfrm>
        </p:grpSpPr>
        <p:sp>
          <p:nvSpPr>
            <p:cNvPr id="30" name="TextBox 29"/>
            <p:cNvSpPr txBox="1"/>
            <p:nvPr/>
          </p:nvSpPr>
          <p:spPr>
            <a:xfrm>
              <a:off x="7065895" y="-57362"/>
              <a:ext cx="2058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Another approach is to extend the output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217307" y="230670"/>
              <a:ext cx="244239" cy="4320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/>
          <p:nvPr/>
        </p:nvGrpSpPr>
        <p:grpSpPr>
          <a:xfrm>
            <a:off x="4139952" y="5589240"/>
            <a:ext cx="3096342" cy="1063372"/>
            <a:chOff x="7135679" y="-1497522"/>
            <a:chExt cx="1500322" cy="1063372"/>
          </a:xfrm>
        </p:grpSpPr>
        <p:sp>
          <p:nvSpPr>
            <p:cNvPr id="38" name="TextBox 37"/>
            <p:cNvSpPr txBox="1"/>
            <p:nvPr/>
          </p:nvSpPr>
          <p:spPr>
            <a:xfrm>
              <a:off x="7310135" y="-1142036"/>
              <a:ext cx="1325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Contract is explicit.</a:t>
              </a:r>
              <a:b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</a:br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(Types as documentation!)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7135679" y="-1497522"/>
              <a:ext cx="348912" cy="4995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668344" y="5013176"/>
            <a:ext cx="10081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 smtClean="0">
                <a:solidFill>
                  <a:srgbClr val="00B050"/>
                </a:solidFill>
                <a:sym typeface="Wingdings"/>
              </a:rPr>
              <a:t>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412409" y="1219200"/>
            <a:ext cx="1639311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Explicit contracts mean fewer bugs</a:t>
            </a:r>
            <a:endParaRPr lang="en-GB" dirty="0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755576" y="3183854"/>
            <a:ext cx="4104456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NonZeroInteger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-&gt;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54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55576" y="4437112"/>
            <a:ext cx="4104456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-&gt;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option</a:t>
            </a:r>
            <a:endParaRPr kumimoji="0" lang="en-US" sz="54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55576" y="2060848"/>
            <a:ext cx="4104456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nt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-&gt;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54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grpSp>
        <p:nvGrpSpPr>
          <p:cNvPr id="6" name="Group 45"/>
          <p:cNvGrpSpPr/>
          <p:nvPr/>
        </p:nvGrpSpPr>
        <p:grpSpPr>
          <a:xfrm>
            <a:off x="2195736" y="1844824"/>
            <a:ext cx="4968550" cy="504056"/>
            <a:chOff x="6088942" y="-1569530"/>
            <a:chExt cx="2407494" cy="504056"/>
          </a:xfrm>
        </p:grpSpPr>
        <p:sp>
          <p:nvSpPr>
            <p:cNvPr id="7" name="TextBox 6"/>
            <p:cNvSpPr txBox="1"/>
            <p:nvPr/>
          </p:nvSpPr>
          <p:spPr>
            <a:xfrm>
              <a:off x="6786767" y="-1569530"/>
              <a:ext cx="1709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Contract is implicit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088942" y="-1281498"/>
              <a:ext cx="907172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5"/>
          <p:cNvGrpSpPr/>
          <p:nvPr/>
        </p:nvGrpSpPr>
        <p:grpSpPr>
          <a:xfrm>
            <a:off x="3059832" y="2852936"/>
            <a:ext cx="4608510" cy="461665"/>
            <a:chOff x="6507637" y="-1857562"/>
            <a:chExt cx="2233038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7031006" y="-1857562"/>
              <a:ext cx="1709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Contract is explicit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6507637" y="-1641538"/>
              <a:ext cx="523368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5"/>
          <p:cNvGrpSpPr/>
          <p:nvPr/>
        </p:nvGrpSpPr>
        <p:grpSpPr>
          <a:xfrm>
            <a:off x="2627784" y="4077072"/>
            <a:ext cx="4608510" cy="461665"/>
            <a:chOff x="6507637" y="-1857562"/>
            <a:chExt cx="2233038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7031006" y="-1857562"/>
              <a:ext cx="1709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Contract is explicit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507637" y="-1641538"/>
              <a:ext cx="523368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Explicit contracts mean fewer bugs</a:t>
            </a:r>
            <a:endParaRPr lang="en-GB" dirty="0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755576" y="3183854"/>
            <a:ext cx="4104456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NonZeroInteger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-&gt;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54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55576" y="4437112"/>
            <a:ext cx="4104456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-&gt;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option</a:t>
            </a:r>
            <a:endParaRPr kumimoji="0" lang="en-US" sz="54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55576" y="2060848"/>
            <a:ext cx="4104456" cy="38916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nt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-&gt;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54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grpSp>
        <p:nvGrpSpPr>
          <p:cNvPr id="6" name="Group 45"/>
          <p:cNvGrpSpPr/>
          <p:nvPr/>
        </p:nvGrpSpPr>
        <p:grpSpPr>
          <a:xfrm>
            <a:off x="2195738" y="1887215"/>
            <a:ext cx="4464494" cy="830997"/>
            <a:chOff x="6088942" y="-1527139"/>
            <a:chExt cx="2163255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6926332" y="-1527139"/>
              <a:ext cx="13258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Could cause runtime error if misused.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088942" y="-1281498"/>
              <a:ext cx="907172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5"/>
          <p:cNvGrpSpPr/>
          <p:nvPr/>
        </p:nvGrpSpPr>
        <p:grpSpPr>
          <a:xfrm>
            <a:off x="2915817" y="3645024"/>
            <a:ext cx="4896544" cy="1449452"/>
            <a:chOff x="5705138" y="-1425514"/>
            <a:chExt cx="2372603" cy="1449452"/>
          </a:xfrm>
        </p:grpSpPr>
        <p:sp>
          <p:nvSpPr>
            <p:cNvPr id="13" name="TextBox 12"/>
            <p:cNvSpPr txBox="1"/>
            <p:nvPr/>
          </p:nvSpPr>
          <p:spPr>
            <a:xfrm>
              <a:off x="6368072" y="-807059"/>
              <a:ext cx="17096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These can NEVER cause runtime errors.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05138" y="-1425514"/>
              <a:ext cx="872280" cy="5760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844703" y="-561418"/>
              <a:ext cx="697824" cy="21602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Implement “</a:t>
            </a:r>
            <a:r>
              <a:rPr lang="en-GB" dirty="0" err="1" smtClean="0"/>
              <a:t>TwelveDividedBy</a:t>
            </a:r>
            <a:r>
              <a:rPr lang="en-GB" dirty="0" smtClean="0"/>
              <a:t>” </a:t>
            </a:r>
          </a:p>
          <a:p>
            <a:pPr marL="914400" lvl="1" indent="-514350"/>
            <a:r>
              <a:rPr lang="en-GB" dirty="0" smtClean="0"/>
              <a:t>Once with constrained input.</a:t>
            </a:r>
          </a:p>
          <a:p>
            <a:pPr marL="914400" lvl="1" indent="-514350"/>
            <a:r>
              <a:rPr lang="en-GB" dirty="0" smtClean="0"/>
              <a:t>Once with optional output. </a:t>
            </a:r>
          </a:p>
          <a:p>
            <a:pPr marL="514350" indent="-514350"/>
            <a:r>
              <a:rPr lang="en-GB" dirty="0" smtClean="0"/>
              <a:t>Implement “</a:t>
            </a:r>
            <a:r>
              <a:rPr lang="en-GB" dirty="0" err="1" smtClean="0"/>
              <a:t>StrToDayOfWeek</a:t>
            </a:r>
            <a:r>
              <a:rPr lang="en-GB" dirty="0" smtClean="0"/>
              <a:t>” </a:t>
            </a:r>
          </a:p>
          <a:p>
            <a:pPr marL="914400" lvl="1" indent="-514350"/>
            <a:r>
              <a:rPr lang="en-GB" dirty="0" smtClean="0"/>
              <a:t>With optional output. </a:t>
            </a:r>
          </a:p>
          <a:p>
            <a:pPr marL="514350" indent="-514350"/>
            <a:r>
              <a:rPr lang="en-GB" dirty="0" smtClean="0"/>
              <a:t>Implement “</a:t>
            </a:r>
            <a:r>
              <a:rPr lang="en-GB" dirty="0" err="1" smtClean="0"/>
              <a:t>ConvertStrToInt</a:t>
            </a:r>
            <a:r>
              <a:rPr lang="en-GB" dirty="0" smtClean="0"/>
              <a:t>” </a:t>
            </a:r>
          </a:p>
          <a:p>
            <a:pPr marL="914400" lvl="1" indent="-514350"/>
            <a:r>
              <a:rPr lang="en-GB" dirty="0" smtClean="0"/>
              <a:t>Once with constrained input.</a:t>
            </a:r>
          </a:p>
          <a:p>
            <a:pPr marL="914400" lvl="1" indent="-514350"/>
            <a:r>
              <a:rPr lang="en-GB" dirty="0" smtClean="0"/>
              <a:t>Once with optional output. </a:t>
            </a:r>
          </a:p>
          <a:p>
            <a:pPr marL="514350" indent="-514350"/>
            <a:endParaRPr lang="en-GB" dirty="0" smtClean="0"/>
          </a:p>
          <a:p>
            <a:pPr marL="514350" indent="-514350"/>
            <a:endParaRPr lang="en-GB" dirty="0" smtClean="0"/>
          </a:p>
          <a:p>
            <a:pPr marL="914400" lvl="1" indent="-51435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Transformation oriented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"Unhelpful" properties </a:t>
            </a:r>
            <a:br>
              <a:rPr lang="en-US" dirty="0" smtClean="0"/>
            </a:br>
            <a:r>
              <a:rPr lang="en-US" dirty="0" smtClean="0"/>
              <a:t>of mathematical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The input and output values are immutable</a:t>
            </a:r>
            <a:endParaRPr lang="en-GB" dirty="0" smtClean="0">
              <a:solidFill>
                <a:srgbClr val="C00000"/>
              </a:solidFill>
            </a:endParaRPr>
          </a:p>
          <a:p>
            <a:pPr lvl="0"/>
            <a:r>
              <a:rPr lang="en-US" dirty="0" smtClean="0">
                <a:solidFill>
                  <a:srgbClr val="777777"/>
                </a:solidFill>
              </a:rPr>
              <a:t>A function always has exactly one input and one output</a:t>
            </a:r>
            <a:endParaRPr lang="en-GB" dirty="0" smtClean="0">
              <a:solidFill>
                <a:srgbClr val="777777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1464176" y="2819400"/>
            <a:ext cx="3611880" cy="749300"/>
            <a:chOff x="609600" y="2908300"/>
            <a:chExt cx="3611880" cy="749300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30" name="Picture 29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4" name="Group 32"/>
          <p:cNvGrpSpPr/>
          <p:nvPr/>
        </p:nvGrpSpPr>
        <p:grpSpPr>
          <a:xfrm>
            <a:off x="5130998" y="2743200"/>
            <a:ext cx="2674938" cy="831851"/>
            <a:chOff x="5630862" y="2819400"/>
            <a:chExt cx="2674938" cy="831851"/>
          </a:xfrm>
        </p:grpSpPr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5630862" y="2903538"/>
              <a:ext cx="2001838" cy="747713"/>
            </a:xfrm>
            <a:prstGeom prst="rect">
              <a:avLst/>
            </a:prstGeom>
            <a:noFill/>
          </p:spPr>
        </p:pic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5995987" y="2903538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banana -&gt; cherry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7" name="Picture 36" descr="cherry.jpg"/>
            <p:cNvPicPr>
              <a:picLocks noChangeAspect="1"/>
            </p:cNvPicPr>
            <p:nvPr/>
          </p:nvPicPr>
          <p:blipFill>
            <a:blip r:embed="rId6" cstate="print"/>
            <a:srcRect l="29502" t="13793" r="27586" b="21839"/>
            <a:stretch>
              <a:fillRect/>
            </a:stretch>
          </p:blipFill>
          <p:spPr>
            <a:xfrm>
              <a:off x="7696200" y="2819400"/>
              <a:ext cx="609600" cy="68580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2051720" y="4005064"/>
            <a:ext cx="201622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3728" y="4149080"/>
            <a:ext cx="186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transformation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48064" y="4005064"/>
            <a:ext cx="201622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48064" y="4149080"/>
            <a:ext cx="186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transformation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2" name="Group 28"/>
          <p:cNvGrpSpPr/>
          <p:nvPr/>
        </p:nvGrpSpPr>
        <p:grpSpPr>
          <a:xfrm>
            <a:off x="1763688" y="980728"/>
            <a:ext cx="5616624" cy="1872208"/>
            <a:chOff x="4297089" y="-866853"/>
            <a:chExt cx="5616624" cy="1872208"/>
          </a:xfrm>
        </p:grpSpPr>
        <p:sp>
          <p:nvSpPr>
            <p:cNvPr id="23" name="TextBox 22"/>
            <p:cNvSpPr txBox="1"/>
            <p:nvPr/>
          </p:nvSpPr>
          <p:spPr>
            <a:xfrm>
              <a:off x="5593233" y="-866853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Immutable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297089" y="-362797"/>
              <a:ext cx="1800200" cy="12241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313313" y="-434805"/>
              <a:ext cx="792088" cy="14401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529337" y="-434805"/>
              <a:ext cx="3384376" cy="136815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functions?</a:t>
            </a:r>
            <a:endParaRPr lang="en-GB" dirty="0">
              <a:solidFill>
                <a:srgbClr val="C00000"/>
              </a:solidFill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6012160" y="5085184"/>
            <a:ext cx="2158306" cy="473968"/>
            <a:chOff x="2370138" y="2590800"/>
            <a:chExt cx="4648200" cy="1600200"/>
          </a:xfrm>
        </p:grpSpPr>
        <p:pic>
          <p:nvPicPr>
            <p:cNvPr id="8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70138" y="2819400"/>
              <a:ext cx="4648200" cy="1371600"/>
            </a:xfrm>
            <a:prstGeom prst="rect">
              <a:avLst/>
            </a:prstGeom>
            <a:noFill/>
          </p:spPr>
        </p:pic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513136" y="2590800"/>
              <a:ext cx="2733973" cy="1600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Piping (F#)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980728"/>
            <a:ext cx="6912768" cy="156966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add1 5  // = 6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double (add1 5)  // = 12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square (double (add1 5))  // = 144</a:t>
            </a:r>
          </a:p>
          <a:p>
            <a:endParaRPr lang="en-GB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540000">
            <a:off x="1263064" y="3363846"/>
            <a:ext cx="78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pipe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990550"/>
            <a:ext cx="6912768" cy="120032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5 |&gt; add1  // = 6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5 |&gt; add1 |&gt; double // = 12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5 |&gt; add1 |&gt; double |&gt; square // = 144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331640" y="3717034"/>
            <a:ext cx="144016" cy="27351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600000">
            <a:off x="614706" y="702075"/>
            <a:ext cx="777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Standard way of nesting function calls – can lose focus on what is going 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1540000">
            <a:off x="3639328" y="5308064"/>
            <a:ext cx="78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pipe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915816" y="5157194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39952" y="5157194"/>
            <a:ext cx="144016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7"/>
          <p:cNvGrpSpPr/>
          <p:nvPr/>
        </p:nvGrpSpPr>
        <p:grpSpPr>
          <a:xfrm>
            <a:off x="755576" y="2780928"/>
            <a:ext cx="6336704" cy="307777"/>
            <a:chOff x="755576" y="6237312"/>
            <a:chExt cx="6336704" cy="307777"/>
          </a:xfrm>
        </p:grpSpPr>
        <p:grpSp>
          <p:nvGrpSpPr>
            <p:cNvPr id="50" name="Group 32"/>
            <p:cNvGrpSpPr/>
            <p:nvPr/>
          </p:nvGrpSpPr>
          <p:grpSpPr>
            <a:xfrm>
              <a:off x="1043608" y="6237312"/>
              <a:ext cx="5400598" cy="288032"/>
              <a:chOff x="1043608" y="6237312"/>
              <a:chExt cx="5400598" cy="288032"/>
            </a:xfrm>
          </p:grpSpPr>
          <p:grpSp>
            <p:nvGrpSpPr>
              <p:cNvPr id="55" name="Group 13"/>
              <p:cNvGrpSpPr/>
              <p:nvPr/>
            </p:nvGrpSpPr>
            <p:grpSpPr>
              <a:xfrm>
                <a:off x="1043608" y="6237312"/>
                <a:ext cx="1512168" cy="288032"/>
                <a:chOff x="4860032" y="2132856"/>
                <a:chExt cx="1512168" cy="288032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5220072" y="2132856"/>
                  <a:ext cx="792088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add1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Arrow Connector 64"/>
                <p:cNvCxnSpPr>
                  <a:endCxn id="64" idx="1"/>
                </p:cNvCxnSpPr>
                <p:nvPr/>
              </p:nvCxnSpPr>
              <p:spPr>
                <a:xfrm>
                  <a:off x="4860032" y="2276872"/>
                  <a:ext cx="360040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64" idx="3"/>
                  <a:endCxn id="52" idx="1"/>
                </p:cNvCxnSpPr>
                <p:nvPr/>
              </p:nvCxnSpPr>
              <p:spPr>
                <a:xfrm>
                  <a:off x="6012160" y="2276872"/>
                  <a:ext cx="360040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13"/>
              <p:cNvGrpSpPr/>
              <p:nvPr/>
            </p:nvGrpSpPr>
            <p:grpSpPr>
              <a:xfrm>
                <a:off x="2843808" y="6237312"/>
                <a:ext cx="1440160" cy="288032"/>
                <a:chOff x="5004048" y="2132856"/>
                <a:chExt cx="1440160" cy="28803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5220072" y="2132856"/>
                  <a:ext cx="936104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double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Arrow Connector 61"/>
                <p:cNvCxnSpPr>
                  <a:stCxn id="52" idx="3"/>
                  <a:endCxn id="61" idx="1"/>
                </p:cNvCxnSpPr>
                <p:nvPr/>
              </p:nvCxnSpPr>
              <p:spPr>
                <a:xfrm flipV="1">
                  <a:off x="5004048" y="2276872"/>
                  <a:ext cx="216024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61" idx="3"/>
                  <a:endCxn id="53" idx="1"/>
                </p:cNvCxnSpPr>
                <p:nvPr/>
              </p:nvCxnSpPr>
              <p:spPr>
                <a:xfrm>
                  <a:off x="6156176" y="2276872"/>
                  <a:ext cx="288032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13"/>
              <p:cNvGrpSpPr/>
              <p:nvPr/>
            </p:nvGrpSpPr>
            <p:grpSpPr>
              <a:xfrm>
                <a:off x="4571999" y="6237312"/>
                <a:ext cx="1872207" cy="288032"/>
                <a:chOff x="5023913" y="2132856"/>
                <a:chExt cx="1420295" cy="28803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5220073" y="2132856"/>
                  <a:ext cx="896376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square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Arrow Connector 58"/>
                <p:cNvCxnSpPr>
                  <a:stCxn id="53" idx="3"/>
                  <a:endCxn id="58" idx="1"/>
                </p:cNvCxnSpPr>
                <p:nvPr/>
              </p:nvCxnSpPr>
              <p:spPr>
                <a:xfrm flipV="1">
                  <a:off x="5023913" y="2276872"/>
                  <a:ext cx="196161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58" idx="3"/>
                </p:cNvCxnSpPr>
                <p:nvPr/>
              </p:nvCxnSpPr>
              <p:spPr>
                <a:xfrm>
                  <a:off x="6116448" y="2276872"/>
                  <a:ext cx="327760" cy="1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755576" y="623731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5</a:t>
              </a:r>
              <a:endParaRPr lang="en-GB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55776" y="623731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6</a:t>
              </a:r>
              <a:endParaRPr lang="en-GB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83968" y="6237312"/>
              <a:ext cx="288032" cy="307777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GB" sz="1400" dirty="0" smtClean="0"/>
                <a:t>12</a:t>
              </a:r>
              <a:endParaRPr lang="en-GB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72200" y="623731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144</a:t>
              </a:r>
              <a:endParaRPr lang="en-GB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32041" y="3140968"/>
            <a:ext cx="3747752" cy="427100"/>
            <a:chOff x="3218195" y="3435853"/>
            <a:chExt cx="821166" cy="427100"/>
          </a:xfrm>
        </p:grpSpPr>
        <p:sp>
          <p:nvSpPr>
            <p:cNvPr id="67" name="TextBox 66"/>
            <p:cNvSpPr txBox="1"/>
            <p:nvPr/>
          </p:nvSpPr>
          <p:spPr>
            <a:xfrm rot="21540000">
              <a:off x="3360907" y="3462843"/>
              <a:ext cx="678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This is easier to understand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3218195" y="3435853"/>
              <a:ext cx="189331" cy="2160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 animBg="1"/>
      <p:bldP spid="20" grpId="0"/>
      <p:bldP spid="2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980728"/>
            <a:ext cx="6912768" cy="156966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add1 5  // = 6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double (add1 5)  // = 12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square (double (add1 5))  // = 144</a:t>
            </a:r>
          </a:p>
          <a:p>
            <a:endParaRPr lang="en-GB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47572"/>
            <a:ext cx="6912768" cy="1569660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|&gt; add1 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|&gt; double 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|&gt; square // = 144</a:t>
            </a:r>
          </a:p>
        </p:txBody>
      </p:sp>
      <p:sp>
        <p:nvSpPr>
          <p:cNvPr id="17" name="TextBox 16"/>
          <p:cNvSpPr txBox="1"/>
          <p:nvPr/>
        </p:nvSpPr>
        <p:spPr>
          <a:xfrm rot="21540000">
            <a:off x="3929836" y="4496819"/>
            <a:ext cx="352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Splitting onto new lines is more readable for long chains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1600000">
            <a:off x="614706" y="702075"/>
            <a:ext cx="777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Standard way of nesting function calls – can lose focus on what is going 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33" name="Group 47"/>
          <p:cNvGrpSpPr/>
          <p:nvPr/>
        </p:nvGrpSpPr>
        <p:grpSpPr>
          <a:xfrm>
            <a:off x="755576" y="2780928"/>
            <a:ext cx="6336704" cy="307777"/>
            <a:chOff x="755576" y="6237312"/>
            <a:chExt cx="6336704" cy="307777"/>
          </a:xfrm>
        </p:grpSpPr>
        <p:grpSp>
          <p:nvGrpSpPr>
            <p:cNvPr id="38" name="Group 32"/>
            <p:cNvGrpSpPr/>
            <p:nvPr/>
          </p:nvGrpSpPr>
          <p:grpSpPr>
            <a:xfrm>
              <a:off x="1043608" y="6237312"/>
              <a:ext cx="5400598" cy="288032"/>
              <a:chOff x="1043608" y="6237312"/>
              <a:chExt cx="5400598" cy="288032"/>
            </a:xfrm>
          </p:grpSpPr>
          <p:grpSp>
            <p:nvGrpSpPr>
              <p:cNvPr id="43" name="Group 13"/>
              <p:cNvGrpSpPr/>
              <p:nvPr/>
            </p:nvGrpSpPr>
            <p:grpSpPr>
              <a:xfrm>
                <a:off x="1043608" y="6237312"/>
                <a:ext cx="1512168" cy="288032"/>
                <a:chOff x="4860032" y="2132856"/>
                <a:chExt cx="1512168" cy="288032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5220072" y="2132856"/>
                  <a:ext cx="792088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add1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Arrow Connector 52"/>
                <p:cNvCxnSpPr>
                  <a:endCxn id="52" idx="1"/>
                </p:cNvCxnSpPr>
                <p:nvPr/>
              </p:nvCxnSpPr>
              <p:spPr>
                <a:xfrm>
                  <a:off x="4860032" y="2276872"/>
                  <a:ext cx="360040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52" idx="3"/>
                  <a:endCxn id="40" idx="1"/>
                </p:cNvCxnSpPr>
                <p:nvPr/>
              </p:nvCxnSpPr>
              <p:spPr>
                <a:xfrm>
                  <a:off x="6012160" y="2276872"/>
                  <a:ext cx="360040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13"/>
              <p:cNvGrpSpPr/>
              <p:nvPr/>
            </p:nvGrpSpPr>
            <p:grpSpPr>
              <a:xfrm>
                <a:off x="2843808" y="6237312"/>
                <a:ext cx="1440160" cy="288032"/>
                <a:chOff x="5004048" y="2132856"/>
                <a:chExt cx="1440160" cy="288032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5220072" y="2132856"/>
                  <a:ext cx="936104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double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" name="Straight Arrow Connector 49"/>
                <p:cNvCxnSpPr>
                  <a:stCxn id="40" idx="3"/>
                  <a:endCxn id="49" idx="1"/>
                </p:cNvCxnSpPr>
                <p:nvPr/>
              </p:nvCxnSpPr>
              <p:spPr>
                <a:xfrm flipV="1">
                  <a:off x="5004048" y="2276872"/>
                  <a:ext cx="216024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49" idx="3"/>
                  <a:endCxn id="41" idx="1"/>
                </p:cNvCxnSpPr>
                <p:nvPr/>
              </p:nvCxnSpPr>
              <p:spPr>
                <a:xfrm>
                  <a:off x="6156176" y="2276872"/>
                  <a:ext cx="288032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13"/>
              <p:cNvGrpSpPr/>
              <p:nvPr/>
            </p:nvGrpSpPr>
            <p:grpSpPr>
              <a:xfrm>
                <a:off x="4571999" y="6237312"/>
                <a:ext cx="1872207" cy="288032"/>
                <a:chOff x="5023913" y="2132856"/>
                <a:chExt cx="1420295" cy="28803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220073" y="2132856"/>
                  <a:ext cx="896376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square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Arrow Connector 46"/>
                <p:cNvCxnSpPr>
                  <a:stCxn id="41" idx="3"/>
                  <a:endCxn id="46" idx="1"/>
                </p:cNvCxnSpPr>
                <p:nvPr/>
              </p:nvCxnSpPr>
              <p:spPr>
                <a:xfrm flipV="1">
                  <a:off x="5023913" y="2276872"/>
                  <a:ext cx="196161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46" idx="3"/>
                </p:cNvCxnSpPr>
                <p:nvPr/>
              </p:nvCxnSpPr>
              <p:spPr>
                <a:xfrm>
                  <a:off x="6116448" y="2276872"/>
                  <a:ext cx="327760" cy="1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/>
            <p:cNvSpPr txBox="1"/>
            <p:nvPr/>
          </p:nvSpPr>
          <p:spPr>
            <a:xfrm>
              <a:off x="755576" y="623731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5</a:t>
              </a:r>
              <a:endParaRPr lang="en-GB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55776" y="623731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6</a:t>
              </a:r>
              <a:endParaRPr lang="en-GB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83968" y="6237312"/>
              <a:ext cx="288032" cy="307777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GB" sz="1400" dirty="0" smtClean="0"/>
                <a:t>12</a:t>
              </a:r>
              <a:endParaRPr lang="en-GB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72200" y="623731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144</a:t>
              </a:r>
              <a:endParaRPr lang="en-GB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Piping (C#)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71600" y="1052736"/>
            <a:ext cx="7200800" cy="120032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&gt; add1 = x =&gt; x + 1;</a:t>
            </a:r>
          </a:p>
          <a:p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sz="2400" dirty="0" err="1" smtClean="0">
                <a:latin typeface="Consolas" pitchFamily="49" charset="0"/>
                <a:cs typeface="Consolas" pitchFamily="49" charset="0"/>
              </a:rPr>
              <a:t>doubl</a:t>
            </a:r>
            <a:r>
              <a:rPr lang="fr-FR" sz="2400" dirty="0" smtClean="0">
                <a:latin typeface="Consolas" pitchFamily="49" charset="0"/>
                <a:cs typeface="Consolas" pitchFamily="49" charset="0"/>
              </a:rPr>
              <a:t> = x =&gt; x + x;</a:t>
            </a:r>
          </a:p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&gt; square = x =&gt; x * x;</a:t>
            </a:r>
          </a:p>
        </p:txBody>
      </p:sp>
      <p:sp>
        <p:nvSpPr>
          <p:cNvPr id="3" name="TextBox 2"/>
          <p:cNvSpPr txBox="1"/>
          <p:nvPr/>
        </p:nvSpPr>
        <p:spPr>
          <a:xfrm rot="21540000">
            <a:off x="3639261" y="5678808"/>
            <a:ext cx="165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Helper function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131840" y="5463454"/>
            <a:ext cx="64807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7096" y="4383334"/>
            <a:ext cx="7165304" cy="1200329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5.Pipe(Add1);  // = 6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5.Pipe(Add1).Pipe(Double); // = 12</a:t>
            </a: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5.Pipe(Add1).Pipe(Double).Pipe(Square); </a:t>
            </a:r>
          </a:p>
        </p:txBody>
      </p:sp>
      <p:grpSp>
        <p:nvGrpSpPr>
          <p:cNvPr id="6" name="Group 47"/>
          <p:cNvGrpSpPr/>
          <p:nvPr/>
        </p:nvGrpSpPr>
        <p:grpSpPr>
          <a:xfrm>
            <a:off x="755576" y="2780928"/>
            <a:ext cx="6336704" cy="307777"/>
            <a:chOff x="755576" y="6237312"/>
            <a:chExt cx="6336704" cy="307777"/>
          </a:xfrm>
        </p:grpSpPr>
        <p:grpSp>
          <p:nvGrpSpPr>
            <p:cNvPr id="7" name="Group 32"/>
            <p:cNvGrpSpPr/>
            <p:nvPr/>
          </p:nvGrpSpPr>
          <p:grpSpPr>
            <a:xfrm>
              <a:off x="1043608" y="6237312"/>
              <a:ext cx="5400598" cy="288032"/>
              <a:chOff x="1043608" y="6237312"/>
              <a:chExt cx="5400598" cy="288032"/>
            </a:xfrm>
          </p:grpSpPr>
          <p:grpSp>
            <p:nvGrpSpPr>
              <p:cNvPr id="12" name="Group 13"/>
              <p:cNvGrpSpPr/>
              <p:nvPr/>
            </p:nvGrpSpPr>
            <p:grpSpPr>
              <a:xfrm>
                <a:off x="1043608" y="6237312"/>
                <a:ext cx="1512168" cy="288032"/>
                <a:chOff x="4860032" y="2132856"/>
                <a:chExt cx="1512168" cy="288032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220072" y="2132856"/>
                  <a:ext cx="792088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add1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Arrow Connector 22"/>
                <p:cNvCxnSpPr>
                  <a:endCxn id="22" idx="1"/>
                </p:cNvCxnSpPr>
                <p:nvPr/>
              </p:nvCxnSpPr>
              <p:spPr>
                <a:xfrm>
                  <a:off x="4860032" y="2276872"/>
                  <a:ext cx="360040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2" idx="3"/>
                  <a:endCxn id="9" idx="1"/>
                </p:cNvCxnSpPr>
                <p:nvPr/>
              </p:nvCxnSpPr>
              <p:spPr>
                <a:xfrm>
                  <a:off x="6012160" y="2276872"/>
                  <a:ext cx="360040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843808" y="6237312"/>
                <a:ext cx="1440160" cy="288032"/>
                <a:chOff x="5004048" y="2132856"/>
                <a:chExt cx="1440160" cy="288032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220072" y="2132856"/>
                  <a:ext cx="936104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double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Straight Arrow Connector 19"/>
                <p:cNvCxnSpPr>
                  <a:stCxn id="9" idx="3"/>
                  <a:endCxn id="19" idx="1"/>
                </p:cNvCxnSpPr>
                <p:nvPr/>
              </p:nvCxnSpPr>
              <p:spPr>
                <a:xfrm flipV="1">
                  <a:off x="5004048" y="2276872"/>
                  <a:ext cx="216024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9" idx="3"/>
                  <a:endCxn id="10" idx="1"/>
                </p:cNvCxnSpPr>
                <p:nvPr/>
              </p:nvCxnSpPr>
              <p:spPr>
                <a:xfrm>
                  <a:off x="6156176" y="2276872"/>
                  <a:ext cx="288032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3"/>
              <p:cNvGrpSpPr/>
              <p:nvPr/>
            </p:nvGrpSpPr>
            <p:grpSpPr>
              <a:xfrm>
                <a:off x="4571999" y="6237312"/>
                <a:ext cx="1872207" cy="288032"/>
                <a:chOff x="5023913" y="2132856"/>
                <a:chExt cx="1420295" cy="288032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5220073" y="2132856"/>
                  <a:ext cx="896376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solidFill>
                        <a:schemeClr val="tx1"/>
                      </a:solidFill>
                    </a:rPr>
                    <a:t>square</a:t>
                  </a:r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>
                  <a:stCxn id="10" idx="3"/>
                  <a:endCxn id="16" idx="1"/>
                </p:cNvCxnSpPr>
                <p:nvPr/>
              </p:nvCxnSpPr>
              <p:spPr>
                <a:xfrm flipV="1">
                  <a:off x="5023913" y="2276872"/>
                  <a:ext cx="196161" cy="98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6" idx="3"/>
                </p:cNvCxnSpPr>
                <p:nvPr/>
              </p:nvCxnSpPr>
              <p:spPr>
                <a:xfrm>
                  <a:off x="6116448" y="2276872"/>
                  <a:ext cx="327760" cy="1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/>
            <p:cNvSpPr txBox="1"/>
            <p:nvPr/>
          </p:nvSpPr>
          <p:spPr>
            <a:xfrm>
              <a:off x="755576" y="623731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5</a:t>
              </a:r>
              <a:endParaRPr lang="en-GB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76" y="623731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6</a:t>
              </a:r>
              <a:endParaRPr lang="en-GB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3968" y="6237312"/>
              <a:ext cx="288032" cy="307777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GB" sz="1400" dirty="0" smtClean="0"/>
                <a:t>12</a:t>
              </a:r>
              <a:endParaRPr lang="en-GB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00" y="623731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144</a:t>
              </a:r>
              <a:endParaRPr lang="en-GB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3" grpId="0"/>
      <p:bldP spid="5" grpId="0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Composition revisited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 rot="21600000">
            <a:off x="2483768" y="3429000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What’s the difference between piping and composition?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609600" y="2832100"/>
            <a:ext cx="3611880" cy="749300"/>
            <a:chOff x="609600" y="2908300"/>
            <a:chExt cx="3611880" cy="749300"/>
          </a:xfrm>
        </p:grpSpPr>
        <p:pic>
          <p:nvPicPr>
            <p:cNvPr id="1013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138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13" name="Picture 12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3" name="Group 16"/>
          <p:cNvGrpSpPr/>
          <p:nvPr/>
        </p:nvGrpSpPr>
        <p:grpSpPr>
          <a:xfrm>
            <a:off x="4953000" y="2743200"/>
            <a:ext cx="3733800" cy="831851"/>
            <a:chOff x="4572000" y="2819400"/>
            <a:chExt cx="3733800" cy="831851"/>
          </a:xfrm>
        </p:grpSpPr>
        <p:pic>
          <p:nvPicPr>
            <p:cNvPr id="10138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5630862" y="2903538"/>
              <a:ext cx="2001838" cy="747713"/>
            </a:xfrm>
            <a:prstGeom prst="rect">
              <a:avLst/>
            </a:prstGeom>
            <a:noFill/>
          </p:spPr>
        </p:pic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5995987" y="2903538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banana -&gt; cherry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13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971800"/>
              <a:ext cx="1021080" cy="574358"/>
            </a:xfrm>
            <a:prstGeom prst="rect">
              <a:avLst/>
            </a:prstGeom>
          </p:spPr>
        </p:pic>
        <p:pic>
          <p:nvPicPr>
            <p:cNvPr id="16" name="Picture 15" descr="cherry.jpg"/>
            <p:cNvPicPr>
              <a:picLocks noChangeAspect="1"/>
            </p:cNvPicPr>
            <p:nvPr/>
          </p:nvPicPr>
          <p:blipFill>
            <a:blip r:embed="rId6" cstate="print"/>
            <a:srcRect l="29502" t="13793" r="27586" b="21839"/>
            <a:stretch>
              <a:fillRect/>
            </a:stretch>
          </p:blipFill>
          <p:spPr>
            <a:xfrm>
              <a:off x="7696200" y="2819400"/>
              <a:ext cx="6096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4211638" y="2971540"/>
            <a:ext cx="1607166" cy="1524260"/>
            <a:chOff x="3810000" y="4724400"/>
            <a:chExt cx="1607166" cy="1524260"/>
          </a:xfrm>
        </p:grpSpPr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3810000" y="4724400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1362639">
              <a:off x="4278584" y="5879328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6200000" flipH="1">
              <a:off x="3726656" y="5493545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609600" y="2819400"/>
            <a:ext cx="3611880" cy="749300"/>
            <a:chOff x="609600" y="2908300"/>
            <a:chExt cx="3611880" cy="749300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30" name="Picture 29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4" name="Group 32"/>
          <p:cNvGrpSpPr/>
          <p:nvPr/>
        </p:nvGrpSpPr>
        <p:grpSpPr>
          <a:xfrm>
            <a:off x="4648200" y="2743200"/>
            <a:ext cx="3733800" cy="831851"/>
            <a:chOff x="4572000" y="2819400"/>
            <a:chExt cx="3733800" cy="831851"/>
          </a:xfrm>
        </p:grpSpPr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5630862" y="2903538"/>
              <a:ext cx="2001838" cy="747713"/>
            </a:xfrm>
            <a:prstGeom prst="rect">
              <a:avLst/>
            </a:prstGeom>
            <a:noFill/>
          </p:spPr>
        </p:pic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5995987" y="2903538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banana -&gt; cherry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6" name="Picture 35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971800"/>
              <a:ext cx="1021080" cy="574358"/>
            </a:xfrm>
            <a:prstGeom prst="rect">
              <a:avLst/>
            </a:prstGeom>
          </p:spPr>
        </p:pic>
        <p:pic>
          <p:nvPicPr>
            <p:cNvPr id="37" name="Picture 36" descr="cherry.jpg"/>
            <p:cNvPicPr>
              <a:picLocks noChangeAspect="1"/>
            </p:cNvPicPr>
            <p:nvPr/>
          </p:nvPicPr>
          <p:blipFill>
            <a:blip r:embed="rId6" cstate="print"/>
            <a:srcRect l="29502" t="13793" r="27586" b="21839"/>
            <a:stretch>
              <a:fillRect/>
            </a:stretch>
          </p:blipFill>
          <p:spPr>
            <a:xfrm>
              <a:off x="7696200" y="2819400"/>
              <a:ext cx="6096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3249612" y="2900362"/>
            <a:ext cx="2617788" cy="749300"/>
          </a:xfrm>
          <a:prstGeom prst="rect">
            <a:avLst/>
          </a:prstGeom>
          <a:noFill/>
        </p:spPr>
      </p:pic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3810000" y="2895600"/>
            <a:ext cx="1566864" cy="70008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New Function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apple -&gt; cherry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0" y="2514600"/>
            <a:ext cx="2514954" cy="379414"/>
            <a:chOff x="3810000" y="5866398"/>
            <a:chExt cx="1981554" cy="990016"/>
          </a:xfrm>
        </p:grpSpPr>
        <p:sp>
          <p:nvSpPr>
            <p:cNvPr id="44" name="TextBox 43"/>
            <p:cNvSpPr txBox="1"/>
            <p:nvPr/>
          </p:nvSpPr>
          <p:spPr>
            <a:xfrm rot="237361" flipH="1">
              <a:off x="4278137" y="5866398"/>
              <a:ext cx="1513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New function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 flipH="1" flipV="1">
              <a:off x="3650456" y="6255544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036887"/>
            <a:ext cx="525462" cy="468313"/>
          </a:xfrm>
          <a:prstGeom prst="rect">
            <a:avLst/>
          </a:prstGeom>
          <a:noFill/>
        </p:spPr>
      </p:pic>
      <p:pic>
        <p:nvPicPr>
          <p:cNvPr id="13" name="Picture 12" descr="cherry.jpg"/>
          <p:cNvPicPr>
            <a:picLocks noChangeAspect="1"/>
          </p:cNvPicPr>
          <p:nvPr/>
        </p:nvPicPr>
        <p:blipFill>
          <a:blip r:embed="rId5" cstate="print"/>
          <a:srcRect l="29502" t="13793" r="27586" b="21839"/>
          <a:stretch>
            <a:fillRect/>
          </a:stretch>
        </p:blipFill>
        <p:spPr>
          <a:xfrm>
            <a:off x="5943600" y="2819400"/>
            <a:ext cx="6096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Composition (F#)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5288</Words>
  <Application>Microsoft Office PowerPoint</Application>
  <PresentationFormat>On-screen Show (4:3)</PresentationFormat>
  <Paragraphs>1553</Paragraphs>
  <Slides>163</Slides>
  <Notes>162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163</vt:i4>
      </vt:variant>
    </vt:vector>
  </HeadingPairs>
  <TitlesOfParts>
    <vt:vector size="165" baseType="lpstr">
      <vt:lpstr>Office Theme</vt:lpstr>
      <vt:lpstr>Custom Design</vt:lpstr>
      <vt:lpstr>Introduction to the  core principals of  Functional Programming </vt:lpstr>
      <vt:lpstr>Myths about functional programming</vt:lpstr>
      <vt:lpstr>Functional programming is... </vt:lpstr>
      <vt:lpstr>Functional programming is...</vt:lpstr>
      <vt:lpstr>Functional programming is good for...</vt:lpstr>
      <vt:lpstr>Must haves for BLOBA development...</vt:lpstr>
      <vt:lpstr>Understanding  functional programming</vt:lpstr>
      <vt:lpstr>Functional programming  in 3 easy steps</vt:lpstr>
      <vt:lpstr>What are functions?</vt:lpstr>
      <vt:lpstr>Slide 10</vt:lpstr>
      <vt:lpstr>Slide 11</vt:lpstr>
      <vt:lpstr>What is composition?</vt:lpstr>
      <vt:lpstr>Slide 13</vt:lpstr>
      <vt:lpstr>Slide 14</vt:lpstr>
      <vt:lpstr>Slide 15</vt:lpstr>
      <vt:lpstr>Slide 16</vt:lpstr>
      <vt:lpstr>An application is glued together from smaller functions</vt:lpstr>
      <vt:lpstr>Slide 18</vt:lpstr>
      <vt:lpstr>Slide 19</vt:lpstr>
      <vt:lpstr>Slide 20</vt:lpstr>
      <vt:lpstr>Slide 21</vt:lpstr>
      <vt:lpstr>What are types?</vt:lpstr>
      <vt:lpstr>Slide 23</vt:lpstr>
      <vt:lpstr>Slide 24</vt:lpstr>
      <vt:lpstr>Slide 25</vt:lpstr>
      <vt:lpstr>Slide 26</vt:lpstr>
      <vt:lpstr>Slide 27</vt:lpstr>
      <vt:lpstr>Slide 28</vt:lpstr>
      <vt:lpstr>Types can be composed</vt:lpstr>
      <vt:lpstr>Slide 30</vt:lpstr>
      <vt:lpstr>Slide 31</vt:lpstr>
      <vt:lpstr>Slide 32</vt:lpstr>
      <vt:lpstr>Slide 33</vt:lpstr>
      <vt:lpstr>Real world example  of type composition</vt:lpstr>
      <vt:lpstr>Slide 35</vt:lpstr>
      <vt:lpstr>Slide 36</vt:lpstr>
      <vt:lpstr>Slide 37</vt:lpstr>
      <vt:lpstr>Slide 38</vt:lpstr>
      <vt:lpstr>Slide 39</vt:lpstr>
      <vt:lpstr>Slide 40</vt:lpstr>
      <vt:lpstr>The End</vt:lpstr>
      <vt:lpstr>Want more?</vt:lpstr>
      <vt:lpstr>Forget everything you know about Object-Oriented programming</vt:lpstr>
      <vt:lpstr>You must pass this test...</vt:lpstr>
      <vt:lpstr>Four things that are very different</vt:lpstr>
      <vt:lpstr>Functions and Mathematics</vt:lpstr>
      <vt:lpstr>Slide 47</vt:lpstr>
      <vt:lpstr>Slide 48</vt:lpstr>
      <vt:lpstr>Slide 49</vt:lpstr>
      <vt:lpstr>Slide 50</vt:lpstr>
      <vt:lpstr>Slide 51</vt:lpstr>
      <vt:lpstr>FP tries to emulate mathematics</vt:lpstr>
      <vt:lpstr>Slide 53</vt:lpstr>
      <vt:lpstr>Slide 54</vt:lpstr>
      <vt:lpstr>Slide 55</vt:lpstr>
      <vt:lpstr>Slide 56</vt:lpstr>
      <vt:lpstr>Slide 57</vt:lpstr>
      <vt:lpstr>Data is immutable</vt:lpstr>
      <vt:lpstr>Data is immutable</vt:lpstr>
      <vt:lpstr>Functions have no side effects</vt:lpstr>
      <vt:lpstr>Functions have no side effects</vt:lpstr>
      <vt:lpstr>The power of pure* functions</vt:lpstr>
      <vt:lpstr>"Unhelpful" properties  of mathematical functions</vt:lpstr>
      <vt:lpstr>"Values" not "variables"</vt:lpstr>
      <vt:lpstr>Slide 65</vt:lpstr>
      <vt:lpstr>Slide 66</vt:lpstr>
      <vt:lpstr>Values (F#)</vt:lpstr>
      <vt:lpstr>Values (C#)</vt:lpstr>
      <vt:lpstr>Every value has a type (F#)</vt:lpstr>
      <vt:lpstr>Every value has a type (C#)</vt:lpstr>
      <vt:lpstr>Values vs. Objects</vt:lpstr>
      <vt:lpstr>Slide 72</vt:lpstr>
      <vt:lpstr>Functions are “total”</vt:lpstr>
      <vt:lpstr>Slide 74</vt:lpstr>
      <vt:lpstr>Slide 75</vt:lpstr>
      <vt:lpstr>Slide 76</vt:lpstr>
      <vt:lpstr>Slide 77</vt:lpstr>
      <vt:lpstr>How can we make  the function handle all inputs?</vt:lpstr>
      <vt:lpstr>Slide 79</vt:lpstr>
      <vt:lpstr>Slide 80</vt:lpstr>
      <vt:lpstr>Slide 81</vt:lpstr>
      <vt:lpstr>Slide 82</vt:lpstr>
      <vt:lpstr>Explicit contracts mean fewer bugs</vt:lpstr>
      <vt:lpstr>Explicit contracts mean fewer bugs</vt:lpstr>
      <vt:lpstr>Exercises!</vt:lpstr>
      <vt:lpstr>Exercise: </vt:lpstr>
      <vt:lpstr>Transformation oriented programming</vt:lpstr>
      <vt:lpstr>"Unhelpful" properties  of mathematical functions</vt:lpstr>
      <vt:lpstr>Slide 89</vt:lpstr>
      <vt:lpstr>Piping (F#)</vt:lpstr>
      <vt:lpstr>Slide 91</vt:lpstr>
      <vt:lpstr>Slide 92</vt:lpstr>
      <vt:lpstr>Piping (C#)</vt:lpstr>
      <vt:lpstr>Slide 94</vt:lpstr>
      <vt:lpstr>Composition revisited</vt:lpstr>
      <vt:lpstr>Slide 96</vt:lpstr>
      <vt:lpstr>Slide 97</vt:lpstr>
      <vt:lpstr>Slide 98</vt:lpstr>
      <vt:lpstr>Composition (F#)</vt:lpstr>
      <vt:lpstr>Slide 100</vt:lpstr>
      <vt:lpstr>Composition (C#)</vt:lpstr>
      <vt:lpstr>Slide 102</vt:lpstr>
      <vt:lpstr>Exercises!</vt:lpstr>
      <vt:lpstr>Exercise: Think of a number</vt:lpstr>
      <vt:lpstr>Exercise: FizzBuzz</vt:lpstr>
      <vt:lpstr>Exercise: Stack based calculator</vt:lpstr>
      <vt:lpstr>Exercise: Stack based calculator</vt:lpstr>
      <vt:lpstr>Multiple arguments</vt:lpstr>
      <vt:lpstr>"Unhelpful" properties  of mathematical functions</vt:lpstr>
      <vt:lpstr>(a) Pass two things as a single value</vt:lpstr>
      <vt:lpstr>(b) Pass one thing and  return a function</vt:lpstr>
      <vt:lpstr>(b) Pass one thing and  return a function</vt:lpstr>
      <vt:lpstr>Currying (F#)</vt:lpstr>
      <vt:lpstr>Currying (C#)</vt:lpstr>
      <vt:lpstr>Partial Application</vt:lpstr>
      <vt:lpstr>Benefits of Partial Application (F#)</vt:lpstr>
      <vt:lpstr>Benefits of Partial Application (C#)</vt:lpstr>
      <vt:lpstr>Partial Application with pipes (F#)</vt:lpstr>
      <vt:lpstr>Partial Application with pipes (C#)</vt:lpstr>
      <vt:lpstr>Higher Order Functions: "Parameterize all the things"</vt:lpstr>
      <vt:lpstr>Parameterize all the things</vt:lpstr>
      <vt:lpstr>Parameterize all the things</vt:lpstr>
      <vt:lpstr>Parameterize all the things</vt:lpstr>
      <vt:lpstr>Parameterize all the things</vt:lpstr>
      <vt:lpstr>Parameterize all the things</vt:lpstr>
      <vt:lpstr>Parameterize all the things</vt:lpstr>
      <vt:lpstr>Function types are "interfaces"</vt:lpstr>
      <vt:lpstr>Slide 128</vt:lpstr>
      <vt:lpstr>Slide 129</vt:lpstr>
      <vt:lpstr>Higher Order Functions: List transformations</vt:lpstr>
      <vt:lpstr>Slide 131</vt:lpstr>
      <vt:lpstr>Map (F#)</vt:lpstr>
      <vt:lpstr>Map (C#)</vt:lpstr>
      <vt:lpstr>"Inline" map (F#)</vt:lpstr>
      <vt:lpstr>"Inline" map (C#)</vt:lpstr>
      <vt:lpstr>Filter (F#)</vt:lpstr>
      <vt:lpstr>Filter (C#)</vt:lpstr>
      <vt:lpstr>Exercises!</vt:lpstr>
      <vt:lpstr>Exercise: Make decorator pattern  using function composition</vt:lpstr>
      <vt:lpstr>Exercise: Make decorator pattern  using function composition</vt:lpstr>
      <vt:lpstr>Exercise: Make decorator pattern  using function composition</vt:lpstr>
      <vt:lpstr>Exercise: Make decorator pattern  using function composition</vt:lpstr>
      <vt:lpstr>Exercise: Make decorator pattern  using function composition</vt:lpstr>
      <vt:lpstr>Bad news: Composition patterns  only work for functions that have one parameter! </vt:lpstr>
      <vt:lpstr>Good news!  Every function is a  one parameter function </vt:lpstr>
      <vt:lpstr>Exercise: Strategy Pattern</vt:lpstr>
      <vt:lpstr>Exercise: Dependency Injection</vt:lpstr>
      <vt:lpstr>Four things that are very different</vt:lpstr>
      <vt:lpstr> Everything is an expression</vt:lpstr>
      <vt:lpstr>Slide 150</vt:lpstr>
      <vt:lpstr>Slide 151</vt:lpstr>
      <vt:lpstr>Slide 152</vt:lpstr>
      <vt:lpstr>Final Exercise for Part 1</vt:lpstr>
      <vt:lpstr>Roman Numeral Conversion</vt:lpstr>
      <vt:lpstr>Part 2 Algebraic Types</vt:lpstr>
      <vt:lpstr>Slide 156</vt:lpstr>
      <vt:lpstr>Part 3  Data centric design in FP</vt:lpstr>
      <vt:lpstr>Slide 158</vt:lpstr>
      <vt:lpstr>Slide 159</vt:lpstr>
      <vt:lpstr>Slide 160</vt:lpstr>
      <vt:lpstr>Slide 161</vt:lpstr>
      <vt:lpstr>Slide 162</vt:lpstr>
      <vt:lpstr>Slide 163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2015-05-17T17:24:59Z</dcterms:created>
  <dcterms:modified xsi:type="dcterms:W3CDTF">2015-07-02T07:18:00Z</dcterms:modified>
</cp:coreProperties>
</file>