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80"/>
  </p:notesMasterIdLst>
  <p:sldIdLst>
    <p:sldId id="264" r:id="rId3"/>
    <p:sldId id="558" r:id="rId4"/>
    <p:sldId id="555" r:id="rId5"/>
    <p:sldId id="259" r:id="rId6"/>
    <p:sldId id="310" r:id="rId7"/>
    <p:sldId id="311" r:id="rId8"/>
    <p:sldId id="312" r:id="rId9"/>
    <p:sldId id="313" r:id="rId10"/>
    <p:sldId id="315" r:id="rId11"/>
    <p:sldId id="535" r:id="rId12"/>
    <p:sldId id="436" r:id="rId13"/>
    <p:sldId id="263" r:id="rId14"/>
    <p:sldId id="369" r:id="rId15"/>
    <p:sldId id="468" r:id="rId16"/>
    <p:sldId id="379" r:id="rId17"/>
    <p:sldId id="465" r:id="rId18"/>
    <p:sldId id="401" r:id="rId19"/>
    <p:sldId id="281" r:id="rId20"/>
    <p:sldId id="402" r:id="rId21"/>
    <p:sldId id="339" r:id="rId22"/>
    <p:sldId id="406" r:id="rId23"/>
    <p:sldId id="407" r:id="rId24"/>
    <p:sldId id="441" r:id="rId25"/>
    <p:sldId id="440" r:id="rId26"/>
    <p:sldId id="442" r:id="rId27"/>
    <p:sldId id="348" r:id="rId28"/>
    <p:sldId id="358" r:id="rId29"/>
    <p:sldId id="534" r:id="rId30"/>
    <p:sldId id="378" r:id="rId31"/>
    <p:sldId id="370" r:id="rId32"/>
    <p:sldId id="285" r:id="rId33"/>
    <p:sldId id="478" r:id="rId34"/>
    <p:sldId id="479" r:id="rId35"/>
    <p:sldId id="480" r:id="rId36"/>
    <p:sldId id="481" r:id="rId37"/>
    <p:sldId id="482" r:id="rId38"/>
    <p:sldId id="483" r:id="rId39"/>
    <p:sldId id="484" r:id="rId40"/>
    <p:sldId id="485" r:id="rId41"/>
    <p:sldId id="486" r:id="rId42"/>
    <p:sldId id="487" r:id="rId43"/>
    <p:sldId id="488" r:id="rId44"/>
    <p:sldId id="489" r:id="rId45"/>
    <p:sldId id="490" r:id="rId46"/>
    <p:sldId id="491" r:id="rId47"/>
    <p:sldId id="557" r:id="rId48"/>
    <p:sldId id="492" r:id="rId49"/>
    <p:sldId id="493" r:id="rId50"/>
    <p:sldId id="494" r:id="rId51"/>
    <p:sldId id="496" r:id="rId52"/>
    <p:sldId id="497" r:id="rId53"/>
    <p:sldId id="498" r:id="rId54"/>
    <p:sldId id="499" r:id="rId55"/>
    <p:sldId id="500" r:id="rId56"/>
    <p:sldId id="543" r:id="rId57"/>
    <p:sldId id="501" r:id="rId58"/>
    <p:sldId id="502" r:id="rId59"/>
    <p:sldId id="503" r:id="rId60"/>
    <p:sldId id="504" r:id="rId61"/>
    <p:sldId id="505" r:id="rId62"/>
    <p:sldId id="506" r:id="rId63"/>
    <p:sldId id="509" r:id="rId64"/>
    <p:sldId id="556" r:id="rId65"/>
    <p:sldId id="510" r:id="rId66"/>
    <p:sldId id="511" r:id="rId67"/>
    <p:sldId id="512" r:id="rId68"/>
    <p:sldId id="545" r:id="rId69"/>
    <p:sldId id="513" r:id="rId70"/>
    <p:sldId id="514" r:id="rId71"/>
    <p:sldId id="515" r:id="rId72"/>
    <p:sldId id="516" r:id="rId73"/>
    <p:sldId id="517" r:id="rId74"/>
    <p:sldId id="518" r:id="rId75"/>
    <p:sldId id="519" r:id="rId76"/>
    <p:sldId id="520" r:id="rId77"/>
    <p:sldId id="521" r:id="rId78"/>
    <p:sldId id="544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1" autoAdjust="0"/>
    <p:restoredTop sz="78853" autoAdjust="0"/>
  </p:normalViewPr>
  <p:slideViewPr>
    <p:cSldViewPr>
      <p:cViewPr>
        <p:scale>
          <a:sx n="66" d="100"/>
          <a:sy n="66" d="100"/>
        </p:scale>
        <p:origin x="141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4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8BCA2-2210-4EB2-984E-B0272809F0A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4581165-BF81-463B-A68F-F6316F78B8C0}">
      <dgm:prSet phldrT="[Text]"/>
      <dgm:spPr/>
      <dgm:t>
        <a:bodyPr/>
        <a:lstStyle/>
        <a:p>
          <a:r>
            <a:rPr lang="en-GB" dirty="0" smtClean="0"/>
            <a:t>Functional Programming</a:t>
          </a:r>
          <a:endParaRPr lang="en-GB" dirty="0"/>
        </a:p>
      </dgm:t>
    </dgm:pt>
    <dgm:pt modelId="{A64E024B-5A85-4CCB-8B99-AEE80FF0DAE1}" type="parTrans" cxnId="{279CB69E-2C20-4513-841F-BF4F7177C267}">
      <dgm:prSet/>
      <dgm:spPr/>
      <dgm:t>
        <a:bodyPr/>
        <a:lstStyle/>
        <a:p>
          <a:endParaRPr lang="en-GB"/>
        </a:p>
      </dgm:t>
    </dgm:pt>
    <dgm:pt modelId="{E80008B2-97C9-4048-8B73-81DF70FBFB38}" type="sibTrans" cxnId="{279CB69E-2C20-4513-841F-BF4F7177C267}">
      <dgm:prSet/>
      <dgm:spPr/>
      <dgm:t>
        <a:bodyPr/>
        <a:lstStyle/>
        <a:p>
          <a:endParaRPr lang="en-GB"/>
        </a:p>
      </dgm:t>
    </dgm:pt>
    <dgm:pt modelId="{C599549B-16D9-4123-A29F-D44C896BF6D0}">
      <dgm:prSet phldrT="[Text]"/>
      <dgm:spPr/>
      <dgm:t>
        <a:bodyPr/>
        <a:lstStyle/>
        <a:p>
          <a:r>
            <a:rPr lang="en-GB" dirty="0" smtClean="0"/>
            <a:t>Domain Modelling</a:t>
          </a:r>
          <a:endParaRPr lang="en-GB" dirty="0"/>
        </a:p>
      </dgm:t>
    </dgm:pt>
    <dgm:pt modelId="{A14A8CCA-6687-4AF8-9419-588AF0E40597}" type="parTrans" cxnId="{AF93D34B-D70D-4BA0-B872-77251879B503}">
      <dgm:prSet/>
      <dgm:spPr/>
      <dgm:t>
        <a:bodyPr/>
        <a:lstStyle/>
        <a:p>
          <a:endParaRPr lang="en-GB"/>
        </a:p>
      </dgm:t>
    </dgm:pt>
    <dgm:pt modelId="{4D4B8917-98E7-4815-A339-CE7C5A9F7402}" type="sibTrans" cxnId="{AF93D34B-D70D-4BA0-B872-77251879B503}">
      <dgm:prSet/>
      <dgm:spPr/>
      <dgm:t>
        <a:bodyPr/>
        <a:lstStyle/>
        <a:p>
          <a:endParaRPr lang="en-GB"/>
        </a:p>
      </dgm:t>
    </dgm:pt>
    <dgm:pt modelId="{A0BE84CA-BF79-42C2-B846-B86F8CA0B6D1}" type="pres">
      <dgm:prSet presAssocID="{D8C8BCA2-2210-4EB2-984E-B0272809F0AA}" presName="compositeShape" presStyleCnt="0">
        <dgm:presLayoutVars>
          <dgm:chMax val="7"/>
          <dgm:dir/>
          <dgm:resizeHandles val="exact"/>
        </dgm:presLayoutVars>
      </dgm:prSet>
      <dgm:spPr/>
    </dgm:pt>
    <dgm:pt modelId="{87255998-A37D-406C-95D2-98B534C4D494}" type="pres">
      <dgm:prSet presAssocID="{B4581165-BF81-463B-A68F-F6316F78B8C0}" presName="circ1" presStyleLbl="vennNode1" presStyleIdx="0" presStyleCnt="2"/>
      <dgm:spPr/>
      <dgm:t>
        <a:bodyPr/>
        <a:lstStyle/>
        <a:p>
          <a:endParaRPr lang="en-GB"/>
        </a:p>
      </dgm:t>
    </dgm:pt>
    <dgm:pt modelId="{FB89108A-F165-42B2-B123-B2B921168634}" type="pres">
      <dgm:prSet presAssocID="{B4581165-BF81-463B-A68F-F6316F78B8C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BEEEBE-98D7-46A9-A1C2-0F85E259AE6F}" type="pres">
      <dgm:prSet presAssocID="{C599549B-16D9-4123-A29F-D44C896BF6D0}" presName="circ2" presStyleLbl="vennNode1" presStyleIdx="1" presStyleCnt="2"/>
      <dgm:spPr/>
      <dgm:t>
        <a:bodyPr/>
        <a:lstStyle/>
        <a:p>
          <a:endParaRPr lang="en-GB"/>
        </a:p>
      </dgm:t>
    </dgm:pt>
    <dgm:pt modelId="{260369F1-487D-48DC-A9FE-AFB54D2C753B}" type="pres">
      <dgm:prSet presAssocID="{C599549B-16D9-4123-A29F-D44C896BF6D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3C2FC19-4982-4B84-8FCE-A65721173086}" type="presOf" srcId="{B4581165-BF81-463B-A68F-F6316F78B8C0}" destId="{FB89108A-F165-42B2-B123-B2B921168634}" srcOrd="1" destOrd="0" presId="urn:microsoft.com/office/officeart/2005/8/layout/venn1"/>
    <dgm:cxn modelId="{96672ABC-C6EB-4F7F-9923-F10FF86ADEBE}" type="presOf" srcId="{C599549B-16D9-4123-A29F-D44C896BF6D0}" destId="{09BEEEBE-98D7-46A9-A1C2-0F85E259AE6F}" srcOrd="0" destOrd="0" presId="urn:microsoft.com/office/officeart/2005/8/layout/venn1"/>
    <dgm:cxn modelId="{15565260-B164-4E7D-9053-6A4CEE8858F7}" type="presOf" srcId="{B4581165-BF81-463B-A68F-F6316F78B8C0}" destId="{87255998-A37D-406C-95D2-98B534C4D494}" srcOrd="0" destOrd="0" presId="urn:microsoft.com/office/officeart/2005/8/layout/venn1"/>
    <dgm:cxn modelId="{66A00322-4ED2-4F5D-87F4-8B30531A9AD5}" type="presOf" srcId="{D8C8BCA2-2210-4EB2-984E-B0272809F0AA}" destId="{A0BE84CA-BF79-42C2-B846-B86F8CA0B6D1}" srcOrd="0" destOrd="0" presId="urn:microsoft.com/office/officeart/2005/8/layout/venn1"/>
    <dgm:cxn modelId="{7CE1280B-362C-4790-98E8-9BC22D437F5D}" type="presOf" srcId="{C599549B-16D9-4123-A29F-D44C896BF6D0}" destId="{260369F1-487D-48DC-A9FE-AFB54D2C753B}" srcOrd="1" destOrd="0" presId="urn:microsoft.com/office/officeart/2005/8/layout/venn1"/>
    <dgm:cxn modelId="{279CB69E-2C20-4513-841F-BF4F7177C267}" srcId="{D8C8BCA2-2210-4EB2-984E-B0272809F0AA}" destId="{B4581165-BF81-463B-A68F-F6316F78B8C0}" srcOrd="0" destOrd="0" parTransId="{A64E024B-5A85-4CCB-8B99-AEE80FF0DAE1}" sibTransId="{E80008B2-97C9-4048-8B73-81DF70FBFB38}"/>
    <dgm:cxn modelId="{AF93D34B-D70D-4BA0-B872-77251879B503}" srcId="{D8C8BCA2-2210-4EB2-984E-B0272809F0AA}" destId="{C599549B-16D9-4123-A29F-D44C896BF6D0}" srcOrd="1" destOrd="0" parTransId="{A14A8CCA-6687-4AF8-9419-588AF0E40597}" sibTransId="{4D4B8917-98E7-4815-A339-CE7C5A9F7402}"/>
    <dgm:cxn modelId="{0F70B014-DD6F-4A50-991D-798F3C145EBE}" type="presParOf" srcId="{A0BE84CA-BF79-42C2-B846-B86F8CA0B6D1}" destId="{87255998-A37D-406C-95D2-98B534C4D494}" srcOrd="0" destOrd="0" presId="urn:microsoft.com/office/officeart/2005/8/layout/venn1"/>
    <dgm:cxn modelId="{6ACB913D-C8B8-4AF0-9511-04405E266A25}" type="presParOf" srcId="{A0BE84CA-BF79-42C2-B846-B86F8CA0B6D1}" destId="{FB89108A-F165-42B2-B123-B2B921168634}" srcOrd="1" destOrd="0" presId="urn:microsoft.com/office/officeart/2005/8/layout/venn1"/>
    <dgm:cxn modelId="{C7DCF2F7-7906-4308-BDC5-C7AE58F84226}" type="presParOf" srcId="{A0BE84CA-BF79-42C2-B846-B86F8CA0B6D1}" destId="{09BEEEBE-98D7-46A9-A1C2-0F85E259AE6F}" srcOrd="2" destOrd="0" presId="urn:microsoft.com/office/officeart/2005/8/layout/venn1"/>
    <dgm:cxn modelId="{22B29B06-FC45-4FEB-8540-1F5CD7F1B3C3}" type="presParOf" srcId="{A0BE84CA-BF79-42C2-B846-B86F8CA0B6D1}" destId="{260369F1-487D-48DC-A9FE-AFB54D2C753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255998-A37D-406C-95D2-98B534C4D494}">
      <dsp:nvSpPr>
        <dsp:cNvPr id="0" name=""/>
        <dsp:cNvSpPr/>
      </dsp:nvSpPr>
      <dsp:spPr>
        <a:xfrm>
          <a:off x="148501" y="380504"/>
          <a:ext cx="3663031" cy="36630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Functional Programming</a:t>
          </a:r>
          <a:endParaRPr lang="en-GB" sz="3000" kern="1200" dirty="0"/>
        </a:p>
      </dsp:txBody>
      <dsp:txXfrm>
        <a:off x="660005" y="812454"/>
        <a:ext cx="2112017" cy="2799130"/>
      </dsp:txXfrm>
    </dsp:sp>
    <dsp:sp modelId="{09BEEEBE-98D7-46A9-A1C2-0F85E259AE6F}">
      <dsp:nvSpPr>
        <dsp:cNvPr id="0" name=""/>
        <dsp:cNvSpPr/>
      </dsp:nvSpPr>
      <dsp:spPr>
        <a:xfrm>
          <a:off x="2788523" y="380504"/>
          <a:ext cx="3663031" cy="36630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Domain Modelling</a:t>
          </a:r>
          <a:endParaRPr lang="en-GB" sz="3000" kern="1200" dirty="0"/>
        </a:p>
      </dsp:txBody>
      <dsp:txXfrm>
        <a:off x="3828032" y="812454"/>
        <a:ext cx="2112017" cy="2799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4A9FB-BE99-4BD0-9264-06D44DC4CF44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F243-A485-406A-8D52-D275C7277BF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55</a:t>
            </a:fld>
            <a:endParaRPr lang="en-GB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56</a:t>
            </a:fld>
            <a:endParaRPr lang="en-GB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57</a:t>
            </a:fld>
            <a:endParaRPr lang="en-GB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58</a:t>
            </a:fld>
            <a:endParaRPr lang="en-GB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60</a:t>
            </a:fld>
            <a:endParaRPr lang="en-GB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63</a:t>
            </a:fld>
            <a:endParaRPr lang="en-GB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64</a:t>
            </a:fld>
            <a:endParaRPr lang="en-GB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65</a:t>
            </a:fld>
            <a:endParaRPr lang="en-GB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66</a:t>
            </a:fld>
            <a:endParaRPr lang="en-GB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67</a:t>
            </a:fld>
            <a:endParaRPr lang="en-GB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68</a:t>
            </a:fld>
            <a:endParaRPr lang="en-GB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69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70</a:t>
            </a:fld>
            <a:endParaRPr lang="en-GB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71</a:t>
            </a:fld>
            <a:endParaRPr lang="en-GB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72</a:t>
            </a:fld>
            <a:endParaRPr lang="en-GB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73</a:t>
            </a:fld>
            <a:endParaRPr lang="en-GB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74</a:t>
            </a:fld>
            <a:endParaRPr lang="en-GB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75</a:t>
            </a:fld>
            <a:endParaRPr lang="en-GB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76</a:t>
            </a:fld>
            <a:endParaRPr lang="en-GB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9006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18/05/2015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NDC London 2013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18/05/2015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Talk 123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AE1-492D-46DA-BE09-3318B7B36C6C}" type="datetimeFigureOut">
              <a:rPr lang="en-GB" smtClean="0"/>
              <a:pPr/>
              <a:t>18/05/2015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NDC London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3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979E-2B24-4CFB-B096-BC2F676A8107}" type="datetimeFigureOut">
              <a:rPr lang="en-GB" smtClean="0"/>
              <a:pPr/>
              <a:t>18/05/2015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Functional approach to</a:t>
            </a:r>
            <a:br>
              <a:rPr lang="en-GB" dirty="0" smtClean="0"/>
            </a:br>
            <a:r>
              <a:rPr lang="en-GB" dirty="0" smtClean="0"/>
              <a:t>Domain Modelling</a:t>
            </a:r>
            <a:endParaRPr lang="en-GB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3568" y="5445224"/>
            <a:ext cx="7920880" cy="550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fsharpforfunandprofit.com/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ddd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DDD?</a:t>
            </a:r>
            <a:endParaRPr lang="en-GB" dirty="0"/>
          </a:p>
        </p:txBody>
      </p:sp>
      <p:pic>
        <p:nvPicPr>
          <p:cNvPr id="243716" name="Picture 4" descr="http://mathieuhetu.com/wp-content/uploads/2011/03/domain_driven_design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772816"/>
            <a:ext cx="3048000" cy="389572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 rot="60000" flipH="1">
            <a:off x="4654187" y="2506929"/>
            <a:ext cx="38812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  <a:t>"</a:t>
            </a:r>
            <a:r>
              <a:rPr lang="en-GB" sz="2800" dirty="0">
                <a:solidFill>
                  <a:srgbClr val="C00000"/>
                </a:solidFill>
                <a:latin typeface="Conformity" panose="00000400000000000000" pitchFamily="2" charset="0"/>
              </a:rPr>
              <a:t>Focus on the domain and domain logic rather than </a:t>
            </a:r>
            <a: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  <a:t>technology"</a:t>
            </a:r>
            <a:b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  <a:t>-- Eric Evans</a:t>
            </a:r>
            <a:endParaRPr lang="en-GB" sz="2800" i="1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115616" y="1196752"/>
          <a:ext cx="6600056" cy="4424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 rot="-180000">
            <a:off x="2279708" y="558282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This talk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V="1">
            <a:off x="3526156" y="3717032"/>
            <a:ext cx="829820" cy="186615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I’m going talk about: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8864" y="1600200"/>
            <a:ext cx="8445624" cy="4525963"/>
          </a:xfrm>
        </p:spPr>
        <p:txBody>
          <a:bodyPr>
            <a:normAutofit/>
          </a:bodyPr>
          <a:lstStyle/>
          <a:p>
            <a:r>
              <a:rPr lang="en-GB" sz="4000" dirty="0" smtClean="0"/>
              <a:t>Understanding "algebraic types"</a:t>
            </a:r>
          </a:p>
          <a:p>
            <a:r>
              <a:rPr lang="en-GB" sz="4000" dirty="0" smtClean="0"/>
              <a:t>Designing with types</a:t>
            </a:r>
          </a:p>
          <a:p>
            <a:r>
              <a:rPr lang="en-GB" sz="4000" dirty="0" smtClean="0"/>
              <a:t>States and transitions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280920" cy="1470025"/>
          </a:xfrm>
        </p:spPr>
        <p:txBody>
          <a:bodyPr/>
          <a:lstStyle/>
          <a:p>
            <a:r>
              <a:rPr lang="en-GB" dirty="0" smtClean="0"/>
              <a:t>Understanding the F# type system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21660000" flipH="1">
            <a:off x="5296373" y="4036383"/>
            <a:ext cx="359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composable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types"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15616" y="3429000"/>
            <a:ext cx="7097216" cy="694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introduction to “algebraic” types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15616" y="3429000"/>
            <a:ext cx="7097216" cy="694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introduction to “</a:t>
            </a:r>
            <a:r>
              <a:rPr kumimoji="0" lang="en-GB" sz="3200" b="0" i="0" u="none" strike="sng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algebraic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types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Composable</a:t>
            </a:r>
            <a:r>
              <a:rPr lang="en-GB" dirty="0" smtClean="0"/>
              <a:t> types</a:t>
            </a:r>
            <a:endParaRPr lang="en-GB" dirty="0"/>
          </a:p>
        </p:txBody>
      </p:sp>
      <p:pic>
        <p:nvPicPr>
          <p:cNvPr id="3" name="Picture 2" descr="1024px-Lego_Color_Bric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052736"/>
            <a:ext cx="7586034" cy="50746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21540000">
            <a:off x="2920025" y="6134102"/>
            <a:ext cx="468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composable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means =&gt; like Lego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new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New types are constructed by combining other types using two basic operations: 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>
                <a:solidFill>
                  <a:srgbClr val="0070C0"/>
                </a:solidFill>
              </a:rPr>
              <a:t>typeW</a:t>
            </a:r>
            <a:r>
              <a:rPr lang="en-GB" dirty="0" smtClean="0"/>
              <a:t> = </a:t>
            </a:r>
            <a:r>
              <a:rPr lang="en-GB" dirty="0" err="1" smtClean="0">
                <a:solidFill>
                  <a:srgbClr val="0070C0"/>
                </a:solidFill>
              </a:rPr>
              <a:t>typeX</a:t>
            </a:r>
            <a:r>
              <a:rPr lang="en-GB" dirty="0" smtClean="0"/>
              <a:t> "</a:t>
            </a:r>
            <a:r>
              <a:rPr lang="en-GB" dirty="0" smtClean="0">
                <a:solidFill>
                  <a:srgbClr val="C00000"/>
                </a:solidFill>
              </a:rPr>
              <a:t>times</a:t>
            </a:r>
            <a:r>
              <a:rPr lang="en-GB" dirty="0" smtClean="0"/>
              <a:t>" </a:t>
            </a:r>
            <a:r>
              <a:rPr lang="en-GB" dirty="0" err="1" smtClean="0">
                <a:solidFill>
                  <a:srgbClr val="0070C0"/>
                </a:solidFill>
              </a:rPr>
              <a:t>typeY</a:t>
            </a:r>
            <a:endParaRPr lang="en-GB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>
                <a:solidFill>
                  <a:srgbClr val="0070C0"/>
                </a:solidFill>
              </a:rPr>
              <a:t>typeZ</a:t>
            </a:r>
            <a:r>
              <a:rPr lang="en-GB" dirty="0" smtClean="0"/>
              <a:t> = </a:t>
            </a:r>
            <a:r>
              <a:rPr lang="en-GB" dirty="0" err="1" smtClean="0">
                <a:solidFill>
                  <a:srgbClr val="0070C0"/>
                </a:solidFill>
              </a:rPr>
              <a:t>typeX</a:t>
            </a:r>
            <a:r>
              <a:rPr lang="en-GB" dirty="0" smtClean="0"/>
              <a:t> "</a:t>
            </a:r>
            <a:r>
              <a:rPr lang="en-GB" dirty="0" smtClean="0">
                <a:solidFill>
                  <a:srgbClr val="C00000"/>
                </a:solidFill>
              </a:rPr>
              <a:t>plus</a:t>
            </a:r>
            <a:r>
              <a:rPr lang="en-GB" dirty="0" smtClean="0"/>
              <a:t>" </a:t>
            </a:r>
            <a:r>
              <a:rPr lang="en-GB" dirty="0" err="1" smtClean="0">
                <a:solidFill>
                  <a:srgbClr val="0070C0"/>
                </a:solidFill>
              </a:rPr>
              <a:t>typeY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new types</a:t>
            </a:r>
            <a:endParaRPr lang="en-GB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771800" y="2565056"/>
            <a:ext cx="3240000" cy="1368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(a function)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771800" y="2564904"/>
            <a:ext cx="3240000" cy="1368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AddOne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63688" y="3284984"/>
            <a:ext cx="100811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3" name="Straight Arrow Connector 22"/>
          <p:cNvCxnSpPr/>
          <p:nvPr/>
        </p:nvCxnSpPr>
        <p:spPr>
          <a:xfrm>
            <a:off x="6012160" y="3284984"/>
            <a:ext cx="136815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2771800" y="2565056"/>
            <a:ext cx="3240000" cy="1368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AddOne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GB" sz="2800" dirty="0" smtClean="0"/>
              <a:t>–›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55576" y="2204864"/>
            <a:ext cx="792088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  <a:br>
              <a:rPr lang="en-GB" sz="3200" dirty="0" smtClean="0"/>
            </a:br>
            <a:r>
              <a:rPr lang="en-GB" sz="3200" dirty="0" smtClean="0"/>
              <a:t>3</a:t>
            </a:r>
            <a:br>
              <a:rPr lang="en-GB" sz="3200" dirty="0" smtClean="0"/>
            </a:br>
            <a:r>
              <a:rPr lang="en-GB" sz="3200" dirty="0" smtClean="0"/>
              <a:t>4</a:t>
            </a:r>
            <a:endParaRPr lang="en-GB" sz="3200" dirty="0"/>
          </a:p>
        </p:txBody>
      </p:sp>
      <p:sp>
        <p:nvSpPr>
          <p:cNvPr id="30" name="Rounded Rectangle 29"/>
          <p:cNvSpPr/>
          <p:nvPr/>
        </p:nvSpPr>
        <p:spPr>
          <a:xfrm>
            <a:off x="7524328" y="2204864"/>
            <a:ext cx="792088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2</a:t>
            </a:r>
            <a:br>
              <a:rPr lang="en-GB" sz="3200" dirty="0" smtClean="0"/>
            </a:br>
            <a:r>
              <a:rPr lang="en-GB" sz="3200" dirty="0" smtClean="0"/>
              <a:t>3</a:t>
            </a:r>
            <a:br>
              <a:rPr lang="en-GB" sz="3200" dirty="0" smtClean="0"/>
            </a:br>
            <a:r>
              <a:rPr lang="en-GB" sz="3200" dirty="0" smtClean="0"/>
              <a:t>4</a:t>
            </a:r>
          </a:p>
          <a:p>
            <a:pPr algn="ctr"/>
            <a:r>
              <a:rPr lang="en-GB" sz="3200" dirty="0" smtClean="0"/>
              <a:t>5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6" grpId="0" animBg="1"/>
      <p:bldP spid="27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pairs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3" name="Straight Arrow Connector 22"/>
          <p:cNvCxnSpPr/>
          <p:nvPr/>
        </p:nvCxnSpPr>
        <p:spPr>
          <a:xfrm>
            <a:off x="6012160" y="3284984"/>
            <a:ext cx="136815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2771800" y="2564904"/>
            <a:ext cx="3240360" cy="1368152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latin typeface="+mj-lt"/>
                <a:ea typeface="Calibri" pitchFamily="34" charset="0"/>
                <a:cs typeface="Times New Roman" pitchFamily="18" charset="0"/>
              </a:rPr>
              <a:t>AddPair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?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GB" sz="2800" dirty="0" smtClean="0"/>
              <a:t>–›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(1,2)</a:t>
            </a:r>
          </a:p>
          <a:p>
            <a:pPr algn="ctr"/>
            <a:r>
              <a:rPr lang="en-GB" sz="3200" dirty="0" smtClean="0"/>
              <a:t>(2,3)</a:t>
            </a:r>
          </a:p>
          <a:p>
            <a:pPr algn="ctr"/>
            <a:r>
              <a:rPr lang="en-GB" sz="3200" dirty="0" smtClean="0"/>
              <a:t>(3,4)</a:t>
            </a:r>
          </a:p>
          <a:p>
            <a:pPr algn="ctr"/>
            <a:r>
              <a:rPr lang="en-GB" sz="3200" dirty="0" smtClean="0"/>
              <a:t>(4,5)</a:t>
            </a:r>
            <a:endParaRPr lang="en-GB" sz="3200" dirty="0"/>
          </a:p>
        </p:txBody>
      </p:sp>
      <p:sp>
        <p:nvSpPr>
          <p:cNvPr id="30" name="Rounded Rectangle 29"/>
          <p:cNvSpPr/>
          <p:nvPr/>
        </p:nvSpPr>
        <p:spPr>
          <a:xfrm>
            <a:off x="7524328" y="2204864"/>
            <a:ext cx="792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3</a:t>
            </a:r>
          </a:p>
          <a:p>
            <a:pPr algn="ctr"/>
            <a:r>
              <a:rPr lang="en-GB" sz="3200" dirty="0" smtClean="0"/>
              <a:t>5</a:t>
            </a:r>
          </a:p>
          <a:p>
            <a:pPr algn="ctr"/>
            <a:r>
              <a:rPr lang="en-GB" sz="3200" dirty="0" smtClean="0"/>
              <a:t>7</a:t>
            </a:r>
          </a:p>
          <a:p>
            <a:pPr algn="ctr"/>
            <a:r>
              <a:rPr lang="en-GB" sz="3200" dirty="0" smtClean="0"/>
              <a:t>9</a:t>
            </a:r>
            <a:endParaRPr lang="en-GB" sz="3200" dirty="0"/>
          </a:p>
        </p:txBody>
      </p:sp>
      <p:grpSp>
        <p:nvGrpSpPr>
          <p:cNvPr id="16" name="Group 31"/>
          <p:cNvGrpSpPr/>
          <p:nvPr/>
        </p:nvGrpSpPr>
        <p:grpSpPr>
          <a:xfrm>
            <a:off x="1047979" y="3717032"/>
            <a:ext cx="2803941" cy="1769591"/>
            <a:chOff x="1047979" y="3717032"/>
            <a:chExt cx="2803941" cy="1769591"/>
          </a:xfrm>
        </p:grpSpPr>
        <p:sp>
          <p:nvSpPr>
            <p:cNvPr id="17" name="TextBox 16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1475657" y="4365105"/>
              <a:ext cx="216023" cy="64807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907704" y="3717032"/>
              <a:ext cx="1944216" cy="122413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2"/>
          <p:cNvGrpSpPr/>
          <p:nvPr/>
        </p:nvGrpSpPr>
        <p:grpSpPr>
          <a:xfrm>
            <a:off x="6623971" y="4437112"/>
            <a:ext cx="2052566" cy="1184066"/>
            <a:chOff x="6012553" y="4437112"/>
            <a:chExt cx="2052566" cy="1184066"/>
          </a:xfrm>
        </p:grpSpPr>
        <p:sp>
          <p:nvSpPr>
            <p:cNvPr id="21" name="TextBox 20"/>
            <p:cNvSpPr txBox="1"/>
            <p:nvPr/>
          </p:nvSpPr>
          <p:spPr>
            <a:xfrm rot="60000" flipH="1">
              <a:off x="6012553" y="5097958"/>
              <a:ext cx="2052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Integer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7236296" y="4437112"/>
              <a:ext cx="7200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 rot="21540000">
            <a:off x="834643" y="5683149"/>
            <a:ext cx="251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How can we represent this type?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115616" y="2363224"/>
            <a:ext cx="216024" cy="20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pairs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0404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1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2</a:t>
            </a:r>
            <a:r>
              <a:rPr lang="en-GB" sz="3200" dirty="0" smtClean="0"/>
              <a:t>)</a:t>
            </a:r>
          </a:p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2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3</a:t>
            </a:r>
            <a:r>
              <a:rPr lang="en-GB" sz="3200" dirty="0" smtClean="0"/>
              <a:t>)</a:t>
            </a:r>
          </a:p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3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4</a:t>
            </a:r>
            <a:r>
              <a:rPr lang="en-GB" sz="3200" dirty="0" smtClean="0"/>
              <a:t>)</a:t>
            </a:r>
          </a:p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4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5</a:t>
            </a:r>
            <a:r>
              <a:rPr lang="en-GB" sz="3200" dirty="0" smtClean="0"/>
              <a:t>)</a:t>
            </a:r>
            <a:endParaRPr lang="en-GB" sz="3200" dirty="0"/>
          </a:p>
        </p:txBody>
      </p:sp>
      <p:sp>
        <p:nvSpPr>
          <p:cNvPr id="24" name="Rounded Rectangle 23"/>
          <p:cNvSpPr/>
          <p:nvPr/>
        </p:nvSpPr>
        <p:spPr>
          <a:xfrm>
            <a:off x="2971213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1</a:t>
            </a:r>
          </a:p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2</a:t>
            </a:r>
          </a:p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3</a:t>
            </a:r>
          </a:p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4</a:t>
            </a:r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72412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2</a:t>
            </a:r>
          </a:p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3</a:t>
            </a:r>
          </a:p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4</a:t>
            </a:r>
          </a:p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5</a:t>
            </a:r>
            <a:endParaRPr lang="en-GB" sz="3200" dirty="0">
              <a:solidFill>
                <a:srgbClr val="7030A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640511" y="4293096"/>
            <a:ext cx="1872208" cy="1442510"/>
            <a:chOff x="2640511" y="4293096"/>
            <a:chExt cx="1872208" cy="1442510"/>
          </a:xfrm>
        </p:grpSpPr>
        <p:sp>
          <p:nvSpPr>
            <p:cNvPr id="21" name="Rectangle 20"/>
            <p:cNvSpPr/>
            <p:nvPr/>
          </p:nvSpPr>
          <p:spPr>
            <a:xfrm rot="-120000">
              <a:off x="2640511" y="4973606"/>
              <a:ext cx="1872208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One from this pile...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491880" y="4293096"/>
              <a:ext cx="288032" cy="597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814504" y="4365104"/>
            <a:ext cx="2003783" cy="1389977"/>
            <a:chOff x="5814504" y="4365104"/>
            <a:chExt cx="2003783" cy="1389977"/>
          </a:xfrm>
        </p:grpSpPr>
        <p:sp>
          <p:nvSpPr>
            <p:cNvPr id="30" name="Rectangle 29"/>
            <p:cNvSpPr/>
            <p:nvPr/>
          </p:nvSpPr>
          <p:spPr>
            <a:xfrm rot="180000">
              <a:off x="5814504" y="4993081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And one from this pile...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588024" y="4365104"/>
              <a:ext cx="72008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827584" y="2276872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pairs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0404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true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false</a:t>
            </a:r>
            <a:r>
              <a:rPr lang="en-GB" sz="2400" dirty="0" smtClean="0"/>
              <a:t>)</a:t>
            </a:r>
          </a:p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true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true</a:t>
            </a:r>
            <a:r>
              <a:rPr lang="en-GB" sz="2400" dirty="0" smtClean="0"/>
              <a:t>)</a:t>
            </a:r>
          </a:p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false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false</a:t>
            </a:r>
            <a:r>
              <a:rPr lang="en-GB" sz="2400" dirty="0" smtClean="0"/>
              <a:t>)</a:t>
            </a:r>
          </a:p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false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true</a:t>
            </a:r>
            <a:r>
              <a:rPr lang="en-GB" sz="2400" dirty="0" smtClean="0"/>
              <a:t>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971213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true</a:t>
            </a:r>
            <a:br>
              <a:rPr lang="en-GB" sz="3200" dirty="0" smtClean="0">
                <a:solidFill>
                  <a:srgbClr val="0070C0"/>
                </a:solidFill>
              </a:rPr>
            </a:br>
            <a:r>
              <a:rPr lang="en-GB" sz="3200" dirty="0" smtClean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2412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true</a:t>
            </a:r>
            <a:br>
              <a:rPr lang="en-GB" sz="3200" dirty="0" smtClean="0">
                <a:solidFill>
                  <a:srgbClr val="7030A0"/>
                </a:solidFill>
              </a:rPr>
            </a:br>
            <a:r>
              <a:rPr lang="en-GB" sz="3200" dirty="0" smtClean="0">
                <a:solidFill>
                  <a:srgbClr val="7030A0"/>
                </a:solidFill>
              </a:rPr>
              <a:t>false</a:t>
            </a:r>
            <a:endParaRPr lang="en-GB" sz="3200" dirty="0">
              <a:solidFill>
                <a:srgbClr val="7030A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2640511" y="4293096"/>
            <a:ext cx="1872208" cy="1442510"/>
            <a:chOff x="2640511" y="4293096"/>
            <a:chExt cx="1872208" cy="1442510"/>
          </a:xfrm>
        </p:grpSpPr>
        <p:sp>
          <p:nvSpPr>
            <p:cNvPr id="21" name="Rectangle 20"/>
            <p:cNvSpPr/>
            <p:nvPr/>
          </p:nvSpPr>
          <p:spPr>
            <a:xfrm rot="-120000">
              <a:off x="2640511" y="4973606"/>
              <a:ext cx="1872208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One from this pile...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491880" y="4293096"/>
              <a:ext cx="288032" cy="597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5814504" y="4365104"/>
            <a:ext cx="2003783" cy="1389977"/>
            <a:chOff x="5814504" y="4365104"/>
            <a:chExt cx="2003783" cy="1389977"/>
          </a:xfrm>
        </p:grpSpPr>
        <p:sp>
          <p:nvSpPr>
            <p:cNvPr id="30" name="Rectangle 29"/>
            <p:cNvSpPr/>
            <p:nvPr/>
          </p:nvSpPr>
          <p:spPr>
            <a:xfrm rot="180000">
              <a:off x="5814504" y="4993081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And one from this pile...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588024" y="4365104"/>
              <a:ext cx="72008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9"/>
          <p:cNvSpPr/>
          <p:nvPr/>
        </p:nvSpPr>
        <p:spPr>
          <a:xfrm>
            <a:off x="1828800" y="1371600"/>
            <a:ext cx="5410200" cy="54102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Four things that are very different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1905000"/>
            <a:ext cx="2057400" cy="2057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Expressions</a:t>
            </a:r>
          </a:p>
          <a:p>
            <a:pPr algn="ctr"/>
            <a:r>
              <a:rPr lang="en-GB" sz="1400" dirty="0" smtClean="0"/>
              <a:t>rather than statements</a:t>
            </a:r>
            <a:endParaRPr lang="en-GB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4572000" y="4114800"/>
            <a:ext cx="2057400" cy="2057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Pattern matching</a:t>
            </a:r>
          </a:p>
          <a:p>
            <a:pPr algn="ctr"/>
            <a:r>
              <a:rPr lang="en-GB" sz="1400" dirty="0" smtClean="0"/>
              <a:t>for control flow</a:t>
            </a:r>
            <a:endParaRPr lang="en-GB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362200" y="1905000"/>
            <a:ext cx="2057400" cy="205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Function-oriented</a:t>
            </a:r>
          </a:p>
          <a:p>
            <a:pPr algn="ctr"/>
            <a:r>
              <a:rPr lang="en-GB" sz="1400" dirty="0" smtClean="0"/>
              <a:t>Not object oriented</a:t>
            </a:r>
            <a:endParaRPr lang="en-GB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2362200" y="4114800"/>
            <a:ext cx="2057400" cy="2057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Algebraic Types</a:t>
            </a:r>
          </a:p>
          <a:p>
            <a:pPr algn="ctr"/>
            <a:r>
              <a:rPr lang="en-GB" sz="1400" dirty="0" smtClean="0"/>
              <a:t>for domain models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9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pairs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71600" y="1341438"/>
            <a:ext cx="8172400" cy="4525962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pair of </a:t>
            </a:r>
            <a:r>
              <a:rPr lang="en-GB" dirty="0" err="1" smtClean="0"/>
              <a:t>ints</a:t>
            </a:r>
            <a:endParaRPr lang="en-GB" dirty="0" smtClean="0"/>
          </a:p>
          <a:p>
            <a:pPr lvl="1">
              <a:buNone/>
            </a:pPr>
            <a:r>
              <a:rPr lang="en-GB" sz="3200" dirty="0" smtClean="0"/>
              <a:t>written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r>
              <a:rPr lang="en-GB" sz="3200" dirty="0" smtClean="0">
                <a:solidFill>
                  <a:srgbClr val="C00000"/>
                </a:solidFill>
              </a:rPr>
              <a:t> *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r>
              <a:rPr lang="en-GB" sz="3200" dirty="0" smtClean="0"/>
              <a:t> </a:t>
            </a:r>
          </a:p>
          <a:p>
            <a:pPr lvl="1"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pair of </a:t>
            </a:r>
            <a:r>
              <a:rPr lang="en-GB" dirty="0" err="1" smtClean="0"/>
              <a:t>bools</a:t>
            </a:r>
            <a:r>
              <a:rPr lang="en-GB" dirty="0" smtClean="0"/>
              <a:t>  </a:t>
            </a:r>
          </a:p>
          <a:p>
            <a:pPr lvl="1">
              <a:buNone/>
            </a:pPr>
            <a:r>
              <a:rPr lang="en-GB" sz="3200" dirty="0" smtClean="0"/>
              <a:t>written </a:t>
            </a:r>
            <a:r>
              <a:rPr lang="en-GB" sz="3200" dirty="0" err="1" smtClean="0">
                <a:solidFill>
                  <a:srgbClr val="C00000"/>
                </a:solidFill>
              </a:rPr>
              <a:t>bool</a:t>
            </a:r>
            <a:r>
              <a:rPr lang="en-GB" sz="3200" dirty="0" smtClean="0">
                <a:solidFill>
                  <a:srgbClr val="C00000"/>
                </a:solidFill>
              </a:rPr>
              <a:t> * </a:t>
            </a:r>
            <a:r>
              <a:rPr lang="en-GB" sz="3200" dirty="0" err="1" smtClean="0">
                <a:solidFill>
                  <a:srgbClr val="C00000"/>
                </a:solidFill>
              </a:rPr>
              <a:t>bool</a:t>
            </a:r>
            <a:r>
              <a:rPr lang="en-GB" sz="3200" dirty="0" smtClean="0"/>
              <a:t> 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tuples for data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92080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594794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2304256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Alice,  Jan 12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</a:t>
            </a:r>
          </a:p>
          <a:p>
            <a:pPr algn="ctr"/>
            <a:r>
              <a:rPr lang="en-GB" sz="2400" dirty="0" smtClean="0"/>
              <a:t>Bob,  Feb 2</a:t>
            </a:r>
            <a:r>
              <a:rPr lang="en-GB" sz="2400" baseline="30000" dirty="0" smtClean="0"/>
              <a:t>nd</a:t>
            </a:r>
            <a:endParaRPr lang="en-GB" sz="2400" dirty="0" smtClean="0"/>
          </a:p>
          <a:p>
            <a:pPr algn="ctr"/>
            <a:r>
              <a:rPr lang="en-GB" sz="2400" dirty="0" smtClean="0"/>
              <a:t>Carol,  Mar 3</a:t>
            </a:r>
            <a:r>
              <a:rPr lang="en-GB" sz="2400" baseline="30000" dirty="0" smtClean="0"/>
              <a:t>rd</a:t>
            </a:r>
            <a:r>
              <a:rPr lang="en-GB" sz="2400" dirty="0" smtClean="0"/>
              <a:t>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276056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people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8436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dates</a:t>
            </a:r>
            <a:endParaRPr lang="en-GB" sz="3200" dirty="0"/>
          </a:p>
        </p:txBody>
      </p:sp>
      <p:grpSp>
        <p:nvGrpSpPr>
          <p:cNvPr id="22" name="Group 32"/>
          <p:cNvGrpSpPr/>
          <p:nvPr/>
        </p:nvGrpSpPr>
        <p:grpSpPr>
          <a:xfrm>
            <a:off x="404042" y="4365104"/>
            <a:ext cx="2798983" cy="1785849"/>
            <a:chOff x="2649017" y="4437112"/>
            <a:chExt cx="2798983" cy="1785849"/>
          </a:xfrm>
        </p:grpSpPr>
        <p:sp>
          <p:nvSpPr>
            <p:cNvPr id="26" name="Rectangle 25"/>
            <p:cNvSpPr/>
            <p:nvPr/>
          </p:nvSpPr>
          <p:spPr>
            <a:xfrm rot="21480000">
              <a:off x="2649017" y="4957280"/>
              <a:ext cx="2798983" cy="1265681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How to represent this?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3491880" y="4437112"/>
              <a:ext cx="0" cy="45300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 animBg="1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tuples for data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92080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594794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2304256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Alice,  Jan 12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</a:t>
            </a:r>
          </a:p>
          <a:p>
            <a:pPr algn="ctr"/>
            <a:r>
              <a:rPr lang="en-GB" sz="2400" dirty="0" smtClean="0"/>
              <a:t>Bob,  Feb 2</a:t>
            </a:r>
            <a:r>
              <a:rPr lang="en-GB" sz="2400" baseline="30000" dirty="0" smtClean="0"/>
              <a:t>nd</a:t>
            </a:r>
            <a:endParaRPr lang="en-GB" sz="2400" dirty="0" smtClean="0"/>
          </a:p>
          <a:p>
            <a:pPr algn="ctr"/>
            <a:r>
              <a:rPr lang="en-GB" sz="2400" dirty="0" smtClean="0"/>
              <a:t>Carol,  Mar 3</a:t>
            </a:r>
            <a:r>
              <a:rPr lang="en-GB" sz="2400" baseline="30000" dirty="0" smtClean="0"/>
              <a:t>rd</a:t>
            </a:r>
            <a:r>
              <a:rPr lang="en-GB" sz="2400" dirty="0" smtClean="0"/>
              <a:t>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276056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people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8436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dates</a:t>
            </a:r>
            <a:endParaRPr lang="en-GB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55576" y="5013176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</a:rPr>
              <a:t>type Birthday = Person * Date</a:t>
            </a:r>
            <a:endParaRPr lang="en-GB" sz="44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246906" y="4365104"/>
            <a:ext cx="1164854" cy="7920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355976" y="4365104"/>
            <a:ext cx="576064" cy="7200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660232" y="4365104"/>
            <a:ext cx="288032" cy="7200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a choice</a:t>
            </a:r>
            <a:endParaRPr lang="en-GB" dirty="0"/>
          </a:p>
        </p:txBody>
      </p:sp>
      <p:sp>
        <p:nvSpPr>
          <p:cNvPr id="27" name="Rounded Rectangle 26"/>
          <p:cNvSpPr/>
          <p:nvPr/>
        </p:nvSpPr>
        <p:spPr>
          <a:xfrm>
            <a:off x="179512" y="2132856"/>
            <a:ext cx="1800000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Temp F</a:t>
            </a:r>
          </a:p>
        </p:txBody>
      </p:sp>
      <p:grpSp>
        <p:nvGrpSpPr>
          <p:cNvPr id="3" name="Group 19"/>
          <p:cNvGrpSpPr/>
          <p:nvPr/>
        </p:nvGrpSpPr>
        <p:grpSpPr>
          <a:xfrm>
            <a:off x="1907704" y="2204864"/>
            <a:ext cx="6984776" cy="2088232"/>
            <a:chOff x="1907704" y="2204864"/>
            <a:chExt cx="6984776" cy="208823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907704" y="3284984"/>
              <a:ext cx="864096" cy="0"/>
            </a:xfrm>
            <a:prstGeom prst="straightConnector1">
              <a:avLst/>
            </a:prstGeom>
            <a:noFill/>
            <a:ln w="7620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3" name="Straight Arrow Connector 22"/>
            <p:cNvCxnSpPr/>
            <p:nvPr/>
          </p:nvCxnSpPr>
          <p:spPr>
            <a:xfrm>
              <a:off x="6012160" y="3284984"/>
              <a:ext cx="864096" cy="0"/>
            </a:xfrm>
            <a:prstGeom prst="straightConnector1">
              <a:avLst/>
            </a:prstGeom>
            <a:noFill/>
            <a:ln w="7620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2771800" y="2564904"/>
              <a:ext cx="3240360" cy="1368152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 smtClean="0">
                  <a:latin typeface="+mj-lt"/>
                  <a:ea typeface="Calibri" pitchFamily="34" charset="0"/>
                  <a:cs typeface="Times New Roman" pitchFamily="18" charset="0"/>
                </a:rPr>
                <a:t>IsFever</a:t>
              </a: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?</a:t>
              </a: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GB" sz="2800" dirty="0" smtClean="0"/>
                <a:t>–›</a:t>
              </a: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bool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092480" y="2204864"/>
              <a:ext cx="1800000" cy="20882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/>
                <a:t>true</a:t>
              </a:r>
            </a:p>
            <a:p>
              <a:pPr algn="ctr"/>
              <a:r>
                <a:rPr lang="en-GB" sz="2800" dirty="0" smtClean="0"/>
                <a:t>false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 rot="21540000">
            <a:off x="834643" y="5683149"/>
            <a:ext cx="251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How can we represent this type?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512" y="3501008"/>
            <a:ext cx="1800000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Temp 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95536" y="2996952"/>
            <a:ext cx="1296144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3200" dirty="0" smtClean="0"/>
              <a:t>or</a:t>
            </a:r>
          </a:p>
        </p:txBody>
      </p:sp>
      <p:grpSp>
        <p:nvGrpSpPr>
          <p:cNvPr id="4" name="Group 31"/>
          <p:cNvGrpSpPr/>
          <p:nvPr/>
        </p:nvGrpSpPr>
        <p:grpSpPr>
          <a:xfrm>
            <a:off x="1264003" y="3861048"/>
            <a:ext cx="2552541" cy="1769591"/>
            <a:chOff x="1047979" y="3717032"/>
            <a:chExt cx="2552541" cy="1769591"/>
          </a:xfrm>
        </p:grpSpPr>
        <p:sp>
          <p:nvSpPr>
            <p:cNvPr id="17" name="TextBox 16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1475657" y="4365105"/>
              <a:ext cx="216023" cy="64807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907704" y="3717032"/>
              <a:ext cx="1584176" cy="122413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/>
      <p:bldP spid="16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a choice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56388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71213" y="83671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98˚ F</a:t>
            </a:r>
            <a:br>
              <a:rPr lang="en-GB" sz="2800" dirty="0" smtClean="0"/>
            </a:br>
            <a:r>
              <a:rPr lang="en-GB" sz="2800" dirty="0" smtClean="0"/>
              <a:t>99˚ F</a:t>
            </a:r>
            <a:br>
              <a:rPr lang="en-GB" sz="2800" dirty="0" smtClean="0"/>
            </a:br>
            <a:r>
              <a:rPr lang="en-GB" sz="2800" dirty="0" smtClean="0"/>
              <a:t>100˚ F</a:t>
            </a:r>
            <a:br>
              <a:rPr lang="en-GB" sz="2800" dirty="0" smtClean="0"/>
            </a:br>
            <a:r>
              <a:rPr lang="en-GB" sz="2800" dirty="0" smtClean="0"/>
              <a:t>101˚ 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87824" y="371703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37.0˚ C</a:t>
            </a:r>
            <a:br>
              <a:rPr lang="en-GB" sz="2800" dirty="0" smtClean="0"/>
            </a:br>
            <a:r>
              <a:rPr lang="en-GB" sz="2800" dirty="0" smtClean="0"/>
              <a:t>37.5˚ C</a:t>
            </a:r>
          </a:p>
          <a:p>
            <a:pPr algn="ctr"/>
            <a:r>
              <a:rPr lang="en-GB" sz="2800" dirty="0" smtClean="0"/>
              <a:t>38.0˚ C</a:t>
            </a:r>
            <a:br>
              <a:rPr lang="en-GB" sz="2800" dirty="0" smtClean="0"/>
            </a:br>
            <a:r>
              <a:rPr lang="en-GB" sz="2800" dirty="0" smtClean="0"/>
              <a:t>38.5˚ C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4644009" y="680510"/>
            <a:ext cx="2376263" cy="1020298"/>
            <a:chOff x="2136456" y="4973606"/>
            <a:chExt cx="2376263" cy="1020298"/>
          </a:xfrm>
        </p:grpSpPr>
        <p:sp>
          <p:nvSpPr>
            <p:cNvPr id="21" name="Rectangle 20"/>
            <p:cNvSpPr/>
            <p:nvPr/>
          </p:nvSpPr>
          <p:spPr>
            <a:xfrm rot="-120000">
              <a:off x="2640511" y="4973606"/>
              <a:ext cx="1872208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One from this pile...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2136456" y="5417840"/>
              <a:ext cx="720079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4932040" y="5373216"/>
            <a:ext cx="2003783" cy="1245961"/>
            <a:chOff x="5814504" y="4509120"/>
            <a:chExt cx="2003783" cy="1245961"/>
          </a:xfrm>
        </p:grpSpPr>
        <p:sp>
          <p:nvSpPr>
            <p:cNvPr id="30" name="Rectangle 29"/>
            <p:cNvSpPr/>
            <p:nvPr/>
          </p:nvSpPr>
          <p:spPr>
            <a:xfrm rot="180000">
              <a:off x="5814504" y="4993081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u="sng" dirty="0" smtClean="0">
                  <a:solidFill>
                    <a:srgbClr val="C00000"/>
                  </a:solidFill>
                  <a:latin typeface="Conformity" pitchFamily="2" charset="0"/>
                </a:rPr>
                <a:t>Or</a:t>
              </a:r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 one from this pile...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5814504" y="4509120"/>
              <a:ext cx="773520" cy="4320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1"/>
          <p:cNvGrpSpPr/>
          <p:nvPr/>
        </p:nvGrpSpPr>
        <p:grpSpPr>
          <a:xfrm>
            <a:off x="179512" y="2132856"/>
            <a:ext cx="1800000" cy="2376264"/>
            <a:chOff x="179512" y="2204864"/>
            <a:chExt cx="1800000" cy="2376264"/>
          </a:xfrm>
        </p:grpSpPr>
        <p:sp>
          <p:nvSpPr>
            <p:cNvPr id="26" name="Rounded Rectangle 25"/>
            <p:cNvSpPr/>
            <p:nvPr/>
          </p:nvSpPr>
          <p:spPr>
            <a:xfrm>
              <a:off x="179512" y="2204864"/>
              <a:ext cx="1800000" cy="86409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F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9512" y="3573016"/>
              <a:ext cx="1800000" cy="10081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C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3068960"/>
              <a:ext cx="1296144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3200" dirty="0" smtClean="0"/>
                <a:t>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a choice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56388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71213" y="83671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98˚ F</a:t>
            </a:r>
            <a:br>
              <a:rPr lang="en-GB" sz="2800" dirty="0" smtClean="0"/>
            </a:br>
            <a:r>
              <a:rPr lang="en-GB" sz="2800" dirty="0" smtClean="0"/>
              <a:t>99˚ F</a:t>
            </a:r>
            <a:br>
              <a:rPr lang="en-GB" sz="2800" dirty="0" smtClean="0"/>
            </a:br>
            <a:r>
              <a:rPr lang="en-GB" sz="2800" dirty="0" smtClean="0"/>
              <a:t>100˚ F</a:t>
            </a:r>
            <a:br>
              <a:rPr lang="en-GB" sz="2800" dirty="0" smtClean="0"/>
            </a:br>
            <a:r>
              <a:rPr lang="en-GB" sz="2800" dirty="0" smtClean="0"/>
              <a:t>101˚ 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88024" y="371703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37.0˚ C</a:t>
            </a:r>
            <a:br>
              <a:rPr lang="en-GB" sz="2800" dirty="0" smtClean="0"/>
            </a:br>
            <a:r>
              <a:rPr lang="en-GB" sz="2800" dirty="0" smtClean="0"/>
              <a:t>37.5˚ C</a:t>
            </a:r>
          </a:p>
          <a:p>
            <a:pPr algn="ctr"/>
            <a:r>
              <a:rPr lang="en-GB" sz="2800" dirty="0" smtClean="0"/>
              <a:t>38.0˚ C</a:t>
            </a:r>
            <a:br>
              <a:rPr lang="en-GB" sz="2800" dirty="0" smtClean="0"/>
            </a:br>
            <a:r>
              <a:rPr lang="en-GB" sz="2800" dirty="0" smtClean="0"/>
              <a:t>38.5˚ C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179512" y="2132856"/>
            <a:ext cx="1800000" cy="2376264"/>
            <a:chOff x="179512" y="2204864"/>
            <a:chExt cx="1800000" cy="2376264"/>
          </a:xfrm>
        </p:grpSpPr>
        <p:sp>
          <p:nvSpPr>
            <p:cNvPr id="26" name="Rounded Rectangle 25"/>
            <p:cNvSpPr/>
            <p:nvPr/>
          </p:nvSpPr>
          <p:spPr>
            <a:xfrm>
              <a:off x="179512" y="2204864"/>
              <a:ext cx="1800000" cy="86409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F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9512" y="3573016"/>
              <a:ext cx="1800000" cy="10081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C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3068960"/>
              <a:ext cx="1296144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3200" dirty="0" smtClean="0"/>
                <a:t>or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 rot="-60000">
            <a:off x="4650440" y="717666"/>
            <a:ext cx="2868086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these with “F”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88024" y="4941168"/>
            <a:ext cx="2915816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these with “C”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47656" y="2492896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</a:rPr>
              <a:t>type Temp = </a:t>
            </a:r>
          </a:p>
          <a:p>
            <a:r>
              <a:rPr lang="en-GB" sz="3200" dirty="0" smtClean="0">
                <a:solidFill>
                  <a:srgbClr val="C00000"/>
                </a:solidFill>
              </a:rPr>
              <a:t>  | F of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endParaRPr lang="en-GB" sz="3200" dirty="0" smtClean="0">
              <a:solidFill>
                <a:srgbClr val="C00000"/>
              </a:solidFill>
            </a:endParaRPr>
          </a:p>
          <a:p>
            <a:r>
              <a:rPr lang="en-GB" sz="3200" dirty="0" smtClean="0">
                <a:solidFill>
                  <a:srgbClr val="C00000"/>
                </a:solidFill>
              </a:rPr>
              <a:t>  | C of float</a:t>
            </a:r>
            <a:endParaRPr lang="en-GB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choices for data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6576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type </a:t>
            </a:r>
            <a:r>
              <a:rPr lang="en-GB" sz="3200" b="1" dirty="0" err="1" smtClean="0"/>
              <a:t>PaymentMethod</a:t>
            </a:r>
            <a:r>
              <a:rPr lang="en-GB" sz="3200" dirty="0" smtClean="0"/>
              <a:t> = </a:t>
            </a:r>
          </a:p>
          <a:p>
            <a:r>
              <a:rPr lang="en-GB" sz="3200" dirty="0" smtClean="0"/>
              <a:t>  | </a:t>
            </a:r>
            <a:r>
              <a:rPr lang="en-GB" sz="3200" b="1" dirty="0" smtClean="0"/>
              <a:t>Cash</a:t>
            </a:r>
          </a:p>
          <a:p>
            <a:r>
              <a:rPr lang="en-GB" sz="3200" dirty="0" smtClean="0"/>
              <a:t>  | </a:t>
            </a:r>
            <a:r>
              <a:rPr lang="en-GB" sz="3200" b="1" dirty="0" smtClean="0"/>
              <a:t>Cheque</a:t>
            </a:r>
            <a:r>
              <a:rPr lang="en-GB" sz="3200" dirty="0" smtClean="0"/>
              <a:t> of </a:t>
            </a:r>
            <a:r>
              <a:rPr lang="en-GB" sz="3200" dirty="0" err="1" smtClean="0"/>
              <a:t>int</a:t>
            </a:r>
            <a:endParaRPr lang="en-GB" sz="3200" dirty="0" smtClean="0"/>
          </a:p>
          <a:p>
            <a:r>
              <a:rPr lang="en-GB" sz="3200" dirty="0" smtClean="0"/>
              <a:t>  | </a:t>
            </a:r>
            <a:r>
              <a:rPr lang="en-GB" sz="3200" b="1" dirty="0" smtClean="0"/>
              <a:t>Card</a:t>
            </a:r>
            <a:r>
              <a:rPr lang="en-GB" sz="3200" dirty="0" smtClean="0"/>
              <a:t> of </a:t>
            </a:r>
            <a:r>
              <a:rPr lang="en-GB" sz="3200" dirty="0" err="1" smtClean="0"/>
              <a:t>CardType</a:t>
            </a:r>
            <a:r>
              <a:rPr lang="en-GB" sz="3200" dirty="0" smtClean="0"/>
              <a:t> * </a:t>
            </a:r>
            <a:r>
              <a:rPr lang="en-GB" sz="3200" dirty="0" err="1" smtClean="0"/>
              <a:t>CardNumber</a:t>
            </a:r>
            <a:endParaRPr lang="en-GB" sz="3200" dirty="0" smtClean="0"/>
          </a:p>
        </p:txBody>
      </p:sp>
      <p:grpSp>
        <p:nvGrpSpPr>
          <p:cNvPr id="7" name="Group 33"/>
          <p:cNvGrpSpPr/>
          <p:nvPr/>
        </p:nvGrpSpPr>
        <p:grpSpPr>
          <a:xfrm>
            <a:off x="3491880" y="1824729"/>
            <a:ext cx="5406726" cy="762000"/>
            <a:chOff x="2646152" y="5117002"/>
            <a:chExt cx="5406726" cy="762000"/>
          </a:xfrm>
        </p:grpSpPr>
        <p:sp>
          <p:nvSpPr>
            <p:cNvPr id="8" name="Rectangle 7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No extra data needed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646152" y="5497137"/>
              <a:ext cx="3672408" cy="216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3"/>
          <p:cNvGrpSpPr/>
          <p:nvPr/>
        </p:nvGrpSpPr>
        <p:grpSpPr>
          <a:xfrm>
            <a:off x="4499992" y="2780928"/>
            <a:ext cx="4398614" cy="762000"/>
            <a:chOff x="3654264" y="5117002"/>
            <a:chExt cx="4398614" cy="762000"/>
          </a:xfrm>
          <a:noFill/>
        </p:grpSpPr>
        <p:sp>
          <p:nvSpPr>
            <p:cNvPr id="15" name="Rectangle 14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grpFill/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Cheque no. 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3654264" y="5405035"/>
              <a:ext cx="2396204" cy="40532"/>
            </a:xfrm>
            <a:prstGeom prst="straightConnector1">
              <a:avLst/>
            </a:prstGeom>
            <a:grpFill/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3"/>
          <p:cNvGrpSpPr/>
          <p:nvPr/>
        </p:nvGrpSpPr>
        <p:grpSpPr>
          <a:xfrm>
            <a:off x="5364088" y="3861048"/>
            <a:ext cx="3534518" cy="906016"/>
            <a:chOff x="4518360" y="4972986"/>
            <a:chExt cx="3534518" cy="906016"/>
          </a:xfrm>
        </p:grpSpPr>
        <p:sp>
          <p:nvSpPr>
            <p:cNvPr id="21" name="Rectangle 20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2 pieces of extra data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4518360" y="4972986"/>
              <a:ext cx="1532108" cy="4725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a choice type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295400"/>
            <a:ext cx="7200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dirty="0" err="1" smtClean="0"/>
              <a:t>PaymentMethod</a:t>
            </a:r>
            <a:r>
              <a:rPr lang="en-GB" sz="2400" dirty="0" smtClean="0"/>
              <a:t> = </a:t>
            </a:r>
          </a:p>
          <a:p>
            <a:r>
              <a:rPr lang="en-GB" sz="2400" dirty="0" smtClean="0"/>
              <a:t>  | </a:t>
            </a:r>
            <a:r>
              <a:rPr lang="en-GB" sz="2400" b="1" dirty="0" smtClean="0"/>
              <a:t>Cash</a:t>
            </a:r>
          </a:p>
          <a:p>
            <a:r>
              <a:rPr lang="en-GB" sz="2400" dirty="0" smtClean="0"/>
              <a:t>  | </a:t>
            </a:r>
            <a:r>
              <a:rPr lang="en-GB" sz="2400" b="1" dirty="0" smtClean="0"/>
              <a:t>Cheque</a:t>
            </a:r>
            <a:r>
              <a:rPr lang="en-GB" sz="2400" dirty="0" smtClean="0"/>
              <a:t> of </a:t>
            </a:r>
            <a:r>
              <a:rPr lang="en-GB" sz="2400" dirty="0" err="1" smtClean="0"/>
              <a:t>int</a:t>
            </a:r>
            <a:endParaRPr lang="en-GB" sz="2400" dirty="0" smtClean="0"/>
          </a:p>
          <a:p>
            <a:r>
              <a:rPr lang="en-GB" sz="2400" dirty="0" smtClean="0"/>
              <a:t>  | </a:t>
            </a:r>
            <a:r>
              <a:rPr lang="en-GB" sz="2400" b="1" dirty="0" smtClean="0"/>
              <a:t>Card</a:t>
            </a:r>
            <a:r>
              <a:rPr lang="en-GB" sz="2400" dirty="0" smtClean="0"/>
              <a:t> of </a:t>
            </a:r>
            <a:r>
              <a:rPr lang="en-GB" sz="2400" dirty="0" err="1" smtClean="0"/>
              <a:t>CardType</a:t>
            </a:r>
            <a:r>
              <a:rPr lang="en-GB" sz="2400" dirty="0" smtClean="0"/>
              <a:t> * </a:t>
            </a:r>
            <a:r>
              <a:rPr lang="en-GB" sz="2400" dirty="0" err="1" smtClean="0"/>
              <a:t>CardNumber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let </a:t>
            </a:r>
            <a:r>
              <a:rPr lang="en-GB" sz="2400" dirty="0" err="1" smtClean="0"/>
              <a:t>printPayment</a:t>
            </a:r>
            <a:r>
              <a:rPr lang="en-GB" sz="2400" dirty="0" smtClean="0"/>
              <a:t> method = </a:t>
            </a:r>
          </a:p>
          <a:p>
            <a:r>
              <a:rPr lang="en-GB" sz="2400" dirty="0" smtClean="0"/>
              <a:t>    match method with</a:t>
            </a:r>
          </a:p>
          <a:p>
            <a:r>
              <a:rPr lang="en-GB" sz="2400" dirty="0" smtClean="0"/>
              <a:t>    | </a:t>
            </a:r>
            <a:r>
              <a:rPr lang="en-GB" sz="2400" b="1" dirty="0" smtClean="0"/>
              <a:t>Cash</a:t>
            </a:r>
            <a:r>
              <a:rPr lang="en-GB" sz="2400" dirty="0" smtClean="0"/>
              <a:t> –› </a:t>
            </a:r>
            <a:br>
              <a:rPr lang="en-GB" sz="2400" dirty="0" smtClean="0"/>
            </a:br>
            <a:r>
              <a:rPr lang="en-GB" sz="2400" dirty="0" smtClean="0"/>
              <a:t>       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“Paid in cash"</a:t>
            </a:r>
          </a:p>
          <a:p>
            <a:r>
              <a:rPr lang="pt-BR" sz="2400" dirty="0" smtClean="0"/>
              <a:t>    | </a:t>
            </a:r>
            <a:r>
              <a:rPr lang="pt-BR" sz="2400" b="1" dirty="0" smtClean="0"/>
              <a:t>Cheque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checkNo</a:t>
            </a:r>
            <a:r>
              <a:rPr lang="pt-BR" sz="2400" dirty="0" smtClean="0"/>
              <a:t> </a:t>
            </a:r>
            <a:r>
              <a:rPr lang="en-GB" sz="2400" dirty="0" smtClean="0"/>
              <a:t>–›</a:t>
            </a:r>
            <a:r>
              <a:rPr lang="pt-BR" sz="2400" dirty="0" smtClean="0"/>
              <a:t> </a:t>
            </a:r>
            <a:br>
              <a:rPr lang="pt-BR" sz="2400" dirty="0" smtClean="0"/>
            </a:br>
            <a:r>
              <a:rPr lang="pt-BR" sz="2400" dirty="0" smtClean="0"/>
              <a:t>       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“Paid by cheque: %</a:t>
            </a:r>
            <a:r>
              <a:rPr lang="en-GB" sz="2400" dirty="0" err="1" smtClean="0"/>
              <a:t>i</a:t>
            </a:r>
            <a:r>
              <a:rPr lang="en-GB" sz="2400" dirty="0" smtClean="0"/>
              <a:t>" </a:t>
            </a: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checkNo</a:t>
            </a:r>
          </a:p>
          <a:p>
            <a:r>
              <a:rPr lang="en-GB" sz="2400" dirty="0" smtClean="0"/>
              <a:t>    | </a:t>
            </a:r>
            <a:r>
              <a:rPr lang="en-GB" sz="2400" b="1" dirty="0" smtClean="0"/>
              <a:t>Card</a:t>
            </a:r>
            <a:r>
              <a:rPr lang="en-GB" sz="2400" dirty="0" smtClean="0"/>
              <a:t> (</a:t>
            </a:r>
            <a:r>
              <a:rPr lang="en-GB" sz="2400" dirty="0" err="1" smtClean="0">
                <a:solidFill>
                  <a:schemeClr val="accent4">
                    <a:lumMod val="75000"/>
                  </a:schemeClr>
                </a:solidFill>
              </a:rPr>
              <a:t>cardType,cardNo</a:t>
            </a:r>
            <a:r>
              <a:rPr lang="en-GB" sz="2400" dirty="0" smtClean="0"/>
              <a:t>) –› </a:t>
            </a:r>
            <a:br>
              <a:rPr lang="en-GB" sz="2400" dirty="0" smtClean="0"/>
            </a:br>
            <a:r>
              <a:rPr lang="en-GB" sz="2400" dirty="0" smtClean="0"/>
              <a:t>       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“Paid with %A %A" </a:t>
            </a:r>
            <a:r>
              <a:rPr lang="en-GB" sz="2400" dirty="0" err="1" smtClean="0">
                <a:solidFill>
                  <a:schemeClr val="accent4">
                    <a:lumMod val="75000"/>
                  </a:schemeClr>
                </a:solidFill>
              </a:rPr>
              <a:t>cardType</a:t>
            </a:r>
            <a:r>
              <a:rPr lang="en-GB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2400" dirty="0" err="1" smtClean="0">
                <a:solidFill>
                  <a:schemeClr val="accent4">
                    <a:lumMod val="75000"/>
                  </a:schemeClr>
                </a:solidFill>
              </a:rPr>
              <a:t>cardNo</a:t>
            </a:r>
            <a:endParaRPr lang="en-GB" sz="24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5796136" y="4437112"/>
            <a:ext cx="3131237" cy="620778"/>
            <a:chOff x="3636548" y="3170952"/>
            <a:chExt cx="3027357" cy="620778"/>
          </a:xfrm>
        </p:grpSpPr>
        <p:sp>
          <p:nvSpPr>
            <p:cNvPr id="7" name="TextBox 6"/>
            <p:cNvSpPr txBox="1"/>
            <p:nvPr/>
          </p:nvSpPr>
          <p:spPr>
            <a:xfrm rot="21540000">
              <a:off x="3636548" y="3170952"/>
              <a:ext cx="3027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Match and assign in one step!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126444" y="3503699"/>
              <a:ext cx="835430" cy="2880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 flipH="1">
            <a:off x="6660232" y="4922259"/>
            <a:ext cx="659108" cy="81099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55976" y="4725144"/>
            <a:ext cx="1584176" cy="14401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choices vs. inheritance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284984"/>
            <a:ext cx="6576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interface </a:t>
            </a:r>
            <a:r>
              <a:rPr lang="en-GB" sz="2800" b="1" dirty="0" err="1" smtClean="0"/>
              <a:t>IPaymentMethod</a:t>
            </a:r>
            <a:r>
              <a:rPr lang="en-GB" sz="2800" dirty="0" smtClean="0"/>
              <a:t> {..}</a:t>
            </a:r>
          </a:p>
          <a:p>
            <a:r>
              <a:rPr lang="en-GB" sz="2800" dirty="0" smtClean="0"/>
              <a:t>class </a:t>
            </a:r>
            <a:r>
              <a:rPr lang="en-GB" sz="2800" b="1" dirty="0" smtClean="0"/>
              <a:t>Cash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  <a:p>
            <a:r>
              <a:rPr lang="en-GB" sz="2800" dirty="0" smtClean="0"/>
              <a:t>class </a:t>
            </a:r>
            <a:r>
              <a:rPr lang="en-GB" sz="2800" b="1" dirty="0" smtClean="0"/>
              <a:t>Cheque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  <a:p>
            <a:r>
              <a:rPr lang="en-GB" sz="2800" dirty="0" smtClean="0"/>
              <a:t>class </a:t>
            </a:r>
            <a:r>
              <a:rPr lang="en-GB" sz="2800" b="1" dirty="0" smtClean="0"/>
              <a:t>Card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</p:txBody>
      </p:sp>
      <p:grpSp>
        <p:nvGrpSpPr>
          <p:cNvPr id="5" name="Group 33"/>
          <p:cNvGrpSpPr/>
          <p:nvPr/>
        </p:nvGrpSpPr>
        <p:grpSpPr>
          <a:xfrm>
            <a:off x="5920212" y="1680713"/>
            <a:ext cx="2546346" cy="843658"/>
            <a:chOff x="5290508" y="5168915"/>
            <a:chExt cx="2546346" cy="843658"/>
          </a:xfrm>
        </p:grpSpPr>
        <p:sp>
          <p:nvSpPr>
            <p:cNvPr id="21" name="Rectangle 20"/>
            <p:cNvSpPr/>
            <p:nvPr/>
          </p:nvSpPr>
          <p:spPr>
            <a:xfrm rot="180000">
              <a:off x="5833071" y="5168915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extra data is obvious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5290508" y="5477042"/>
              <a:ext cx="1100060" cy="5355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83568" y="1124744"/>
            <a:ext cx="6576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b="1" dirty="0" err="1" smtClean="0"/>
              <a:t>PaymentMethod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| </a:t>
            </a:r>
            <a:r>
              <a:rPr lang="en-GB" sz="2800" b="1" dirty="0" smtClean="0"/>
              <a:t>Cash</a:t>
            </a:r>
          </a:p>
          <a:p>
            <a:r>
              <a:rPr lang="en-GB" sz="2800" dirty="0" smtClean="0"/>
              <a:t>  | </a:t>
            </a:r>
            <a:r>
              <a:rPr lang="en-GB" sz="2800" b="1" dirty="0" smtClean="0"/>
              <a:t>Cheque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  | </a:t>
            </a:r>
            <a:r>
              <a:rPr lang="en-GB" sz="2800" b="1" dirty="0" smtClean="0"/>
              <a:t>Card</a:t>
            </a:r>
            <a:r>
              <a:rPr lang="en-GB" sz="2800" dirty="0" smtClean="0"/>
              <a:t> of </a:t>
            </a:r>
            <a:r>
              <a:rPr lang="en-GB" sz="2800" dirty="0" err="1" smtClean="0"/>
              <a:t>CardType</a:t>
            </a:r>
            <a:r>
              <a:rPr lang="en-GB" sz="2800" dirty="0" smtClean="0"/>
              <a:t> * </a:t>
            </a:r>
            <a:r>
              <a:rPr lang="en-GB" sz="2800" dirty="0" err="1" smtClean="0"/>
              <a:t>CardNumber</a:t>
            </a:r>
            <a:endParaRPr lang="en-GB" sz="2800" dirty="0" smtClean="0"/>
          </a:p>
        </p:txBody>
      </p:sp>
      <p:grpSp>
        <p:nvGrpSpPr>
          <p:cNvPr id="18" name="Group 33"/>
          <p:cNvGrpSpPr/>
          <p:nvPr/>
        </p:nvGrpSpPr>
        <p:grpSpPr>
          <a:xfrm flipH="1">
            <a:off x="4499992" y="548680"/>
            <a:ext cx="3277771" cy="762000"/>
            <a:chOff x="6049095" y="5117002"/>
            <a:chExt cx="2251044" cy="762000"/>
          </a:xfrm>
        </p:grpSpPr>
        <p:sp>
          <p:nvSpPr>
            <p:cNvPr id="19" name="Rectangle 18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“closed” set of options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904521" y="5693066"/>
              <a:ext cx="395618" cy="14401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9552" y="5042118"/>
            <a:ext cx="657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class </a:t>
            </a:r>
            <a:r>
              <a:rPr lang="en-GB" sz="2800" b="1" dirty="0" smtClean="0">
                <a:solidFill>
                  <a:srgbClr val="C00000"/>
                </a:solidFill>
              </a:rPr>
              <a:t>Evil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</p:txBody>
      </p:sp>
      <p:grpSp>
        <p:nvGrpSpPr>
          <p:cNvPr id="29" name="Group 33"/>
          <p:cNvGrpSpPr/>
          <p:nvPr/>
        </p:nvGrpSpPr>
        <p:grpSpPr>
          <a:xfrm>
            <a:off x="5940152" y="3861048"/>
            <a:ext cx="3096344" cy="762000"/>
            <a:chOff x="5290508" y="5168915"/>
            <a:chExt cx="2546346" cy="762000"/>
          </a:xfrm>
        </p:grpSpPr>
        <p:sp>
          <p:nvSpPr>
            <p:cNvPr id="30" name="Rectangle 29"/>
            <p:cNvSpPr/>
            <p:nvPr/>
          </p:nvSpPr>
          <p:spPr>
            <a:xfrm>
              <a:off x="5633890" y="5168915"/>
              <a:ext cx="2202964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Data and code is scattered around many locations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5347738" y="5672971"/>
              <a:ext cx="572304" cy="216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5290508" y="5312931"/>
              <a:ext cx="457843" cy="7200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3"/>
          <p:cNvGrpSpPr/>
          <p:nvPr/>
        </p:nvGrpSpPr>
        <p:grpSpPr>
          <a:xfrm flipH="1">
            <a:off x="5436096" y="4941168"/>
            <a:ext cx="3133753" cy="762000"/>
            <a:chOff x="6049095" y="5117002"/>
            <a:chExt cx="2152138" cy="762000"/>
          </a:xfrm>
        </p:grpSpPr>
        <p:sp>
          <p:nvSpPr>
            <p:cNvPr id="34" name="Rectangle 33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“open” set of options –unpleasant surprises?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7855068" y="5405034"/>
              <a:ext cx="346165" cy="14401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3"/>
          <p:cNvGrpSpPr/>
          <p:nvPr/>
        </p:nvGrpSpPr>
        <p:grpSpPr>
          <a:xfrm>
            <a:off x="5148063" y="2996952"/>
            <a:ext cx="3600400" cy="762000"/>
            <a:chOff x="5127975" y="5168915"/>
            <a:chExt cx="2708879" cy="762000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5833071" y="5168915"/>
              <a:ext cx="2003783" cy="762000"/>
            </a:xfrm>
            <a:prstGeom prst="rect">
              <a:avLst/>
            </a:prstGeom>
            <a:grpFill/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What goes in here? What is the common behaviour?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5127975" y="5528955"/>
              <a:ext cx="954622" cy="216024"/>
            </a:xfrm>
            <a:prstGeom prst="straightConnector1">
              <a:avLst/>
            </a:prstGeom>
            <a:grpFill/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 rot="21600000" flipH="1">
            <a:off x="251520" y="299695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OO version:</a:t>
            </a:r>
            <a:endParaRPr lang="en-GB" sz="2000" dirty="0" smtClean="0">
              <a:solidFill>
                <a:srgbClr val="C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Summary: What are types for in FP?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750" y="1600200"/>
            <a:ext cx="8604250" cy="30527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An annotation to a value for type checking </a:t>
            </a:r>
          </a:p>
          <a:p>
            <a:pPr lvl="1">
              <a:buNone/>
            </a:pPr>
            <a:r>
              <a:rPr lang="en-GB" dirty="0" smtClean="0"/>
              <a:t>type </a:t>
            </a:r>
            <a:r>
              <a:rPr lang="en-GB" dirty="0" err="1" smtClean="0"/>
              <a:t>AddOne</a:t>
            </a:r>
            <a:r>
              <a:rPr lang="en-GB" dirty="0" smtClean="0"/>
              <a:t>:  </a:t>
            </a:r>
            <a:r>
              <a:rPr lang="en-GB" dirty="0" err="1" smtClean="0"/>
              <a:t>int</a:t>
            </a:r>
            <a:r>
              <a:rPr lang="en-GB" dirty="0" smtClean="0"/>
              <a:t> –› </a:t>
            </a:r>
            <a:r>
              <a:rPr lang="en-GB" dirty="0" err="1" smtClean="0"/>
              <a:t>int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Domain modelling tool </a:t>
            </a:r>
          </a:p>
          <a:p>
            <a:pPr lvl="1">
              <a:buNone/>
            </a:pPr>
            <a:r>
              <a:rPr lang="en-GB" dirty="0" smtClean="0"/>
              <a:t>type Deal = Deck –› (Deck * Card)</a:t>
            </a:r>
          </a:p>
          <a:p>
            <a:pPr lvl="1">
              <a:buNone/>
            </a:pPr>
            <a:endParaRPr lang="en-GB" dirty="0"/>
          </a:p>
        </p:txBody>
      </p:sp>
      <p:grpSp>
        <p:nvGrpSpPr>
          <p:cNvPr id="4" name="Group 33"/>
          <p:cNvGrpSpPr/>
          <p:nvPr/>
        </p:nvGrpSpPr>
        <p:grpSpPr>
          <a:xfrm>
            <a:off x="4572000" y="2132856"/>
            <a:ext cx="4572000" cy="2274167"/>
            <a:chOff x="3480878" y="3584740"/>
            <a:chExt cx="4572000" cy="2274167"/>
          </a:xfrm>
        </p:grpSpPr>
        <p:sp>
          <p:nvSpPr>
            <p:cNvPr id="5" name="Rectangle 4"/>
            <p:cNvSpPr/>
            <p:nvPr/>
          </p:nvSpPr>
          <p:spPr>
            <a:xfrm rot="180000">
              <a:off x="6049095" y="5096907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both at once!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4705014" y="3584740"/>
              <a:ext cx="1296144" cy="167627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3480878" y="5096908"/>
              <a:ext cx="2304256" cy="2880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 rot="-60000">
            <a:off x="2273900" y="5573629"/>
            <a:ext cx="6469699" cy="762000"/>
          </a:xfrm>
          <a:prstGeom prst="rect">
            <a:avLst/>
          </a:prstGeom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"a good static type system is like 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having compile-time unit tests"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024px-Lego_Color_Bric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2636912"/>
            <a:ext cx="1076441" cy="720080"/>
          </a:xfrm>
          <a:prstGeom prst="rect">
            <a:avLst/>
          </a:prstGeom>
        </p:spPr>
      </p:pic>
      <p:grpSp>
        <p:nvGrpSpPr>
          <p:cNvPr id="2" name="Group 12"/>
          <p:cNvGrpSpPr/>
          <p:nvPr/>
        </p:nvGrpSpPr>
        <p:grpSpPr>
          <a:xfrm>
            <a:off x="5868144" y="1579444"/>
            <a:ext cx="2158306" cy="473968"/>
            <a:chOff x="2370138" y="2590800"/>
            <a:chExt cx="4648200" cy="1600200"/>
          </a:xfrm>
        </p:grpSpPr>
        <p:pic>
          <p:nvPicPr>
            <p:cNvPr id="14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 r="38403"/>
            <a:stretch>
              <a:fillRect/>
            </a:stretch>
          </p:blipFill>
          <p:spPr bwMode="auto">
            <a:xfrm>
              <a:off x="2370138" y="2819400"/>
              <a:ext cx="4648200" cy="1371600"/>
            </a:xfrm>
            <a:prstGeom prst="rect">
              <a:avLst/>
            </a:prstGeom>
            <a:noFill/>
          </p:spPr>
        </p:pic>
        <p:sp>
          <p:nvSpPr>
            <p:cNvPr id="15" name="Rectangle 2"/>
            <p:cNvSpPr>
              <a:spLocks noChangeArrowheads="1"/>
            </p:cNvSpPr>
            <p:nvPr/>
          </p:nvSpPr>
          <p:spPr bwMode="auto">
            <a:xfrm>
              <a:off x="3513136" y="2590800"/>
              <a:ext cx="2733973" cy="1600200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Function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9922" name="AutoShape 2" descr="http://upload.wikimedia.org/wikipedia/commons/d/da/Set_intersecti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9924" name="AutoShape 4" descr="http://upload.wikimedia.org/wikipedia/commons/d/da/Set_intersecti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9926" name="Picture 6" descr="File:Set intersection.sv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739109"/>
            <a:ext cx="1355304" cy="902971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55576" y="388370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Types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5576" y="155679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Functions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576" y="2685693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Composition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3648" y="4941168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We'll be focusing on this bit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83568" y="3861048"/>
            <a:ext cx="1368152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79712" y="4365104"/>
            <a:ext cx="1008112" cy="504056"/>
          </a:xfrm>
          <a:prstGeom prst="straightConnector1">
            <a:avLst/>
          </a:prstGeom>
          <a:noFill/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Designing with types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704856" cy="1752600"/>
          </a:xfrm>
        </p:spPr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What can we do with this type system?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Required vs. Optional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1828800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string;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string;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string;</a:t>
            </a:r>
          </a:p>
          <a:p>
            <a:r>
              <a:rPr lang="en-GB" sz="2800" dirty="0" smtClean="0"/>
              <a:t>    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292080" y="2420888"/>
            <a:ext cx="2088232" cy="1681336"/>
            <a:chOff x="5292080" y="2420888"/>
            <a:chExt cx="2088232" cy="1681336"/>
          </a:xfrm>
        </p:grpSpPr>
        <p:sp>
          <p:nvSpPr>
            <p:cNvPr id="14" name="Line Callout 1 (No Border) 13"/>
            <p:cNvSpPr/>
            <p:nvPr/>
          </p:nvSpPr>
          <p:spPr>
            <a:xfrm>
              <a:off x="5292080" y="2420888"/>
              <a:ext cx="1872208" cy="457200"/>
            </a:xfrm>
            <a:prstGeom prst="callout1">
              <a:avLst>
                <a:gd name="adj1" fmla="val 45856"/>
                <a:gd name="adj2" fmla="val 25242"/>
                <a:gd name="adj3" fmla="val 112500"/>
                <a:gd name="adj4" fmla="val -3833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required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5" name="Line Callout 1 (No Border) 14"/>
            <p:cNvSpPr/>
            <p:nvPr/>
          </p:nvSpPr>
          <p:spPr>
            <a:xfrm>
              <a:off x="5436096" y="3645024"/>
              <a:ext cx="1944216" cy="457200"/>
            </a:xfrm>
            <a:prstGeom prst="callout1">
              <a:avLst>
                <a:gd name="adj1" fmla="val 45856"/>
                <a:gd name="adj2" fmla="val 23086"/>
                <a:gd name="adj3" fmla="val 55357"/>
                <a:gd name="adj4" fmla="val -4337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required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6" name="Line Callout 1 (No Border) 15"/>
            <p:cNvSpPr/>
            <p:nvPr/>
          </p:nvSpPr>
          <p:spPr>
            <a:xfrm>
              <a:off x="5668888" y="3111624"/>
              <a:ext cx="1295400" cy="457200"/>
            </a:xfrm>
            <a:prstGeom prst="callout1">
              <a:avLst>
                <a:gd name="adj1" fmla="val 45368"/>
                <a:gd name="adj2" fmla="val 13264"/>
                <a:gd name="adj3" fmla="val 68849"/>
                <a:gd name="adj4" fmla="val -6662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optional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 rot="-60000">
            <a:off x="2345909" y="4925558"/>
            <a:ext cx="6469699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How can we represent optional values?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Null is not the same as “optional”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012160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1800" y="2708920"/>
            <a:ext cx="3240000" cy="108012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Length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string </a:t>
            </a:r>
            <a:r>
              <a:rPr lang="en-GB" sz="2400" dirty="0" smtClean="0"/>
              <a:t>–›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92480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</a:p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grpSp>
        <p:nvGrpSpPr>
          <p:cNvPr id="2" name="Group 31"/>
          <p:cNvGrpSpPr/>
          <p:nvPr/>
        </p:nvGrpSpPr>
        <p:grpSpPr>
          <a:xfrm>
            <a:off x="251520" y="4365104"/>
            <a:ext cx="2552541" cy="1121518"/>
            <a:chOff x="1047979" y="4365105"/>
            <a:chExt cx="2552541" cy="1121518"/>
          </a:xfrm>
        </p:grpSpPr>
        <p:sp>
          <p:nvSpPr>
            <p:cNvPr id="15" name="TextBox 14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String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91681" y="4365105"/>
              <a:ext cx="7637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r>
              <a:rPr lang="en-GB" sz="3200" dirty="0" smtClean="0">
                <a:solidFill>
                  <a:srgbClr val="C00000"/>
                </a:solidFill>
              </a:rPr>
              <a:t>null</a:t>
            </a:r>
            <a:endParaRPr lang="en-GB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 descr="Captain-Kirk-and-Spock-james-t-kirk-8158024-720-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04664"/>
            <a:ext cx="7670626" cy="6136501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3059832" y="476672"/>
            <a:ext cx="2448272" cy="864096"/>
          </a:xfrm>
          <a:prstGeom prst="wedgeEllipseCallout">
            <a:avLst>
              <a:gd name="adj1" fmla="val -21791"/>
              <a:gd name="adj2" fmla="val 81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Spock,  set </a:t>
            </a:r>
            <a:r>
              <a:rPr lang="en-GB" dirty="0" err="1" smtClean="0"/>
              <a:t>phasers</a:t>
            </a:r>
            <a:r>
              <a:rPr lang="en-GB" dirty="0" smtClean="0"/>
              <a:t> to null!</a:t>
            </a:r>
            <a:endParaRPr lang="en-GB" dirty="0"/>
          </a:p>
        </p:txBody>
      </p:sp>
      <p:sp>
        <p:nvSpPr>
          <p:cNvPr id="5" name="Oval Callout 4"/>
          <p:cNvSpPr/>
          <p:nvPr/>
        </p:nvSpPr>
        <p:spPr>
          <a:xfrm>
            <a:off x="6228184" y="3140968"/>
            <a:ext cx="2304256" cy="720080"/>
          </a:xfrm>
          <a:prstGeom prst="wedgeEllipseCallout">
            <a:avLst>
              <a:gd name="adj1" fmla="val -34569"/>
              <a:gd name="adj2" fmla="val -709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That is illogical,</a:t>
            </a:r>
            <a:br>
              <a:rPr lang="en-GB" dirty="0" smtClean="0"/>
            </a:br>
            <a:r>
              <a:rPr lang="en-GB" dirty="0" smtClean="0"/>
              <a:t>Captain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Null is not the same as “optional”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012160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1800" y="2708920"/>
            <a:ext cx="3240000" cy="108012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Length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string </a:t>
            </a:r>
            <a:r>
              <a:rPr lang="en-GB" sz="2400" dirty="0" smtClean="0"/>
              <a:t>–›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r>
              <a:rPr lang="en-GB" sz="3200" dirty="0" smtClean="0">
                <a:solidFill>
                  <a:srgbClr val="C00000"/>
                </a:solidFill>
              </a:rPr>
              <a:t>null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92480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</a:p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grpSp>
        <p:nvGrpSpPr>
          <p:cNvPr id="2" name="Group 27"/>
          <p:cNvGrpSpPr/>
          <p:nvPr/>
        </p:nvGrpSpPr>
        <p:grpSpPr>
          <a:xfrm>
            <a:off x="1475656" y="4005064"/>
            <a:ext cx="6449234" cy="1345746"/>
            <a:chOff x="1475656" y="4005064"/>
            <a:chExt cx="6449234" cy="1345746"/>
          </a:xfrm>
        </p:grpSpPr>
        <p:sp>
          <p:nvSpPr>
            <p:cNvPr id="21" name="TextBox 20"/>
            <p:cNvSpPr txBox="1"/>
            <p:nvPr/>
          </p:nvSpPr>
          <p:spPr>
            <a:xfrm rot="60000" flipH="1">
              <a:off x="4432284" y="4827590"/>
              <a:ext cx="34926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is null really a string?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1475656" y="4005064"/>
              <a:ext cx="3024336" cy="9361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1"/>
          <p:cNvGrpSpPr/>
          <p:nvPr/>
        </p:nvGrpSpPr>
        <p:grpSpPr>
          <a:xfrm>
            <a:off x="251489" y="4365104"/>
            <a:ext cx="2952146" cy="1125005"/>
            <a:chOff x="1047948" y="4365105"/>
            <a:chExt cx="2952146" cy="1125005"/>
          </a:xfrm>
        </p:grpSpPr>
        <p:sp>
          <p:nvSpPr>
            <p:cNvPr id="25" name="TextBox 24"/>
            <p:cNvSpPr txBox="1"/>
            <p:nvPr/>
          </p:nvSpPr>
          <p:spPr>
            <a:xfrm rot="60000" flipH="1">
              <a:off x="1047948" y="4966890"/>
              <a:ext cx="2952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String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1691681" y="4365105"/>
              <a:ext cx="7637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 descr="ChristopherLe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692696"/>
            <a:ext cx="4258776" cy="55206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60000" flipH="1">
            <a:off x="5521593" y="2876655"/>
            <a:ext cx="2731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“null is the </a:t>
            </a:r>
            <a:r>
              <a:rPr lang="en-GB" sz="3200" dirty="0" err="1" smtClean="0">
                <a:solidFill>
                  <a:srgbClr val="C00000"/>
                </a:solidFill>
                <a:latin typeface="Conformity" pitchFamily="2" charset="0"/>
              </a:rPr>
              <a:t>Saruman</a:t>
            </a:r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 of static typing”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Null is not allowed 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012160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1800" y="2708920"/>
            <a:ext cx="3240000" cy="108012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Length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string </a:t>
            </a:r>
            <a:r>
              <a:rPr lang="en-GB" sz="2400" dirty="0" smtClean="0"/>
              <a:t>–›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r>
              <a:rPr lang="en-GB" sz="3200" dirty="0" smtClean="0">
                <a:solidFill>
                  <a:srgbClr val="C00000"/>
                </a:solidFill>
              </a:rPr>
              <a:t>null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92480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</a:p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grpSp>
        <p:nvGrpSpPr>
          <p:cNvPr id="2" name="Group 31"/>
          <p:cNvGrpSpPr/>
          <p:nvPr/>
        </p:nvGrpSpPr>
        <p:grpSpPr>
          <a:xfrm>
            <a:off x="251520" y="4365104"/>
            <a:ext cx="2552541" cy="1121518"/>
            <a:chOff x="1047979" y="4365105"/>
            <a:chExt cx="2552541" cy="1121518"/>
          </a:xfrm>
        </p:grpSpPr>
        <p:sp>
          <p:nvSpPr>
            <p:cNvPr id="25" name="TextBox 24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String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1691681" y="4365105"/>
              <a:ext cx="7637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55576" y="3573016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C00000"/>
                </a:solidFill>
              </a:rPr>
              <a:t>X</a:t>
            </a:r>
            <a:endParaRPr lang="en-GB" sz="4800" dirty="0">
              <a:solidFill>
                <a:srgbClr val="C00000"/>
              </a:solidFill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1475656" y="4005064"/>
            <a:ext cx="5688469" cy="1554550"/>
            <a:chOff x="1475656" y="4005064"/>
            <a:chExt cx="5688469" cy="1554550"/>
          </a:xfrm>
        </p:grpSpPr>
        <p:sp>
          <p:nvSpPr>
            <p:cNvPr id="17" name="TextBox 16"/>
            <p:cNvSpPr txBox="1"/>
            <p:nvPr/>
          </p:nvSpPr>
          <p:spPr>
            <a:xfrm rot="60000" flipH="1">
              <a:off x="4432341" y="4605507"/>
              <a:ext cx="27317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null is not allowed as a value!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4005064"/>
              <a:ext cx="3024336" cy="9361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way for optional values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602906" y="2811073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71213" y="1484784"/>
            <a:ext cx="1800000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87824" y="3933056"/>
            <a:ext cx="1800000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2" name="Group 31"/>
          <p:cNvGrpSpPr/>
          <p:nvPr/>
        </p:nvGrpSpPr>
        <p:grpSpPr>
          <a:xfrm>
            <a:off x="179512" y="2204864"/>
            <a:ext cx="1800000" cy="2880320"/>
            <a:chOff x="179512" y="1700808"/>
            <a:chExt cx="1800000" cy="2880320"/>
          </a:xfrm>
        </p:grpSpPr>
        <p:sp>
          <p:nvSpPr>
            <p:cNvPr id="26" name="Rounded Rectangle 25"/>
            <p:cNvSpPr/>
            <p:nvPr/>
          </p:nvSpPr>
          <p:spPr>
            <a:xfrm>
              <a:off x="179512" y="1700808"/>
              <a:ext cx="1800000" cy="165618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“a”</a:t>
              </a:r>
              <a:br>
                <a:rPr lang="en-GB" sz="3200" dirty="0" smtClean="0"/>
              </a:br>
              <a:r>
                <a:rPr lang="en-GB" sz="3200" dirty="0" smtClean="0"/>
                <a:t>“b”</a:t>
              </a:r>
              <a:br>
                <a:rPr lang="en-GB" sz="3200" dirty="0" smtClean="0"/>
              </a:br>
              <a:r>
                <a:rPr lang="en-GB" sz="3200" dirty="0" smtClean="0"/>
                <a:t>“c”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9512" y="3861048"/>
              <a:ext cx="1800000" cy="7200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missing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3284984"/>
              <a:ext cx="1296144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3200" dirty="0" smtClean="0"/>
                <a:t>or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 rot="-60000">
            <a:off x="2778279" y="712126"/>
            <a:ext cx="2233165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these with “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SomeString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8312" y="5013176"/>
            <a:ext cx="2915816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with “Nothing”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636912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</a:rPr>
              <a:t>type </a:t>
            </a:r>
            <a:r>
              <a:rPr lang="en-GB" sz="2800" dirty="0" err="1" smtClean="0">
                <a:solidFill>
                  <a:srgbClr val="C00000"/>
                </a:solidFill>
              </a:rPr>
              <a:t>OptionalString</a:t>
            </a:r>
            <a:r>
              <a:rPr lang="en-GB" sz="2800" dirty="0" smtClean="0">
                <a:solidFill>
                  <a:srgbClr val="C00000"/>
                </a:solidFill>
              </a:rPr>
              <a:t> = 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  | </a:t>
            </a:r>
            <a:r>
              <a:rPr lang="en-GB" sz="2800" dirty="0" err="1" smtClean="0">
                <a:solidFill>
                  <a:srgbClr val="C00000"/>
                </a:solidFill>
              </a:rPr>
              <a:t>SomeString</a:t>
            </a:r>
            <a:r>
              <a:rPr lang="en-GB" sz="2800" dirty="0" smtClean="0">
                <a:solidFill>
                  <a:srgbClr val="C00000"/>
                </a:solidFill>
              </a:rPr>
              <a:t> of string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  | Nothing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  <p:bldP spid="22" grpId="0"/>
      <p:bldP spid="23" grpId="0"/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00200" y="2620069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OptionalInt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SomeInt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963885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OptionalString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SomeString</a:t>
            </a:r>
            <a:r>
              <a:rPr lang="en-GB" sz="2800" dirty="0" smtClean="0"/>
              <a:t> of string</a:t>
            </a:r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4257328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OptionalBool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SomeBool</a:t>
            </a:r>
            <a:r>
              <a:rPr lang="en-GB" sz="2800" dirty="0" smtClean="0"/>
              <a:t> of </a:t>
            </a:r>
            <a:r>
              <a:rPr lang="en-GB" sz="2800" dirty="0" err="1" smtClean="0"/>
              <a:t>bool</a:t>
            </a:r>
            <a:endParaRPr lang="en-GB" sz="2800" dirty="0" smtClean="0"/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18" name="TextBox 17"/>
          <p:cNvSpPr txBox="1"/>
          <p:nvPr/>
        </p:nvSpPr>
        <p:spPr>
          <a:xfrm rot="60000" flipH="1">
            <a:off x="6812437" y="3012550"/>
            <a:ext cx="1795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Duplicate code?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optional 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built-in “Option” type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3140968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3648" y="3140968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</a:t>
            </a:r>
            <a:r>
              <a:rPr lang="en-GB" sz="2800" dirty="0" smtClean="0">
                <a:solidFill>
                  <a:srgbClr val="C00000"/>
                </a:solidFill>
              </a:rPr>
              <a:t>Option&lt;string&gt;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3648" y="3140968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</a:t>
            </a:r>
            <a:r>
              <a:rPr lang="en-GB" sz="2800" dirty="0" smtClean="0">
                <a:solidFill>
                  <a:srgbClr val="C00000"/>
                </a:solidFill>
              </a:rPr>
              <a:t>string option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}</a:t>
            </a:r>
          </a:p>
        </p:txBody>
      </p:sp>
      <p:sp>
        <p:nvSpPr>
          <p:cNvPr id="12" name="TextBox 11"/>
          <p:cNvSpPr txBox="1"/>
          <p:nvPr/>
        </p:nvSpPr>
        <p:spPr>
          <a:xfrm rot="60000" flipH="1">
            <a:off x="6812437" y="4106030"/>
            <a:ext cx="1795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nice and readable!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5656" y="1323925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Option&lt;'T&gt; = </a:t>
            </a:r>
          </a:p>
          <a:p>
            <a:r>
              <a:rPr lang="en-GB" sz="2800" dirty="0" smtClean="0"/>
              <a:t>    | Some of 'T</a:t>
            </a:r>
          </a:p>
          <a:p>
            <a:r>
              <a:rPr lang="en-GB" sz="2800" dirty="0" smtClean="0"/>
              <a:t>    | None</a:t>
            </a:r>
            <a:endParaRPr lang="en-GB" sz="2800" dirty="0"/>
          </a:p>
        </p:txBody>
      </p:sp>
      <p:grpSp>
        <p:nvGrpSpPr>
          <p:cNvPr id="2" name="Group 17"/>
          <p:cNvGrpSpPr/>
          <p:nvPr/>
        </p:nvGrpSpPr>
        <p:grpSpPr>
          <a:xfrm>
            <a:off x="3851920" y="1644432"/>
            <a:ext cx="2520332" cy="523220"/>
            <a:chOff x="3851920" y="1644432"/>
            <a:chExt cx="2520332" cy="523220"/>
          </a:xfrm>
        </p:grpSpPr>
        <p:sp>
          <p:nvSpPr>
            <p:cNvPr id="14" name="TextBox 13"/>
            <p:cNvSpPr txBox="1"/>
            <p:nvPr/>
          </p:nvSpPr>
          <p:spPr>
            <a:xfrm rot="21540000">
              <a:off x="4576430" y="1644432"/>
              <a:ext cx="1795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generic type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3851920" y="1772816"/>
              <a:ext cx="724647" cy="1488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358869" y="1559030"/>
            <a:ext cx="252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How many things are wrong with this design?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4735022"/>
            <a:ext cx="38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// true if ownership of </a:t>
            </a:r>
            <a:br>
              <a:rPr lang="en-GB" dirty="0" smtClean="0"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latin typeface="Consolas" pitchFamily="49" charset="0"/>
                <a:cs typeface="Consolas" pitchFamily="49" charset="0"/>
              </a:rPr>
              <a:t>// email address is confirmed</a:t>
            </a:r>
            <a:endParaRPr lang="en-GB" dirty="0"/>
          </a:p>
        </p:txBody>
      </p:sp>
      <p:sp>
        <p:nvSpPr>
          <p:cNvPr id="10" name="Right Brace 9"/>
          <p:cNvSpPr/>
          <p:nvPr/>
        </p:nvSpPr>
        <p:spPr>
          <a:xfrm>
            <a:off x="5724128" y="1638678"/>
            <a:ext cx="648072" cy="2808312"/>
          </a:xfrm>
          <a:prstGeom prst="rightBrac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how many things</a:t>
            </a:r>
            <a:r>
              <a:rPr lang="en-GB" baseline="0" dirty="0" smtClean="0">
                <a:solidFill>
                  <a:schemeClr val="bg1"/>
                </a:solidFill>
              </a:rPr>
              <a:t> are wrong?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Single choice types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467544" y="1600200"/>
            <a:ext cx="8458200" cy="1181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type Something = </a:t>
            </a:r>
            <a:br>
              <a:rPr lang="en-GB" dirty="0" smtClean="0"/>
            </a:br>
            <a:r>
              <a:rPr lang="en-GB" dirty="0" smtClean="0"/>
              <a:t>   | </a:t>
            </a:r>
            <a:r>
              <a:rPr lang="en-GB" dirty="0" err="1" smtClean="0"/>
              <a:t>ChoiceA</a:t>
            </a:r>
            <a:r>
              <a:rPr lang="en-GB" dirty="0" smtClean="0"/>
              <a:t> of A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60000" flipH="1">
            <a:off x="5728516" y="1721693"/>
            <a:ext cx="2331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One choice only? Why?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068960"/>
            <a:ext cx="845820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Email = 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| Email of string</a:t>
            </a:r>
          </a:p>
          <a:p>
            <a:pPr marL="342900" indent="-342900">
              <a:spcBef>
                <a:spcPct val="20000"/>
              </a:spcBef>
            </a:pPr>
            <a:r>
              <a:rPr lang="en-GB" sz="3200" dirty="0" smtClean="0"/>
              <a:t>type </a:t>
            </a:r>
            <a:r>
              <a:rPr lang="en-GB" sz="3200" dirty="0" err="1" smtClean="0"/>
              <a:t>CustomerId</a:t>
            </a:r>
            <a:r>
              <a:rPr lang="en-GB" sz="3200" dirty="0" smtClean="0"/>
              <a:t> = </a:t>
            </a:r>
            <a:br>
              <a:rPr lang="en-GB" sz="3200" dirty="0" smtClean="0"/>
            </a:br>
            <a:r>
              <a:rPr lang="en-GB" sz="3200" dirty="0" smtClean="0"/>
              <a:t>   | </a:t>
            </a:r>
            <a:r>
              <a:rPr lang="en-GB" sz="3200" dirty="0" err="1" smtClean="0"/>
              <a:t>CustomerId</a:t>
            </a:r>
            <a:r>
              <a:rPr lang="en-GB" sz="3200" dirty="0" smtClean="0"/>
              <a:t> of </a:t>
            </a:r>
            <a:r>
              <a:rPr lang="en-GB" sz="3200" dirty="0" err="1" smtClean="0"/>
              <a:t>int</a:t>
            </a:r>
            <a:endParaRPr lang="en-GB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Wrapping primitive types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755576" y="1600200"/>
            <a:ext cx="8004175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Is an </a:t>
            </a:r>
            <a:r>
              <a:rPr lang="en-GB" dirty="0" err="1" smtClean="0"/>
              <a:t>EmailAddress</a:t>
            </a:r>
            <a:r>
              <a:rPr lang="en-GB" dirty="0" smtClean="0"/>
              <a:t> just a string?</a:t>
            </a:r>
          </a:p>
          <a:p>
            <a:pPr>
              <a:buNone/>
            </a:pPr>
            <a:r>
              <a:rPr lang="en-GB" dirty="0" smtClean="0"/>
              <a:t>Is a </a:t>
            </a:r>
            <a:r>
              <a:rPr lang="en-GB" dirty="0" err="1" smtClean="0"/>
              <a:t>CustomerId</a:t>
            </a:r>
            <a:r>
              <a:rPr lang="en-GB" dirty="0" smtClean="0"/>
              <a:t> just a </a:t>
            </a:r>
            <a:r>
              <a:rPr lang="en-GB" dirty="0" err="1" smtClean="0"/>
              <a:t>int</a:t>
            </a:r>
            <a:r>
              <a:rPr lang="en-GB" dirty="0" smtClean="0"/>
              <a:t>?</a:t>
            </a:r>
            <a:br>
              <a:rPr lang="en-GB" dirty="0" smtClean="0"/>
            </a:br>
            <a:endParaRPr lang="en-GB" dirty="0" smtClean="0"/>
          </a:p>
          <a:p>
            <a:pPr>
              <a:buNone/>
            </a:pPr>
            <a:r>
              <a:rPr lang="en-GB" dirty="0" smtClean="0"/>
              <a:t>Use </a:t>
            </a:r>
            <a:r>
              <a:rPr lang="en-GB" dirty="0" smtClean="0">
                <a:solidFill>
                  <a:srgbClr val="C00000"/>
                </a:solidFill>
              </a:rPr>
              <a:t>single choice </a:t>
            </a:r>
            <a:r>
              <a:rPr lang="en-GB" dirty="0" smtClean="0"/>
              <a:t>types to keep them distinct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45232" y="3987061"/>
            <a:ext cx="791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= 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of string</a:t>
            </a:r>
          </a:p>
          <a:p>
            <a:r>
              <a:rPr lang="en-GB" sz="2800" dirty="0" smtClean="0"/>
              <a:t>type </a:t>
            </a:r>
            <a:r>
              <a:rPr lang="en-GB" sz="2800" dirty="0" err="1" smtClean="0"/>
              <a:t>PhoneNumber</a:t>
            </a:r>
            <a:r>
              <a:rPr lang="en-GB" sz="2800" dirty="0" smtClean="0"/>
              <a:t> = </a:t>
            </a:r>
            <a:r>
              <a:rPr lang="en-GB" sz="2800" dirty="0" err="1" smtClean="0"/>
              <a:t>PhoneNumber</a:t>
            </a:r>
            <a:r>
              <a:rPr lang="en-GB" sz="2800" dirty="0" smtClean="0"/>
              <a:t> of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232" y="5085185"/>
            <a:ext cx="7243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CustomerId</a:t>
            </a:r>
            <a:r>
              <a:rPr lang="en-GB" sz="2800" dirty="0" smtClean="0"/>
              <a:t> = </a:t>
            </a:r>
            <a:r>
              <a:rPr lang="en-GB" sz="2800" dirty="0" err="1" smtClean="0"/>
              <a:t>CustomerId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type </a:t>
            </a:r>
            <a:r>
              <a:rPr lang="en-GB" sz="2800" dirty="0" err="1" smtClean="0"/>
              <a:t>OrderId</a:t>
            </a:r>
            <a:r>
              <a:rPr lang="en-GB" sz="2800" dirty="0" smtClean="0"/>
              <a:t> = </a:t>
            </a:r>
            <a:r>
              <a:rPr lang="en-GB" sz="2800" dirty="0" err="1" smtClean="0"/>
              <a:t>OrderId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/>
          </a:p>
        </p:txBody>
      </p:sp>
      <p:grpSp>
        <p:nvGrpSpPr>
          <p:cNvPr id="2" name="Group 10"/>
          <p:cNvGrpSpPr/>
          <p:nvPr/>
        </p:nvGrpSpPr>
        <p:grpSpPr>
          <a:xfrm>
            <a:off x="5364091" y="4437112"/>
            <a:ext cx="3775520" cy="975571"/>
            <a:chOff x="5364091" y="4437112"/>
            <a:chExt cx="3775520" cy="975571"/>
          </a:xfrm>
        </p:grpSpPr>
        <p:sp>
          <p:nvSpPr>
            <p:cNvPr id="8" name="TextBox 7"/>
            <p:cNvSpPr txBox="1"/>
            <p:nvPr/>
          </p:nvSpPr>
          <p:spPr>
            <a:xfrm rot="60000" flipH="1">
              <a:off x="6808300" y="4889463"/>
              <a:ext cx="2331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Distinct types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436097" y="4437112"/>
              <a:ext cx="2749512" cy="434926"/>
            </a:xfrm>
            <a:custGeom>
              <a:avLst/>
              <a:gdLst>
                <a:gd name="connsiteX0" fmla="*/ 857250 w 895060"/>
                <a:gd name="connsiteY0" fmla="*/ 685589 h 685589"/>
                <a:gd name="connsiteX1" fmla="*/ 857250 w 895060"/>
                <a:gd name="connsiteY1" fmla="*/ 299826 h 685589"/>
                <a:gd name="connsiteX2" fmla="*/ 828675 w 895060"/>
                <a:gd name="connsiteY2" fmla="*/ 256964 h 685589"/>
                <a:gd name="connsiteX3" fmla="*/ 785812 w 895060"/>
                <a:gd name="connsiteY3" fmla="*/ 228389 h 685589"/>
                <a:gd name="connsiteX4" fmla="*/ 757237 w 895060"/>
                <a:gd name="connsiteY4" fmla="*/ 185526 h 685589"/>
                <a:gd name="connsiteX5" fmla="*/ 714375 w 895060"/>
                <a:gd name="connsiteY5" fmla="*/ 171239 h 685589"/>
                <a:gd name="connsiteX6" fmla="*/ 628650 w 895060"/>
                <a:gd name="connsiteY6" fmla="*/ 128376 h 685589"/>
                <a:gd name="connsiteX7" fmla="*/ 585787 w 895060"/>
                <a:gd name="connsiteY7" fmla="*/ 85514 h 685589"/>
                <a:gd name="connsiteX8" fmla="*/ 385762 w 895060"/>
                <a:gd name="connsiteY8" fmla="*/ 42651 h 685589"/>
                <a:gd name="connsiteX9" fmla="*/ 314325 w 895060"/>
                <a:gd name="connsiteY9" fmla="*/ 28364 h 685589"/>
                <a:gd name="connsiteX10" fmla="*/ 0 w 895060"/>
                <a:gd name="connsiteY10" fmla="*/ 56939 h 685589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57237 w 895060"/>
                <a:gd name="connsiteY4" fmla="*/ 157162 h 657225"/>
                <a:gd name="connsiteX5" fmla="*/ 714375 w 895060"/>
                <a:gd name="connsiteY5" fmla="*/ 142875 h 657225"/>
                <a:gd name="connsiteX6" fmla="*/ 628650 w 895060"/>
                <a:gd name="connsiteY6" fmla="*/ 100012 h 657225"/>
                <a:gd name="connsiteX7" fmla="*/ 585787 w 895060"/>
                <a:gd name="connsiteY7" fmla="*/ 57150 h 657225"/>
                <a:gd name="connsiteX8" fmla="*/ 385762 w 895060"/>
                <a:gd name="connsiteY8" fmla="*/ 14287 h 657225"/>
                <a:gd name="connsiteX9" fmla="*/ 314325 w 895060"/>
                <a:gd name="connsiteY9" fmla="*/ 0 h 657225"/>
                <a:gd name="connsiteX10" fmla="*/ 0 w 895060"/>
                <a:gd name="connsiteY10" fmla="*/ 28575 h 657225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57237 w 895060"/>
                <a:gd name="connsiteY4" fmla="*/ 157162 h 657225"/>
                <a:gd name="connsiteX5" fmla="*/ 714375 w 895060"/>
                <a:gd name="connsiteY5" fmla="*/ 142875 h 657225"/>
                <a:gd name="connsiteX6" fmla="*/ 585787 w 895060"/>
                <a:gd name="connsiteY6" fmla="*/ 57150 h 657225"/>
                <a:gd name="connsiteX7" fmla="*/ 385762 w 895060"/>
                <a:gd name="connsiteY7" fmla="*/ 14287 h 657225"/>
                <a:gd name="connsiteX8" fmla="*/ 314325 w 895060"/>
                <a:gd name="connsiteY8" fmla="*/ 0 h 657225"/>
                <a:gd name="connsiteX9" fmla="*/ 0 w 895060"/>
                <a:gd name="connsiteY9" fmla="*/ 28575 h 657225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14375 w 895060"/>
                <a:gd name="connsiteY4" fmla="*/ 142875 h 657225"/>
                <a:gd name="connsiteX5" fmla="*/ 585787 w 895060"/>
                <a:gd name="connsiteY5" fmla="*/ 57150 h 657225"/>
                <a:gd name="connsiteX6" fmla="*/ 385762 w 895060"/>
                <a:gd name="connsiteY6" fmla="*/ 14287 h 657225"/>
                <a:gd name="connsiteX7" fmla="*/ 314325 w 895060"/>
                <a:gd name="connsiteY7" fmla="*/ 0 h 657225"/>
                <a:gd name="connsiteX8" fmla="*/ 0 w 895060"/>
                <a:gd name="connsiteY8" fmla="*/ 28575 h 657225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785812 w 895060"/>
                <a:gd name="connsiteY2" fmla="*/ 200025 h 657225"/>
                <a:gd name="connsiteX3" fmla="*/ 714375 w 895060"/>
                <a:gd name="connsiteY3" fmla="*/ 142875 h 657225"/>
                <a:gd name="connsiteX4" fmla="*/ 585787 w 895060"/>
                <a:gd name="connsiteY4" fmla="*/ 57150 h 657225"/>
                <a:gd name="connsiteX5" fmla="*/ 385762 w 895060"/>
                <a:gd name="connsiteY5" fmla="*/ 14287 h 657225"/>
                <a:gd name="connsiteX6" fmla="*/ 314325 w 895060"/>
                <a:gd name="connsiteY6" fmla="*/ 0 h 657225"/>
                <a:gd name="connsiteX7" fmla="*/ 0 w 895060"/>
                <a:gd name="connsiteY7" fmla="*/ 28575 h 657225"/>
                <a:gd name="connsiteX0" fmla="*/ 857250 w 857250"/>
                <a:gd name="connsiteY0" fmla="*/ 657225 h 657225"/>
                <a:gd name="connsiteX1" fmla="*/ 785812 w 857250"/>
                <a:gd name="connsiteY1" fmla="*/ 200025 h 657225"/>
                <a:gd name="connsiteX2" fmla="*/ 714375 w 857250"/>
                <a:gd name="connsiteY2" fmla="*/ 142875 h 657225"/>
                <a:gd name="connsiteX3" fmla="*/ 585787 w 857250"/>
                <a:gd name="connsiteY3" fmla="*/ 57150 h 657225"/>
                <a:gd name="connsiteX4" fmla="*/ 385762 w 857250"/>
                <a:gd name="connsiteY4" fmla="*/ 14287 h 657225"/>
                <a:gd name="connsiteX5" fmla="*/ 314325 w 857250"/>
                <a:gd name="connsiteY5" fmla="*/ 0 h 657225"/>
                <a:gd name="connsiteX6" fmla="*/ 0 w 857250"/>
                <a:gd name="connsiteY6" fmla="*/ 28575 h 657225"/>
                <a:gd name="connsiteX0" fmla="*/ 857250 w 859744"/>
                <a:gd name="connsiteY0" fmla="*/ 657225 h 657225"/>
                <a:gd name="connsiteX1" fmla="*/ 785812 w 859744"/>
                <a:gd name="connsiteY1" fmla="*/ 200025 h 657225"/>
                <a:gd name="connsiteX2" fmla="*/ 714375 w 859744"/>
                <a:gd name="connsiteY2" fmla="*/ 142875 h 657225"/>
                <a:gd name="connsiteX3" fmla="*/ 585787 w 859744"/>
                <a:gd name="connsiteY3" fmla="*/ 57150 h 657225"/>
                <a:gd name="connsiteX4" fmla="*/ 385762 w 859744"/>
                <a:gd name="connsiteY4" fmla="*/ 14287 h 657225"/>
                <a:gd name="connsiteX5" fmla="*/ 314325 w 859744"/>
                <a:gd name="connsiteY5" fmla="*/ 0 h 657225"/>
                <a:gd name="connsiteX6" fmla="*/ 0 w 859744"/>
                <a:gd name="connsiteY6" fmla="*/ 28575 h 657225"/>
                <a:gd name="connsiteX0" fmla="*/ 857250 w 857250"/>
                <a:gd name="connsiteY0" fmla="*/ 657225 h 657225"/>
                <a:gd name="connsiteX1" fmla="*/ 749664 w 857250"/>
                <a:gd name="connsiteY1" fmla="*/ 163490 h 657225"/>
                <a:gd name="connsiteX2" fmla="*/ 714375 w 857250"/>
                <a:gd name="connsiteY2" fmla="*/ 142875 h 657225"/>
                <a:gd name="connsiteX3" fmla="*/ 585787 w 857250"/>
                <a:gd name="connsiteY3" fmla="*/ 57150 h 657225"/>
                <a:gd name="connsiteX4" fmla="*/ 385762 w 857250"/>
                <a:gd name="connsiteY4" fmla="*/ 14287 h 657225"/>
                <a:gd name="connsiteX5" fmla="*/ 314325 w 857250"/>
                <a:gd name="connsiteY5" fmla="*/ 0 h 657225"/>
                <a:gd name="connsiteX6" fmla="*/ 0 w 857250"/>
                <a:gd name="connsiteY6" fmla="*/ 28575 h 657225"/>
                <a:gd name="connsiteX0" fmla="*/ 857250 w 886068"/>
                <a:gd name="connsiteY0" fmla="*/ 657225 h 657225"/>
                <a:gd name="connsiteX1" fmla="*/ 812136 w 886068"/>
                <a:gd name="connsiteY1" fmla="*/ 245235 h 657225"/>
                <a:gd name="connsiteX2" fmla="*/ 714375 w 886068"/>
                <a:gd name="connsiteY2" fmla="*/ 142875 h 657225"/>
                <a:gd name="connsiteX3" fmla="*/ 585787 w 886068"/>
                <a:gd name="connsiteY3" fmla="*/ 57150 h 657225"/>
                <a:gd name="connsiteX4" fmla="*/ 385762 w 886068"/>
                <a:gd name="connsiteY4" fmla="*/ 14287 h 657225"/>
                <a:gd name="connsiteX5" fmla="*/ 314325 w 886068"/>
                <a:gd name="connsiteY5" fmla="*/ 0 h 657225"/>
                <a:gd name="connsiteX6" fmla="*/ 0 w 886068"/>
                <a:gd name="connsiteY6" fmla="*/ 28575 h 657225"/>
                <a:gd name="connsiteX0" fmla="*/ 906226 w 935044"/>
                <a:gd name="connsiteY0" fmla="*/ 807409 h 807409"/>
                <a:gd name="connsiteX1" fmla="*/ 861112 w 935044"/>
                <a:gd name="connsiteY1" fmla="*/ 395419 h 807409"/>
                <a:gd name="connsiteX2" fmla="*/ 763351 w 935044"/>
                <a:gd name="connsiteY2" fmla="*/ 293059 h 807409"/>
                <a:gd name="connsiteX3" fmla="*/ 634763 w 935044"/>
                <a:gd name="connsiteY3" fmla="*/ 207334 h 807409"/>
                <a:gd name="connsiteX4" fmla="*/ 434738 w 935044"/>
                <a:gd name="connsiteY4" fmla="*/ 164471 h 807409"/>
                <a:gd name="connsiteX5" fmla="*/ 363301 w 935044"/>
                <a:gd name="connsiteY5" fmla="*/ 150184 h 807409"/>
                <a:gd name="connsiteX6" fmla="*/ 0 w 935044"/>
                <a:gd name="connsiteY6" fmla="*/ 19781 h 807409"/>
                <a:gd name="connsiteX0" fmla="*/ 906226 w 935044"/>
                <a:gd name="connsiteY0" fmla="*/ 787628 h 787628"/>
                <a:gd name="connsiteX1" fmla="*/ 861112 w 935044"/>
                <a:gd name="connsiteY1" fmla="*/ 375638 h 787628"/>
                <a:gd name="connsiteX2" fmla="*/ 763351 w 935044"/>
                <a:gd name="connsiteY2" fmla="*/ 273278 h 787628"/>
                <a:gd name="connsiteX3" fmla="*/ 634763 w 935044"/>
                <a:gd name="connsiteY3" fmla="*/ 187553 h 787628"/>
                <a:gd name="connsiteX4" fmla="*/ 434738 w 935044"/>
                <a:gd name="connsiteY4" fmla="*/ 144690 h 787628"/>
                <a:gd name="connsiteX5" fmla="*/ 363301 w 935044"/>
                <a:gd name="connsiteY5" fmla="*/ 130403 h 787628"/>
                <a:gd name="connsiteX6" fmla="*/ 0 w 935044"/>
                <a:gd name="connsiteY6" fmla="*/ 0 h 787628"/>
                <a:gd name="connsiteX0" fmla="*/ 906226 w 935044"/>
                <a:gd name="connsiteY0" fmla="*/ 787628 h 787628"/>
                <a:gd name="connsiteX1" fmla="*/ 861112 w 935044"/>
                <a:gd name="connsiteY1" fmla="*/ 375638 h 787628"/>
                <a:gd name="connsiteX2" fmla="*/ 763351 w 935044"/>
                <a:gd name="connsiteY2" fmla="*/ 273278 h 787628"/>
                <a:gd name="connsiteX3" fmla="*/ 634763 w 935044"/>
                <a:gd name="connsiteY3" fmla="*/ 187553 h 787628"/>
                <a:gd name="connsiteX4" fmla="*/ 434738 w 935044"/>
                <a:gd name="connsiteY4" fmla="*/ 144690 h 787628"/>
                <a:gd name="connsiteX5" fmla="*/ 363301 w 935044"/>
                <a:gd name="connsiteY5" fmla="*/ 130403 h 787628"/>
                <a:gd name="connsiteX6" fmla="*/ 0 w 935044"/>
                <a:gd name="connsiteY6" fmla="*/ 0 h 78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5044" h="787628">
                  <a:moveTo>
                    <a:pt x="906226" y="787628"/>
                  </a:moveTo>
                  <a:cubicBezTo>
                    <a:pt x="891343" y="692378"/>
                    <a:pt x="935044" y="532746"/>
                    <a:pt x="861112" y="375638"/>
                  </a:cubicBezTo>
                  <a:cubicBezTo>
                    <a:pt x="842062" y="361351"/>
                    <a:pt x="796688" y="297090"/>
                    <a:pt x="763351" y="273278"/>
                  </a:cubicBezTo>
                  <a:cubicBezTo>
                    <a:pt x="734776" y="256609"/>
                    <a:pt x="689532" y="208984"/>
                    <a:pt x="634763" y="187553"/>
                  </a:cubicBezTo>
                  <a:cubicBezTo>
                    <a:pt x="572063" y="152720"/>
                    <a:pt x="503141" y="155214"/>
                    <a:pt x="434738" y="144690"/>
                  </a:cubicBezTo>
                  <a:cubicBezTo>
                    <a:pt x="410736" y="140997"/>
                    <a:pt x="387113" y="135165"/>
                    <a:pt x="363301" y="130403"/>
                  </a:cubicBezTo>
                  <a:cubicBezTo>
                    <a:pt x="66915" y="145222"/>
                    <a:pt x="48250" y="179215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 9"/>
            <p:cNvSpPr/>
            <p:nvPr/>
          </p:nvSpPr>
          <p:spPr>
            <a:xfrm rot="5400000" flipV="1">
              <a:off x="5988709" y="4172536"/>
              <a:ext cx="272084" cy="1521319"/>
            </a:xfrm>
            <a:custGeom>
              <a:avLst/>
              <a:gdLst>
                <a:gd name="connsiteX0" fmla="*/ 857250 w 895060"/>
                <a:gd name="connsiteY0" fmla="*/ 685589 h 685589"/>
                <a:gd name="connsiteX1" fmla="*/ 857250 w 895060"/>
                <a:gd name="connsiteY1" fmla="*/ 299826 h 685589"/>
                <a:gd name="connsiteX2" fmla="*/ 828675 w 895060"/>
                <a:gd name="connsiteY2" fmla="*/ 256964 h 685589"/>
                <a:gd name="connsiteX3" fmla="*/ 785812 w 895060"/>
                <a:gd name="connsiteY3" fmla="*/ 228389 h 685589"/>
                <a:gd name="connsiteX4" fmla="*/ 757237 w 895060"/>
                <a:gd name="connsiteY4" fmla="*/ 185526 h 685589"/>
                <a:gd name="connsiteX5" fmla="*/ 714375 w 895060"/>
                <a:gd name="connsiteY5" fmla="*/ 171239 h 685589"/>
                <a:gd name="connsiteX6" fmla="*/ 628650 w 895060"/>
                <a:gd name="connsiteY6" fmla="*/ 128376 h 685589"/>
                <a:gd name="connsiteX7" fmla="*/ 585787 w 895060"/>
                <a:gd name="connsiteY7" fmla="*/ 85514 h 685589"/>
                <a:gd name="connsiteX8" fmla="*/ 385762 w 895060"/>
                <a:gd name="connsiteY8" fmla="*/ 42651 h 685589"/>
                <a:gd name="connsiteX9" fmla="*/ 314325 w 895060"/>
                <a:gd name="connsiteY9" fmla="*/ 28364 h 685589"/>
                <a:gd name="connsiteX10" fmla="*/ 0 w 895060"/>
                <a:gd name="connsiteY10" fmla="*/ 56939 h 685589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57237 w 895060"/>
                <a:gd name="connsiteY4" fmla="*/ 157162 h 657225"/>
                <a:gd name="connsiteX5" fmla="*/ 714375 w 895060"/>
                <a:gd name="connsiteY5" fmla="*/ 142875 h 657225"/>
                <a:gd name="connsiteX6" fmla="*/ 628650 w 895060"/>
                <a:gd name="connsiteY6" fmla="*/ 100012 h 657225"/>
                <a:gd name="connsiteX7" fmla="*/ 585787 w 895060"/>
                <a:gd name="connsiteY7" fmla="*/ 57150 h 657225"/>
                <a:gd name="connsiteX8" fmla="*/ 385762 w 895060"/>
                <a:gd name="connsiteY8" fmla="*/ 14287 h 657225"/>
                <a:gd name="connsiteX9" fmla="*/ 314325 w 895060"/>
                <a:gd name="connsiteY9" fmla="*/ 0 h 657225"/>
                <a:gd name="connsiteX10" fmla="*/ 0 w 895060"/>
                <a:gd name="connsiteY10" fmla="*/ 28575 h 657225"/>
                <a:gd name="connsiteX0" fmla="*/ 857250 w 895060"/>
                <a:gd name="connsiteY0" fmla="*/ 648431 h 648431"/>
                <a:gd name="connsiteX1" fmla="*/ 857250 w 895060"/>
                <a:gd name="connsiteY1" fmla="*/ 262668 h 648431"/>
                <a:gd name="connsiteX2" fmla="*/ 828675 w 895060"/>
                <a:gd name="connsiteY2" fmla="*/ 219806 h 648431"/>
                <a:gd name="connsiteX3" fmla="*/ 785812 w 895060"/>
                <a:gd name="connsiteY3" fmla="*/ 191231 h 648431"/>
                <a:gd name="connsiteX4" fmla="*/ 757237 w 895060"/>
                <a:gd name="connsiteY4" fmla="*/ 148368 h 648431"/>
                <a:gd name="connsiteX5" fmla="*/ 714375 w 895060"/>
                <a:gd name="connsiteY5" fmla="*/ 134081 h 648431"/>
                <a:gd name="connsiteX6" fmla="*/ 628650 w 895060"/>
                <a:gd name="connsiteY6" fmla="*/ 91218 h 648431"/>
                <a:gd name="connsiteX7" fmla="*/ 585787 w 895060"/>
                <a:gd name="connsiteY7" fmla="*/ 48356 h 648431"/>
                <a:gd name="connsiteX8" fmla="*/ 385762 w 895060"/>
                <a:gd name="connsiteY8" fmla="*/ 5493 h 648431"/>
                <a:gd name="connsiteX9" fmla="*/ 561925 w 895060"/>
                <a:gd name="connsiteY9" fmla="*/ 20908 h 648431"/>
                <a:gd name="connsiteX10" fmla="*/ 0 w 895060"/>
                <a:gd name="connsiteY10" fmla="*/ 19781 h 648431"/>
                <a:gd name="connsiteX0" fmla="*/ 857250 w 895060"/>
                <a:gd name="connsiteY0" fmla="*/ 647700 h 647700"/>
                <a:gd name="connsiteX1" fmla="*/ 857250 w 895060"/>
                <a:gd name="connsiteY1" fmla="*/ 261937 h 647700"/>
                <a:gd name="connsiteX2" fmla="*/ 828675 w 895060"/>
                <a:gd name="connsiteY2" fmla="*/ 219075 h 647700"/>
                <a:gd name="connsiteX3" fmla="*/ 785812 w 895060"/>
                <a:gd name="connsiteY3" fmla="*/ 190500 h 647700"/>
                <a:gd name="connsiteX4" fmla="*/ 757237 w 895060"/>
                <a:gd name="connsiteY4" fmla="*/ 147637 h 647700"/>
                <a:gd name="connsiteX5" fmla="*/ 714375 w 895060"/>
                <a:gd name="connsiteY5" fmla="*/ 133350 h 647700"/>
                <a:gd name="connsiteX6" fmla="*/ 628650 w 895060"/>
                <a:gd name="connsiteY6" fmla="*/ 90487 h 647700"/>
                <a:gd name="connsiteX7" fmla="*/ 585787 w 895060"/>
                <a:gd name="connsiteY7" fmla="*/ 47625 h 647700"/>
                <a:gd name="connsiteX8" fmla="*/ 385762 w 895060"/>
                <a:gd name="connsiteY8" fmla="*/ 4762 h 647700"/>
                <a:gd name="connsiteX9" fmla="*/ 0 w 895060"/>
                <a:gd name="connsiteY9" fmla="*/ 19050 h 64770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628650 w 895060"/>
                <a:gd name="connsiteY6" fmla="*/ 71437 h 628650"/>
                <a:gd name="connsiteX7" fmla="*/ 585787 w 895060"/>
                <a:gd name="connsiteY7" fmla="*/ 28575 h 628650"/>
                <a:gd name="connsiteX8" fmla="*/ 0 w 895060"/>
                <a:gd name="connsiteY8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628650 w 895060"/>
                <a:gd name="connsiteY6" fmla="*/ 71437 h 628650"/>
                <a:gd name="connsiteX7" fmla="*/ 0 w 895060"/>
                <a:gd name="connsiteY7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628650 w 895060"/>
                <a:gd name="connsiteY6" fmla="*/ 71437 h 628650"/>
                <a:gd name="connsiteX7" fmla="*/ 561929 w 895060"/>
                <a:gd name="connsiteY7" fmla="*/ 30830 h 628650"/>
                <a:gd name="connsiteX8" fmla="*/ 0 w 895060"/>
                <a:gd name="connsiteY8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561929 w 895060"/>
                <a:gd name="connsiteY6" fmla="*/ 30830 h 628650"/>
                <a:gd name="connsiteX7" fmla="*/ 0 w 895060"/>
                <a:gd name="connsiteY7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561929 w 895060"/>
                <a:gd name="connsiteY5" fmla="*/ 30830 h 628650"/>
                <a:gd name="connsiteX6" fmla="*/ 0 w 895060"/>
                <a:gd name="connsiteY6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57237 w 895060"/>
                <a:gd name="connsiteY3" fmla="*/ 128587 h 628650"/>
                <a:gd name="connsiteX4" fmla="*/ 561929 w 895060"/>
                <a:gd name="connsiteY4" fmla="*/ 30830 h 628650"/>
                <a:gd name="connsiteX5" fmla="*/ 0 w 895060"/>
                <a:gd name="connsiteY5" fmla="*/ 0 h 628650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374618 w 707749"/>
                <a:gd name="connsiteY3" fmla="*/ 29702 h 627522"/>
                <a:gd name="connsiteX4" fmla="*/ 1 w 707749"/>
                <a:gd name="connsiteY4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374618 w 707749"/>
                <a:gd name="connsiteY3" fmla="*/ 29702 h 627522"/>
                <a:gd name="connsiteX4" fmla="*/ 1 w 707749"/>
                <a:gd name="connsiteY4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374618 w 707749"/>
                <a:gd name="connsiteY2" fmla="*/ 29702 h 627522"/>
                <a:gd name="connsiteX3" fmla="*/ 1 w 707749"/>
                <a:gd name="connsiteY3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374618 w 707749"/>
                <a:gd name="connsiteY2" fmla="*/ 29702 h 627522"/>
                <a:gd name="connsiteX3" fmla="*/ 1 w 707749"/>
                <a:gd name="connsiteY3" fmla="*/ 0 h 62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749" h="627522">
                  <a:moveTo>
                    <a:pt x="669939" y="627522"/>
                  </a:moveTo>
                  <a:cubicBezTo>
                    <a:pt x="707749" y="476278"/>
                    <a:pt x="702211" y="521457"/>
                    <a:pt x="669939" y="241759"/>
                  </a:cubicBezTo>
                  <a:cubicBezTo>
                    <a:pt x="620719" y="142122"/>
                    <a:pt x="569256" y="42709"/>
                    <a:pt x="374618" y="29702"/>
                  </a:cubicBezTo>
                  <a:cubicBezTo>
                    <a:pt x="277501" y="23205"/>
                    <a:pt x="124873" y="9901"/>
                    <a:pt x="1" y="0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3995938" y="5589240"/>
            <a:ext cx="4033245" cy="968924"/>
            <a:chOff x="3995938" y="5589240"/>
            <a:chExt cx="4033245" cy="968924"/>
          </a:xfrm>
        </p:grpSpPr>
        <p:grpSp>
          <p:nvGrpSpPr>
            <p:cNvPr id="11" name="Group 11"/>
            <p:cNvGrpSpPr/>
            <p:nvPr/>
          </p:nvGrpSpPr>
          <p:grpSpPr>
            <a:xfrm>
              <a:off x="3995938" y="5949283"/>
              <a:ext cx="4033245" cy="608881"/>
              <a:chOff x="5868149" y="4797154"/>
              <a:chExt cx="4033245" cy="608881"/>
            </a:xfrm>
          </p:grpSpPr>
          <p:sp>
            <p:nvSpPr>
              <p:cNvPr id="13" name="TextBox 12"/>
              <p:cNvSpPr txBox="1"/>
              <p:nvPr/>
            </p:nvSpPr>
            <p:spPr>
              <a:xfrm rot="21540000">
                <a:off x="6808242" y="4882815"/>
                <a:ext cx="30931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>
                    <a:solidFill>
                      <a:srgbClr val="C00000"/>
                    </a:solidFill>
                    <a:latin typeface="Conformity" pitchFamily="2" charset="0"/>
                  </a:rPr>
                  <a:t>Also distinct types</a:t>
                </a:r>
                <a:endParaRPr lang="en-GB" sz="2800" dirty="0">
                  <a:solidFill>
                    <a:srgbClr val="C00000"/>
                  </a:solidFill>
                  <a:latin typeface="Conformity" pitchFamily="2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5400000" flipV="1">
                <a:off x="6268768" y="4396535"/>
                <a:ext cx="216023" cy="1017262"/>
              </a:xfrm>
              <a:custGeom>
                <a:avLst/>
                <a:gdLst>
                  <a:gd name="connsiteX0" fmla="*/ 857250 w 895060"/>
                  <a:gd name="connsiteY0" fmla="*/ 685589 h 685589"/>
                  <a:gd name="connsiteX1" fmla="*/ 857250 w 895060"/>
                  <a:gd name="connsiteY1" fmla="*/ 299826 h 685589"/>
                  <a:gd name="connsiteX2" fmla="*/ 828675 w 895060"/>
                  <a:gd name="connsiteY2" fmla="*/ 256964 h 685589"/>
                  <a:gd name="connsiteX3" fmla="*/ 785812 w 895060"/>
                  <a:gd name="connsiteY3" fmla="*/ 228389 h 685589"/>
                  <a:gd name="connsiteX4" fmla="*/ 757237 w 895060"/>
                  <a:gd name="connsiteY4" fmla="*/ 185526 h 685589"/>
                  <a:gd name="connsiteX5" fmla="*/ 714375 w 895060"/>
                  <a:gd name="connsiteY5" fmla="*/ 171239 h 685589"/>
                  <a:gd name="connsiteX6" fmla="*/ 628650 w 895060"/>
                  <a:gd name="connsiteY6" fmla="*/ 128376 h 685589"/>
                  <a:gd name="connsiteX7" fmla="*/ 585787 w 895060"/>
                  <a:gd name="connsiteY7" fmla="*/ 85514 h 685589"/>
                  <a:gd name="connsiteX8" fmla="*/ 385762 w 895060"/>
                  <a:gd name="connsiteY8" fmla="*/ 42651 h 685589"/>
                  <a:gd name="connsiteX9" fmla="*/ 314325 w 895060"/>
                  <a:gd name="connsiteY9" fmla="*/ 28364 h 685589"/>
                  <a:gd name="connsiteX10" fmla="*/ 0 w 895060"/>
                  <a:gd name="connsiteY10" fmla="*/ 56939 h 685589"/>
                  <a:gd name="connsiteX0" fmla="*/ 857250 w 895060"/>
                  <a:gd name="connsiteY0" fmla="*/ 657225 h 657225"/>
                  <a:gd name="connsiteX1" fmla="*/ 857250 w 895060"/>
                  <a:gd name="connsiteY1" fmla="*/ 271462 h 657225"/>
                  <a:gd name="connsiteX2" fmla="*/ 828675 w 895060"/>
                  <a:gd name="connsiteY2" fmla="*/ 228600 h 657225"/>
                  <a:gd name="connsiteX3" fmla="*/ 785812 w 895060"/>
                  <a:gd name="connsiteY3" fmla="*/ 200025 h 657225"/>
                  <a:gd name="connsiteX4" fmla="*/ 757237 w 895060"/>
                  <a:gd name="connsiteY4" fmla="*/ 157162 h 657225"/>
                  <a:gd name="connsiteX5" fmla="*/ 714375 w 895060"/>
                  <a:gd name="connsiteY5" fmla="*/ 142875 h 657225"/>
                  <a:gd name="connsiteX6" fmla="*/ 628650 w 895060"/>
                  <a:gd name="connsiteY6" fmla="*/ 100012 h 657225"/>
                  <a:gd name="connsiteX7" fmla="*/ 585787 w 895060"/>
                  <a:gd name="connsiteY7" fmla="*/ 57150 h 657225"/>
                  <a:gd name="connsiteX8" fmla="*/ 385762 w 895060"/>
                  <a:gd name="connsiteY8" fmla="*/ 14287 h 657225"/>
                  <a:gd name="connsiteX9" fmla="*/ 314325 w 895060"/>
                  <a:gd name="connsiteY9" fmla="*/ 0 h 657225"/>
                  <a:gd name="connsiteX10" fmla="*/ 0 w 895060"/>
                  <a:gd name="connsiteY10" fmla="*/ 28575 h 657225"/>
                  <a:gd name="connsiteX0" fmla="*/ 857250 w 895060"/>
                  <a:gd name="connsiteY0" fmla="*/ 648431 h 648431"/>
                  <a:gd name="connsiteX1" fmla="*/ 857250 w 895060"/>
                  <a:gd name="connsiteY1" fmla="*/ 262668 h 648431"/>
                  <a:gd name="connsiteX2" fmla="*/ 828675 w 895060"/>
                  <a:gd name="connsiteY2" fmla="*/ 219806 h 648431"/>
                  <a:gd name="connsiteX3" fmla="*/ 785812 w 895060"/>
                  <a:gd name="connsiteY3" fmla="*/ 191231 h 648431"/>
                  <a:gd name="connsiteX4" fmla="*/ 757237 w 895060"/>
                  <a:gd name="connsiteY4" fmla="*/ 148368 h 648431"/>
                  <a:gd name="connsiteX5" fmla="*/ 714375 w 895060"/>
                  <a:gd name="connsiteY5" fmla="*/ 134081 h 648431"/>
                  <a:gd name="connsiteX6" fmla="*/ 628650 w 895060"/>
                  <a:gd name="connsiteY6" fmla="*/ 91218 h 648431"/>
                  <a:gd name="connsiteX7" fmla="*/ 585787 w 895060"/>
                  <a:gd name="connsiteY7" fmla="*/ 48356 h 648431"/>
                  <a:gd name="connsiteX8" fmla="*/ 385762 w 895060"/>
                  <a:gd name="connsiteY8" fmla="*/ 5493 h 648431"/>
                  <a:gd name="connsiteX9" fmla="*/ 561925 w 895060"/>
                  <a:gd name="connsiteY9" fmla="*/ 20908 h 648431"/>
                  <a:gd name="connsiteX10" fmla="*/ 0 w 895060"/>
                  <a:gd name="connsiteY10" fmla="*/ 19781 h 648431"/>
                  <a:gd name="connsiteX0" fmla="*/ 857250 w 895060"/>
                  <a:gd name="connsiteY0" fmla="*/ 647700 h 647700"/>
                  <a:gd name="connsiteX1" fmla="*/ 857250 w 895060"/>
                  <a:gd name="connsiteY1" fmla="*/ 261937 h 647700"/>
                  <a:gd name="connsiteX2" fmla="*/ 828675 w 895060"/>
                  <a:gd name="connsiteY2" fmla="*/ 219075 h 647700"/>
                  <a:gd name="connsiteX3" fmla="*/ 785812 w 895060"/>
                  <a:gd name="connsiteY3" fmla="*/ 190500 h 647700"/>
                  <a:gd name="connsiteX4" fmla="*/ 757237 w 895060"/>
                  <a:gd name="connsiteY4" fmla="*/ 147637 h 647700"/>
                  <a:gd name="connsiteX5" fmla="*/ 714375 w 895060"/>
                  <a:gd name="connsiteY5" fmla="*/ 133350 h 647700"/>
                  <a:gd name="connsiteX6" fmla="*/ 628650 w 895060"/>
                  <a:gd name="connsiteY6" fmla="*/ 90487 h 647700"/>
                  <a:gd name="connsiteX7" fmla="*/ 585787 w 895060"/>
                  <a:gd name="connsiteY7" fmla="*/ 47625 h 647700"/>
                  <a:gd name="connsiteX8" fmla="*/ 385762 w 895060"/>
                  <a:gd name="connsiteY8" fmla="*/ 4762 h 647700"/>
                  <a:gd name="connsiteX9" fmla="*/ 0 w 895060"/>
                  <a:gd name="connsiteY9" fmla="*/ 19050 h 64770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628650 w 895060"/>
                  <a:gd name="connsiteY6" fmla="*/ 71437 h 628650"/>
                  <a:gd name="connsiteX7" fmla="*/ 585787 w 895060"/>
                  <a:gd name="connsiteY7" fmla="*/ 28575 h 628650"/>
                  <a:gd name="connsiteX8" fmla="*/ 0 w 895060"/>
                  <a:gd name="connsiteY8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628650 w 895060"/>
                  <a:gd name="connsiteY6" fmla="*/ 71437 h 628650"/>
                  <a:gd name="connsiteX7" fmla="*/ 0 w 895060"/>
                  <a:gd name="connsiteY7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628650 w 895060"/>
                  <a:gd name="connsiteY6" fmla="*/ 71437 h 628650"/>
                  <a:gd name="connsiteX7" fmla="*/ 561929 w 895060"/>
                  <a:gd name="connsiteY7" fmla="*/ 30830 h 628650"/>
                  <a:gd name="connsiteX8" fmla="*/ 0 w 895060"/>
                  <a:gd name="connsiteY8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561929 w 895060"/>
                  <a:gd name="connsiteY6" fmla="*/ 30830 h 628650"/>
                  <a:gd name="connsiteX7" fmla="*/ 0 w 895060"/>
                  <a:gd name="connsiteY7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561929 w 895060"/>
                  <a:gd name="connsiteY5" fmla="*/ 30830 h 628650"/>
                  <a:gd name="connsiteX6" fmla="*/ 0 w 895060"/>
                  <a:gd name="connsiteY6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57237 w 895060"/>
                  <a:gd name="connsiteY3" fmla="*/ 128587 h 628650"/>
                  <a:gd name="connsiteX4" fmla="*/ 561929 w 895060"/>
                  <a:gd name="connsiteY4" fmla="*/ 30830 h 628650"/>
                  <a:gd name="connsiteX5" fmla="*/ 0 w 895060"/>
                  <a:gd name="connsiteY5" fmla="*/ 0 h 628650"/>
                  <a:gd name="connsiteX0" fmla="*/ 669939 w 707749"/>
                  <a:gd name="connsiteY0" fmla="*/ 627522 h 627522"/>
                  <a:gd name="connsiteX1" fmla="*/ 669939 w 707749"/>
                  <a:gd name="connsiteY1" fmla="*/ 241759 h 627522"/>
                  <a:gd name="connsiteX2" fmla="*/ 641364 w 707749"/>
                  <a:gd name="connsiteY2" fmla="*/ 198897 h 627522"/>
                  <a:gd name="connsiteX3" fmla="*/ 569926 w 707749"/>
                  <a:gd name="connsiteY3" fmla="*/ 127459 h 627522"/>
                  <a:gd name="connsiteX4" fmla="*/ 374618 w 707749"/>
                  <a:gd name="connsiteY4" fmla="*/ 29702 h 627522"/>
                  <a:gd name="connsiteX5" fmla="*/ 1 w 707749"/>
                  <a:gd name="connsiteY5" fmla="*/ 0 h 62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749" h="627522">
                    <a:moveTo>
                      <a:pt x="669939" y="627522"/>
                    </a:moveTo>
                    <a:cubicBezTo>
                      <a:pt x="707749" y="476278"/>
                      <a:pt x="702211" y="521457"/>
                      <a:pt x="669939" y="241759"/>
                    </a:cubicBezTo>
                    <a:cubicBezTo>
                      <a:pt x="667971" y="224701"/>
                      <a:pt x="658033" y="217947"/>
                      <a:pt x="641364" y="198897"/>
                    </a:cubicBezTo>
                    <a:cubicBezTo>
                      <a:pt x="624695" y="179847"/>
                      <a:pt x="614384" y="155658"/>
                      <a:pt x="569926" y="127459"/>
                    </a:cubicBezTo>
                    <a:cubicBezTo>
                      <a:pt x="532612" y="104022"/>
                      <a:pt x="500824" y="51133"/>
                      <a:pt x="374618" y="29702"/>
                    </a:cubicBezTo>
                    <a:lnTo>
                      <a:pt x="1" y="0"/>
                    </a:lnTo>
                  </a:path>
                </a:pathLst>
              </a:custGeom>
              <a:ln w="28575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 flipH="1" flipV="1">
              <a:off x="5220072" y="5589240"/>
              <a:ext cx="504056" cy="432048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</a:t>
            </a:r>
            <a:r>
              <a:rPr lang="en-GB" dirty="0" err="1" smtClean="0"/>
              <a:t>EmailAddress</a:t>
            </a:r>
            <a:r>
              <a:rPr lang="en-GB" dirty="0" smtClean="0"/>
              <a:t> type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84784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let </a:t>
            </a:r>
            <a:r>
              <a:rPr lang="en-GB" sz="2800" b="1" dirty="0" err="1" smtClean="0"/>
              <a:t>createEmailAddress</a:t>
            </a:r>
            <a:r>
              <a:rPr lang="en-GB" sz="2800" dirty="0" smtClean="0"/>
              <a:t> (s:string) = </a:t>
            </a:r>
          </a:p>
          <a:p>
            <a:r>
              <a:rPr lang="en-GB" sz="2800" dirty="0" smtClean="0"/>
              <a:t>    if </a:t>
            </a:r>
            <a:r>
              <a:rPr lang="en-GB" sz="2800" dirty="0" err="1" smtClean="0"/>
              <a:t>Regex.IsMatch</a:t>
            </a:r>
            <a:r>
              <a:rPr lang="en-GB" sz="2800" dirty="0" smtClean="0"/>
              <a:t>(s,@"^\S+@\S+\.\S+$") </a:t>
            </a:r>
          </a:p>
          <a:p>
            <a:r>
              <a:rPr lang="en-GB" sz="2800" dirty="0" smtClean="0"/>
              <a:t>        then (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s)</a:t>
            </a:r>
          </a:p>
          <a:p>
            <a:r>
              <a:rPr lang="en-GB" sz="2800" dirty="0" smtClean="0"/>
              <a:t>        else ?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84784"/>
            <a:ext cx="815340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let </a:t>
            </a:r>
            <a:r>
              <a:rPr lang="en-GB" sz="2800" b="1" dirty="0" err="1" smtClean="0"/>
              <a:t>createEmailAddress</a:t>
            </a:r>
            <a:r>
              <a:rPr lang="en-GB" sz="2800" dirty="0" smtClean="0"/>
              <a:t> (s:string) = </a:t>
            </a:r>
          </a:p>
          <a:p>
            <a:r>
              <a:rPr lang="en-GB" sz="2800" dirty="0" smtClean="0"/>
              <a:t>    if </a:t>
            </a:r>
            <a:r>
              <a:rPr lang="en-GB" sz="2800" dirty="0" err="1" smtClean="0"/>
              <a:t>Regex.IsMatch</a:t>
            </a:r>
            <a:r>
              <a:rPr lang="en-GB" sz="2800" dirty="0" smtClean="0"/>
              <a:t>(s,@"^\S+@\S+\.\S+$") </a:t>
            </a:r>
          </a:p>
          <a:p>
            <a:r>
              <a:rPr lang="en-GB" sz="2800" dirty="0" smtClean="0"/>
              <a:t>        then </a:t>
            </a:r>
            <a:r>
              <a:rPr lang="en-GB" sz="2800" dirty="0" smtClean="0">
                <a:solidFill>
                  <a:srgbClr val="C00000"/>
                </a:solidFill>
              </a:rPr>
              <a:t>Some</a:t>
            </a:r>
            <a:r>
              <a:rPr lang="en-GB" sz="2800" dirty="0" smtClean="0"/>
              <a:t> (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s)</a:t>
            </a:r>
          </a:p>
          <a:p>
            <a:r>
              <a:rPr lang="en-GB" sz="2800" dirty="0" smtClean="0"/>
              <a:t>        else </a:t>
            </a:r>
            <a:r>
              <a:rPr lang="en-GB" sz="2800" dirty="0" smtClean="0">
                <a:solidFill>
                  <a:srgbClr val="C00000"/>
                </a:solidFill>
              </a:rPr>
              <a:t>None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3553852"/>
            <a:ext cx="81534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createEmailAddress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string –› </a:t>
            </a:r>
            <a:r>
              <a:rPr lang="en-GB" sz="2800" dirty="0" err="1" smtClean="0"/>
              <a:t>EmailAddress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555013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createEmailAddress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string –› 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C00000"/>
                </a:solidFill>
              </a:rPr>
              <a:t>option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8" grpId="0" animBg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Constrained strings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340768"/>
            <a:ext cx="8458200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String50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GB" sz="2800" dirty="0" smtClean="0"/>
              <a:t>String50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string</a:t>
            </a:r>
          </a:p>
          <a:p>
            <a:pPr marL="342900" lvl="0" indent="-342900">
              <a:spcBef>
                <a:spcPct val="20000"/>
              </a:spcBef>
            </a:pPr>
            <a:endParaRPr lang="en-GB" sz="2800" dirty="0" smtClean="0"/>
          </a:p>
          <a:p>
            <a:r>
              <a:rPr lang="en-GB" sz="2800" dirty="0" smtClean="0"/>
              <a:t>let </a:t>
            </a:r>
            <a:r>
              <a:rPr lang="en-GB" sz="2800" b="1" dirty="0" smtClean="0"/>
              <a:t>createString50</a:t>
            </a:r>
            <a:r>
              <a:rPr lang="en-GB" sz="2800" dirty="0" smtClean="0"/>
              <a:t> (s:string) = </a:t>
            </a:r>
          </a:p>
          <a:p>
            <a:r>
              <a:rPr lang="en-GB" sz="2800" dirty="0" smtClean="0"/>
              <a:t>    if </a:t>
            </a:r>
            <a:r>
              <a:rPr lang="en-GB" sz="2800" dirty="0" err="1" smtClean="0"/>
              <a:t>s.Length</a:t>
            </a:r>
            <a:r>
              <a:rPr lang="en-GB" sz="2800" dirty="0" smtClean="0"/>
              <a:t> &lt;= 50</a:t>
            </a:r>
          </a:p>
          <a:p>
            <a:r>
              <a:rPr lang="en-GB" sz="2800" dirty="0" smtClean="0"/>
              <a:t>        then </a:t>
            </a:r>
            <a:r>
              <a:rPr lang="en-GB" sz="2800" dirty="0" smtClean="0">
                <a:solidFill>
                  <a:srgbClr val="C00000"/>
                </a:solidFill>
              </a:rPr>
              <a:t>Some</a:t>
            </a:r>
            <a:r>
              <a:rPr lang="en-GB" sz="2800" dirty="0" smtClean="0"/>
              <a:t> (String50 s)</a:t>
            </a:r>
          </a:p>
          <a:p>
            <a:r>
              <a:rPr lang="en-GB" sz="2800" dirty="0" smtClean="0"/>
              <a:t>        else </a:t>
            </a:r>
            <a:r>
              <a:rPr lang="en-GB" sz="2800" dirty="0" smtClean="0">
                <a:solidFill>
                  <a:srgbClr val="C00000"/>
                </a:solidFill>
              </a:rPr>
              <a:t>None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r>
              <a:rPr lang="en-GB" sz="2800" dirty="0" smtClean="0"/>
              <a:t>createString50</a:t>
            </a:r>
            <a:r>
              <a:rPr lang="en-GB" sz="2800" b="1" dirty="0" smtClean="0"/>
              <a:t> 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string –› String50 </a:t>
            </a:r>
            <a:r>
              <a:rPr lang="en-GB" sz="2800" dirty="0" smtClean="0">
                <a:solidFill>
                  <a:srgbClr val="C00000"/>
                </a:solidFill>
              </a:rPr>
              <a:t>option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Constrained numbers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5948301" y="3665294"/>
            <a:ext cx="2331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How could this happen?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60000" flipH="1">
            <a:off x="3496090" y="1237523"/>
            <a:ext cx="4676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What’s wrong with this picture?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H="1" flipV="1">
            <a:off x="3995936" y="3140968"/>
            <a:ext cx="1952543" cy="98103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6"/>
          <p:cNvGrpSpPr/>
          <p:nvPr/>
        </p:nvGrpSpPr>
        <p:grpSpPr>
          <a:xfrm>
            <a:off x="1403648" y="2492896"/>
            <a:ext cx="5832648" cy="612934"/>
            <a:chOff x="971600" y="4653136"/>
            <a:chExt cx="5832648" cy="612934"/>
          </a:xfrm>
        </p:grpSpPr>
        <p:sp>
          <p:nvSpPr>
            <p:cNvPr id="12" name="TextBox 11"/>
            <p:cNvSpPr txBox="1"/>
            <p:nvPr/>
          </p:nvSpPr>
          <p:spPr>
            <a:xfrm>
              <a:off x="4283968" y="4653136"/>
              <a:ext cx="576064" cy="612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+</a:t>
              </a:r>
              <a:endParaRPr lang="en-GB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79712" y="4653136"/>
              <a:ext cx="576064" cy="612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7784" y="4653136"/>
              <a:ext cx="1584176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999999</a:t>
              </a:r>
              <a:endParaRPr lang="en-GB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1600" y="4653136"/>
              <a:ext cx="1008112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Qty:</a:t>
              </a:r>
              <a:endParaRPr lang="en-GB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932040" y="4653136"/>
              <a:ext cx="1872208" cy="576064"/>
            </a:xfrm>
            <a:prstGeom prst="roundRect">
              <a:avLst/>
            </a:prstGeom>
            <a:solidFill>
              <a:srgbClr val="C00000"/>
            </a:solidFill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 To Cart</a:t>
              </a:r>
              <a:endParaRPr lang="en-GB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Constrained numbers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340768"/>
            <a:ext cx="8458200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OrderLineQty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lang="en-GB" sz="2800" dirty="0" err="1" smtClean="0"/>
              <a:t>OrderLineQty</a:t>
            </a:r>
            <a:r>
              <a:rPr lang="en-GB" sz="2800" dirty="0" smtClean="0"/>
              <a:t> </a:t>
            </a:r>
            <a:r>
              <a:rPr kumimoji="0" lang="en-GB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  <a:r>
              <a:rPr kumimoji="0" lang="en-GB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GB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endParaRPr lang="en-GB" sz="2800" dirty="0" smtClean="0"/>
          </a:p>
          <a:p>
            <a:r>
              <a:rPr lang="en-GB" sz="2800" dirty="0" smtClean="0"/>
              <a:t>let </a:t>
            </a:r>
            <a:r>
              <a:rPr lang="en-GB" sz="2800" b="1" dirty="0" err="1" smtClean="0"/>
              <a:t>createOrderLineQty</a:t>
            </a:r>
            <a:r>
              <a:rPr lang="en-GB" sz="2800" dirty="0" smtClean="0"/>
              <a:t> qty = </a:t>
            </a:r>
          </a:p>
          <a:p>
            <a:r>
              <a:rPr lang="en-GB" sz="2800" dirty="0" smtClean="0"/>
              <a:t>    if qty &gt;0 &amp;&amp; qty &lt;= 99</a:t>
            </a:r>
          </a:p>
          <a:p>
            <a:r>
              <a:rPr lang="en-GB" sz="2800" dirty="0" smtClean="0"/>
              <a:t>        then </a:t>
            </a:r>
            <a:r>
              <a:rPr lang="en-GB" sz="2800" dirty="0" smtClean="0">
                <a:solidFill>
                  <a:srgbClr val="C00000"/>
                </a:solidFill>
              </a:rPr>
              <a:t>Some</a:t>
            </a:r>
            <a:r>
              <a:rPr lang="en-GB" sz="2800" dirty="0" smtClean="0"/>
              <a:t> (</a:t>
            </a:r>
            <a:r>
              <a:rPr lang="en-GB" sz="2800" dirty="0" err="1" smtClean="0"/>
              <a:t>OrderLineQty</a:t>
            </a:r>
            <a:r>
              <a:rPr lang="en-GB" sz="2800" dirty="0" smtClean="0"/>
              <a:t> qty)</a:t>
            </a:r>
          </a:p>
          <a:p>
            <a:r>
              <a:rPr lang="en-GB" sz="2800" dirty="0" smtClean="0"/>
              <a:t>        else </a:t>
            </a:r>
            <a:r>
              <a:rPr lang="en-GB" sz="2800" dirty="0" smtClean="0">
                <a:solidFill>
                  <a:srgbClr val="C00000"/>
                </a:solidFill>
              </a:rPr>
              <a:t>None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r>
              <a:rPr lang="en-GB" sz="2800" dirty="0" err="1" smtClean="0"/>
              <a:t>createOrderLineQty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</a:t>
            </a:r>
            <a:r>
              <a:rPr lang="en-GB" sz="2800" dirty="0" err="1" smtClean="0"/>
              <a:t>int</a:t>
            </a:r>
            <a:r>
              <a:rPr lang="en-GB" sz="2800" dirty="0" smtClean="0"/>
              <a:t> –› </a:t>
            </a:r>
            <a:r>
              <a:rPr lang="en-GB" sz="2800" dirty="0" err="1" smtClean="0"/>
              <a:t>OrderLineQty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C00000"/>
                </a:solidFill>
              </a:rPr>
              <a:t>option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4"/>
          <p:cNvGrpSpPr/>
          <p:nvPr/>
        </p:nvGrpSpPr>
        <p:grpSpPr>
          <a:xfrm>
            <a:off x="2915816" y="836712"/>
            <a:ext cx="4177826" cy="648072"/>
            <a:chOff x="2779281" y="3393414"/>
            <a:chExt cx="4177826" cy="648072"/>
          </a:xfrm>
        </p:grpSpPr>
        <p:sp>
          <p:nvSpPr>
            <p:cNvPr id="6" name="TextBox 5"/>
            <p:cNvSpPr txBox="1"/>
            <p:nvPr/>
          </p:nvSpPr>
          <p:spPr>
            <a:xfrm rot="21540000">
              <a:off x="2779281" y="3393414"/>
              <a:ext cx="4177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New type just for this domain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495652" y="3789040"/>
              <a:ext cx="432048" cy="2524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"/>
          <p:cNvGrpSpPr/>
          <p:nvPr/>
        </p:nvGrpSpPr>
        <p:grpSpPr>
          <a:xfrm>
            <a:off x="6009510" y="215933"/>
            <a:ext cx="3131237" cy="620778"/>
            <a:chOff x="3636548" y="3170952"/>
            <a:chExt cx="3027357" cy="620778"/>
          </a:xfrm>
        </p:grpSpPr>
        <p:sp>
          <p:nvSpPr>
            <p:cNvPr id="9" name="TextBox 8"/>
            <p:cNvSpPr txBox="1"/>
            <p:nvPr/>
          </p:nvSpPr>
          <p:spPr>
            <a:xfrm rot="21540000">
              <a:off x="3636548" y="3170952"/>
              <a:ext cx="3027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How many people ever do this?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126444" y="3503699"/>
              <a:ext cx="835430" cy="2880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Exercises!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Options and constrained 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}</a:t>
            </a:r>
            <a:endParaRPr lang="en-GB" sz="3200" dirty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1340768"/>
            <a:ext cx="8579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 option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}</a:t>
            </a:r>
            <a:endParaRPr lang="en-GB" sz="3200" dirty="0"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1340768"/>
            <a:ext cx="8579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String50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String1 option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String50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EmailAddress</a:t>
            </a:r>
            <a:endParaRPr lang="en-GB" sz="3200" dirty="0" smtClean="0">
              <a:solidFill>
                <a:srgbClr val="C00000"/>
              </a:solidFill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}</a:t>
            </a:r>
            <a:endParaRPr lang="en-GB" sz="3200" dirty="0"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30890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185860" y="2864035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values are optional?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3820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27584" y="2654890"/>
            <a:ext cx="3024336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which</a:t>
            </a:r>
            <a:r>
              <a:rPr lang="en-GB" baseline="0" dirty="0" smtClean="0">
                <a:solidFill>
                  <a:schemeClr val="bg1"/>
                </a:solidFill>
              </a:rPr>
              <a:t> values are optional?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55284"/>
            <a:ext cx="4906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Name: </a:t>
            </a:r>
            <a:r>
              <a:rPr lang="en-GB" sz="3200" dirty="0" err="1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PersonalName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Email: </a:t>
            </a:r>
            <a:r>
              <a:rPr lang="en-GB" sz="3200" dirty="0" err="1" smtClean="0">
                <a:solidFill>
                  <a:srgbClr val="0070C0"/>
                </a:solidFill>
                <a:latin typeface="+mj-lt"/>
                <a:cs typeface="Consolas" pitchFamily="49" charset="0"/>
              </a:rPr>
              <a:t>EmailContactInfo</a:t>
            </a:r>
            <a:r>
              <a:rPr lang="en-GB" sz="3200" dirty="0" smtClean="0">
                <a:latin typeface="+mj-lt"/>
                <a:cs typeface="Consolas" pitchFamily="49" charset="0"/>
              </a:rPr>
              <a:t> }</a:t>
            </a:r>
            <a:br>
              <a:rPr lang="en-GB" sz="3200" dirty="0" smtClean="0">
                <a:latin typeface="+mj-lt"/>
                <a:cs typeface="Consolas" pitchFamily="49" charset="0"/>
              </a:rPr>
            </a:br>
            <a:endParaRPr lang="en-GB" sz="32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751512" y="908720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1512" y="3356992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solidFill>
                  <a:srgbClr val="0070C0"/>
                </a:solidFill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355976" y="1700808"/>
            <a:ext cx="432048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283968" y="2924944"/>
            <a:ext cx="1080120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88024" y="4077072"/>
            <a:ext cx="3024336" cy="57606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Encoding domain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552" y="3933825"/>
            <a:ext cx="8229600" cy="2232025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Rule 1: If the email is changed, the verified flag must be reset to false.</a:t>
            </a:r>
          </a:p>
          <a:p>
            <a:pPr>
              <a:buNone/>
            </a:pPr>
            <a:r>
              <a:rPr lang="en-GB" dirty="0" smtClean="0"/>
              <a:t>Rule 2:  The verified flag can only be set by a special verification service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64704" y="1628800"/>
            <a:ext cx="8579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32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}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3639667" y="3140968"/>
            <a:ext cx="3383860" cy="707181"/>
            <a:chOff x="3639667" y="3140968"/>
            <a:chExt cx="3383860" cy="707181"/>
          </a:xfrm>
        </p:grpSpPr>
        <p:sp>
          <p:nvSpPr>
            <p:cNvPr id="5" name="TextBox 4"/>
            <p:cNvSpPr txBox="1"/>
            <p:nvPr/>
          </p:nvSpPr>
          <p:spPr>
            <a:xfrm rot="60000" flipH="1">
              <a:off x="3639667" y="3386484"/>
              <a:ext cx="3383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anyone can set this to true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139952" y="3140968"/>
              <a:ext cx="432048" cy="2880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Encoding domain logic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64704" y="1628800"/>
            <a:ext cx="8579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nsolas" pitchFamily="49" charset="0"/>
              </a:rPr>
              <a:t>type </a:t>
            </a:r>
            <a:r>
              <a:rPr lang="en-GB" sz="2800" b="1" dirty="0" err="1" smtClean="0">
                <a:cs typeface="Consolas" pitchFamily="49" charset="0"/>
              </a:rPr>
              <a:t>VerifiedEmail</a:t>
            </a:r>
            <a:r>
              <a:rPr lang="en-GB" sz="2800" dirty="0" smtClean="0">
                <a:cs typeface="Consolas" pitchFamily="49" charset="0"/>
              </a:rPr>
              <a:t> = </a:t>
            </a:r>
            <a:r>
              <a:rPr lang="en-GB" sz="2800" dirty="0" err="1" smtClean="0">
                <a:cs typeface="Consolas" pitchFamily="49" charset="0"/>
              </a:rPr>
              <a:t>VerifiedEmail</a:t>
            </a:r>
            <a:r>
              <a:rPr lang="en-GB" sz="2800" dirty="0" smtClean="0">
                <a:cs typeface="Consolas" pitchFamily="49" charset="0"/>
              </a:rPr>
              <a:t> of </a:t>
            </a:r>
            <a:r>
              <a:rPr lang="en-GB" sz="2800" dirty="0" err="1" smtClean="0">
                <a:cs typeface="Consolas" pitchFamily="49" charset="0"/>
              </a:rPr>
              <a:t>EmailAddress</a:t>
            </a:r>
            <a:endParaRPr lang="en-GB" sz="2800" dirty="0" smtClean="0">
              <a:latin typeface="+mj-lt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972" y="3781161"/>
            <a:ext cx="77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  <a:cs typeface="Consolas" pitchFamily="49" charset="0"/>
              </a:rPr>
              <a:t>type </a:t>
            </a:r>
            <a:r>
              <a:rPr lang="en-GB" sz="2800" b="1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800" dirty="0" smtClean="0">
                <a:latin typeface="+mj-lt"/>
                <a:cs typeface="Consolas" pitchFamily="49" charset="0"/>
              </a:rPr>
              <a:t> = </a:t>
            </a:r>
          </a:p>
          <a:p>
            <a:r>
              <a:rPr lang="en-GB" sz="2800" dirty="0" smtClean="0">
                <a:latin typeface="+mj-lt"/>
                <a:cs typeface="Consolas" pitchFamily="49" charset="0"/>
              </a:rPr>
              <a:t>  | </a:t>
            </a:r>
            <a:r>
              <a:rPr lang="en-GB" sz="2800" b="1" dirty="0" smtClean="0">
                <a:latin typeface="+mj-lt"/>
                <a:cs typeface="Consolas" pitchFamily="49" charset="0"/>
              </a:rPr>
              <a:t>Unverified</a:t>
            </a:r>
            <a:r>
              <a:rPr lang="en-GB" sz="2800" dirty="0" smtClean="0">
                <a:latin typeface="+mj-lt"/>
                <a:cs typeface="Consolas" pitchFamily="49" charset="0"/>
              </a:rPr>
              <a:t> of </a:t>
            </a:r>
            <a:r>
              <a:rPr lang="en-GB" sz="2800" dirty="0" err="1" smtClean="0">
                <a:latin typeface="+mj-lt"/>
                <a:cs typeface="Consolas" pitchFamily="49" charset="0"/>
              </a:rPr>
              <a:t>EmailAddress</a:t>
            </a:r>
            <a:endParaRPr lang="en-GB" sz="2800" dirty="0" smtClean="0">
              <a:latin typeface="+mj-lt"/>
              <a:cs typeface="Consolas" pitchFamily="49" charset="0"/>
            </a:endParaRPr>
          </a:p>
          <a:p>
            <a:r>
              <a:rPr lang="en-GB" sz="2800" dirty="0" smtClean="0">
                <a:cs typeface="Consolas" pitchFamily="49" charset="0"/>
              </a:rPr>
              <a:t>  | </a:t>
            </a:r>
            <a:r>
              <a:rPr lang="en-GB" sz="2800" b="1" dirty="0" smtClean="0">
                <a:cs typeface="Consolas" pitchFamily="49" charset="0"/>
              </a:rPr>
              <a:t>Verified</a:t>
            </a:r>
            <a:r>
              <a:rPr lang="en-GB" sz="2800" dirty="0" smtClean="0">
                <a:cs typeface="Consolas" pitchFamily="49" charset="0"/>
              </a:rPr>
              <a:t> of </a:t>
            </a:r>
            <a:r>
              <a:rPr lang="en-GB" sz="2800" dirty="0" err="1" smtClean="0">
                <a:cs typeface="Consolas" pitchFamily="49" charset="0"/>
              </a:rPr>
              <a:t>VerifiedEmail</a:t>
            </a:r>
            <a:endParaRPr lang="en-GB" sz="2800" dirty="0" smtClean="0">
              <a:latin typeface="+mj-lt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704" y="2423790"/>
            <a:ext cx="8975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  <a:cs typeface="Consolas" pitchFamily="49" charset="0"/>
              </a:rPr>
              <a:t>type </a:t>
            </a:r>
            <a:r>
              <a:rPr lang="en-GB" sz="2800" b="1" dirty="0" err="1" smtClean="0">
                <a:latin typeface="+mj-lt"/>
                <a:cs typeface="Consolas" pitchFamily="49" charset="0"/>
              </a:rPr>
              <a:t>VerificationService</a:t>
            </a:r>
            <a:r>
              <a:rPr lang="en-GB" sz="2800" dirty="0" smtClean="0">
                <a:latin typeface="+mj-lt"/>
                <a:cs typeface="Consolas" pitchFamily="49" charset="0"/>
              </a:rPr>
              <a:t> = </a:t>
            </a:r>
            <a:br>
              <a:rPr lang="en-GB" sz="2800" dirty="0" smtClean="0">
                <a:latin typeface="+mj-lt"/>
                <a:cs typeface="Consolas" pitchFamily="49" charset="0"/>
              </a:rPr>
            </a:br>
            <a:r>
              <a:rPr lang="en-GB" sz="2800" dirty="0" smtClean="0">
                <a:latin typeface="+mj-lt"/>
                <a:cs typeface="Consolas" pitchFamily="49" charset="0"/>
              </a:rPr>
              <a:t> </a:t>
            </a:r>
            <a:r>
              <a:rPr lang="en-GB" sz="2400" dirty="0" smtClean="0">
                <a:latin typeface="+mj-lt"/>
                <a:cs typeface="Consolas" pitchFamily="49" charset="0"/>
              </a:rPr>
              <a:t>  (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*  </a:t>
            </a:r>
            <a:r>
              <a:rPr lang="en-GB" sz="2400" dirty="0" err="1" smtClean="0">
                <a:cs typeface="Consolas" pitchFamily="49" charset="0"/>
              </a:rPr>
              <a:t>VerificationHash</a:t>
            </a:r>
            <a:r>
              <a:rPr lang="en-GB" sz="2400" dirty="0" smtClean="0">
                <a:cs typeface="Consolas" pitchFamily="49" charset="0"/>
              </a:rPr>
              <a:t>)  </a:t>
            </a:r>
            <a:r>
              <a:rPr lang="en-GB" sz="2400" dirty="0" smtClean="0"/>
              <a:t>–›  </a:t>
            </a:r>
            <a:r>
              <a:rPr lang="en-GB" sz="2400" dirty="0" err="1">
                <a:cs typeface="Consolas" pitchFamily="49" charset="0"/>
              </a:rPr>
              <a:t>VerifiedEmail</a:t>
            </a:r>
            <a:r>
              <a:rPr lang="en-GB" sz="2400" dirty="0">
                <a:cs typeface="Consolas" pitchFamily="49" charset="0"/>
              </a:rPr>
              <a:t> </a:t>
            </a:r>
            <a:r>
              <a:rPr lang="en-GB" sz="2400" dirty="0" smtClean="0">
                <a:cs typeface="Consolas" pitchFamily="49" charset="0"/>
              </a:rPr>
              <a:t>option</a:t>
            </a:r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5153957" y="1010062"/>
            <a:ext cx="3720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"there is no problem that can’t be solved by wrapping it in another type"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 rot="21540000">
            <a:off x="4292984" y="4913031"/>
            <a:ext cx="5036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The ubiquitous language is evolving along with the design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183251" y="6126492"/>
            <a:ext cx="3808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(all this is </a:t>
            </a:r>
            <a:r>
              <a:rPr lang="en-GB" sz="2400" dirty="0" err="1" smtClean="0">
                <a:solidFill>
                  <a:srgbClr val="C00000"/>
                </a:solidFill>
                <a:latin typeface="Conformity" pitchFamily="2" charset="0"/>
              </a:rPr>
              <a:t>compilable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code, BTW)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547664" y="5589240"/>
            <a:ext cx="432048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4896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type Contact = { </a:t>
            </a:r>
            <a:br>
              <a:rPr lang="en-GB" sz="3600" dirty="0" smtClean="0"/>
            </a:br>
            <a:r>
              <a:rPr lang="en-GB" sz="3600" dirty="0" smtClean="0"/>
              <a:t>   Name: Name</a:t>
            </a:r>
            <a:br>
              <a:rPr lang="en-GB" sz="3600" dirty="0" smtClean="0"/>
            </a:br>
            <a:r>
              <a:rPr lang="en-GB" sz="3600" dirty="0" smtClean="0"/>
              <a:t>   Email: </a:t>
            </a:r>
            <a:r>
              <a:rPr lang="en-GB" sz="3600" dirty="0" err="1" smtClean="0"/>
              <a:t>EmailContactInfo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   Address: </a:t>
            </a:r>
            <a:r>
              <a:rPr lang="en-GB" sz="3600" dirty="0" err="1" smtClean="0"/>
              <a:t>PostalContactInfo</a:t>
            </a:r>
            <a:r>
              <a:rPr lang="en-GB" sz="3600" dirty="0" smtClean="0"/>
              <a:t>  </a:t>
            </a:r>
          </a:p>
          <a:p>
            <a:r>
              <a:rPr lang="en-GB" sz="3600" dirty="0" smtClean="0"/>
              <a:t>   }</a:t>
            </a: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 rot="21540000">
            <a:off x="6449106" y="4209607"/>
            <a:ext cx="269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Added some time later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4896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type Contact = { </a:t>
            </a:r>
            <a:br>
              <a:rPr lang="en-GB" sz="3600" dirty="0" smtClean="0"/>
            </a:br>
            <a:r>
              <a:rPr lang="en-GB" sz="3600" dirty="0" smtClean="0"/>
              <a:t>   Name: Name</a:t>
            </a:r>
            <a:br>
              <a:rPr lang="en-GB" sz="3600" dirty="0" smtClean="0"/>
            </a:br>
            <a:r>
              <a:rPr lang="en-GB" sz="3600" dirty="0" smtClean="0"/>
              <a:t>   Email: </a:t>
            </a:r>
            <a:r>
              <a:rPr lang="en-GB" sz="3600" dirty="0" err="1" smtClean="0"/>
              <a:t>EmailContactInfo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   Address: </a:t>
            </a:r>
            <a:r>
              <a:rPr lang="en-GB" sz="3600" dirty="0" err="1" smtClean="0"/>
              <a:t>PostalContactInfo</a:t>
            </a:r>
            <a:r>
              <a:rPr lang="en-GB" sz="3600" dirty="0" smtClean="0"/>
              <a:t>  </a:t>
            </a:r>
          </a:p>
          <a:p>
            <a:r>
              <a:rPr lang="en-GB" sz="3600" dirty="0" smtClean="0"/>
              <a:t>   }</a:t>
            </a:r>
            <a:endParaRPr lang="en-GB" sz="3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rule: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12160" y="3573016"/>
            <a:ext cx="2952309" cy="1296144"/>
            <a:chOff x="6012160" y="3573016"/>
            <a:chExt cx="2952309" cy="1296144"/>
          </a:xfrm>
        </p:grpSpPr>
        <p:sp>
          <p:nvSpPr>
            <p:cNvPr id="6" name="TextBox 5"/>
            <p:cNvSpPr txBox="1"/>
            <p:nvPr/>
          </p:nvSpPr>
          <p:spPr>
            <a:xfrm rot="21540000">
              <a:off x="6666234" y="3742541"/>
              <a:ext cx="22982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Doesn't meet new requirements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012160" y="3573016"/>
              <a:ext cx="576064" cy="1296144"/>
            </a:xfrm>
            <a:prstGeom prst="rightBrace">
              <a:avLst>
                <a:gd name="adj1" fmla="val 21561"/>
                <a:gd name="adj2" fmla="val 49020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4896"/>
            <a:ext cx="8604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type Contact = { </a:t>
            </a:r>
            <a:br>
              <a:rPr lang="en-GB" sz="3600" dirty="0" smtClean="0"/>
            </a:br>
            <a:r>
              <a:rPr lang="en-GB" sz="3600" dirty="0" smtClean="0"/>
              <a:t>   Name: Name</a:t>
            </a:r>
            <a:br>
              <a:rPr lang="en-GB" sz="3600" dirty="0" smtClean="0"/>
            </a:br>
            <a:r>
              <a:rPr lang="en-GB" sz="3600" dirty="0" smtClean="0"/>
              <a:t>   Email: </a:t>
            </a:r>
            <a:r>
              <a:rPr lang="en-GB" sz="3600" dirty="0" err="1" smtClean="0"/>
              <a:t>EmailContactInfo</a:t>
            </a:r>
            <a:r>
              <a:rPr lang="en-GB" sz="3600" dirty="0" smtClean="0"/>
              <a:t> </a:t>
            </a:r>
            <a:r>
              <a:rPr lang="en-GB" sz="3600" dirty="0" smtClean="0">
                <a:solidFill>
                  <a:srgbClr val="C00000"/>
                </a:solidFill>
              </a:rPr>
              <a:t>option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   Address: </a:t>
            </a:r>
            <a:r>
              <a:rPr lang="en-GB" sz="3600" dirty="0" err="1" smtClean="0"/>
              <a:t>PostalContactInfo</a:t>
            </a:r>
            <a:r>
              <a:rPr lang="en-GB" sz="3600" dirty="0" smtClean="0"/>
              <a:t> </a:t>
            </a:r>
            <a:r>
              <a:rPr lang="en-GB" sz="3600" dirty="0" smtClean="0">
                <a:solidFill>
                  <a:srgbClr val="C00000"/>
                </a:solidFill>
              </a:rPr>
              <a:t>option</a:t>
            </a:r>
          </a:p>
          <a:p>
            <a:r>
              <a:rPr lang="en-GB" sz="3600" dirty="0" smtClean="0"/>
              <a:t>   }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 rot="21540000">
            <a:off x="5512428" y="4824758"/>
            <a:ext cx="316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Could both be missing?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rule: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rot="60000" flipH="1">
            <a:off x="-389738" y="5495385"/>
            <a:ext cx="575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"Make illegal states 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unrepresentable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!" 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–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Yaron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Minsky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98151" y="3127103"/>
            <a:ext cx="2065908" cy="1428604"/>
            <a:chOff x="5746023" y="3415135"/>
            <a:chExt cx="2065908" cy="1428604"/>
          </a:xfrm>
        </p:grpSpPr>
        <p:sp>
          <p:nvSpPr>
            <p:cNvPr id="9" name="TextBox 8"/>
            <p:cNvSpPr txBox="1"/>
            <p:nvPr/>
          </p:nvSpPr>
          <p:spPr>
            <a:xfrm rot="21540000">
              <a:off x="5867943" y="3415135"/>
              <a:ext cx="19439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Doesn't meet new requirements either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rot="19043382">
              <a:off x="5746023" y="3547595"/>
              <a:ext cx="430380" cy="1296144"/>
            </a:xfrm>
            <a:prstGeom prst="rightBrace">
              <a:avLst>
                <a:gd name="adj1" fmla="val 21561"/>
                <a:gd name="adj2" fmla="val 49020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96752"/>
            <a:ext cx="82809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“</a:t>
            </a:r>
            <a:r>
              <a:rPr lang="en-GB" sz="3200" i="1" dirty="0" smtClean="0"/>
              <a:t>A contact must have an email or a postal address”</a:t>
            </a:r>
          </a:p>
          <a:p>
            <a:endParaRPr lang="en-GB" sz="3200" i="1" dirty="0" smtClean="0"/>
          </a:p>
          <a:p>
            <a:r>
              <a:rPr lang="en-GB" sz="3200" dirty="0" smtClean="0"/>
              <a:t>implies: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email address only, </a:t>
            </a:r>
            <a:r>
              <a:rPr lang="en-GB" sz="3200" i="1" dirty="0" smtClean="0"/>
              <a:t>or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postal address only, </a:t>
            </a:r>
            <a:r>
              <a:rPr lang="en-GB" sz="3200" i="1" dirty="0" smtClean="0"/>
              <a:t>or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both email address and postal address</a:t>
            </a:r>
          </a:p>
          <a:p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 rot="21540000">
            <a:off x="5656444" y="4248695"/>
            <a:ext cx="316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only </a:t>
            </a:r>
            <a:r>
              <a:rPr lang="en-GB" sz="2800" u="sng" dirty="0" smtClean="0">
                <a:solidFill>
                  <a:srgbClr val="C00000"/>
                </a:solidFill>
                <a:latin typeface="Conformity" pitchFamily="2" charset="0"/>
              </a:rPr>
              <a:t>three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possibilities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EmailOnly</a:t>
            </a:r>
            <a:r>
              <a:rPr lang="en-GB" sz="2800" dirty="0" smtClean="0"/>
              <a:t> of </a:t>
            </a:r>
            <a:r>
              <a:rPr lang="en-GB" sz="2800" dirty="0" err="1" smtClean="0"/>
              <a:t>EmailContactInfo</a:t>
            </a:r>
            <a:endParaRPr lang="en-GB" sz="2800" dirty="0" smtClean="0"/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AddrOnly</a:t>
            </a:r>
            <a:r>
              <a:rPr lang="en-GB" sz="2800" dirty="0" smtClean="0"/>
              <a:t> of </a:t>
            </a:r>
            <a:r>
              <a:rPr lang="en-GB" sz="2800" dirty="0" err="1" smtClean="0"/>
              <a:t>PostalContactInfo</a:t>
            </a:r>
            <a:endParaRPr lang="en-GB" sz="2800" dirty="0" smtClean="0"/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EmailAndAddr</a:t>
            </a:r>
            <a:r>
              <a:rPr lang="en-GB" sz="2800" dirty="0" smtClean="0"/>
              <a:t> of </a:t>
            </a:r>
            <a:r>
              <a:rPr lang="en-GB" sz="2400" dirty="0" err="1" smtClean="0"/>
              <a:t>EmailContactInfo</a:t>
            </a:r>
            <a:r>
              <a:rPr lang="en-GB" sz="2400" dirty="0" smtClean="0"/>
              <a:t> * </a:t>
            </a:r>
            <a:r>
              <a:rPr lang="en-GB" sz="2400" dirty="0" err="1" smtClean="0"/>
              <a:t>PostalContactInfo</a:t>
            </a:r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type Contact = { </a:t>
            </a:r>
            <a:br>
              <a:rPr lang="en-GB" sz="2800" dirty="0" smtClean="0"/>
            </a:br>
            <a:r>
              <a:rPr lang="en-GB" sz="2800" dirty="0" smtClean="0"/>
              <a:t>   Name: Name</a:t>
            </a:r>
            <a:br>
              <a:rPr lang="en-GB" sz="2800" dirty="0" smtClean="0"/>
            </a:br>
            <a:r>
              <a:rPr lang="en-GB" sz="2800" dirty="0" smtClean="0"/>
              <a:t>  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: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 }</a:t>
            </a:r>
            <a:endParaRPr lang="en-GB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rot="21540000">
            <a:off x="5967763" y="2160430"/>
            <a:ext cx="3168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requirements are now encoded in the type!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60000" flipH="1">
            <a:off x="254771" y="3865370"/>
            <a:ext cx="316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only </a:t>
            </a:r>
            <a:r>
              <a:rPr lang="en-GB" sz="2000" u="sng" dirty="0" smtClean="0">
                <a:solidFill>
                  <a:srgbClr val="C00000"/>
                </a:solidFill>
                <a:latin typeface="Conformity" pitchFamily="2" charset="0"/>
              </a:rPr>
              <a:t>three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possibilities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683568" y="2492896"/>
            <a:ext cx="288032" cy="1301261"/>
          </a:xfrm>
          <a:prstGeom prst="rightBrace">
            <a:avLst>
              <a:gd name="adj1" fmla="val 8333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132856"/>
            <a:ext cx="3927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Contact = { </a:t>
            </a:r>
            <a:br>
              <a:rPr lang="en-GB" sz="2400" dirty="0" smtClean="0"/>
            </a:br>
            <a:r>
              <a:rPr lang="en-GB" sz="2400" dirty="0" smtClean="0"/>
              <a:t>   Name: Name</a:t>
            </a:r>
            <a:br>
              <a:rPr lang="en-GB" sz="2400" dirty="0" smtClean="0"/>
            </a:br>
            <a:r>
              <a:rPr lang="en-GB" sz="2400" dirty="0" smtClean="0"/>
              <a:t>   Email: </a:t>
            </a:r>
            <a:r>
              <a:rPr lang="en-GB" sz="2400" dirty="0" err="1" smtClean="0">
                <a:solidFill>
                  <a:srgbClr val="0070C0"/>
                </a:solidFill>
              </a:rPr>
              <a:t>EmailContactInfo</a:t>
            </a:r>
            <a:r>
              <a:rPr lang="en-GB" sz="2400" dirty="0" smtClean="0"/>
              <a:t> </a:t>
            </a:r>
            <a:br>
              <a:rPr lang="en-GB" sz="2400" dirty="0" smtClean="0"/>
            </a:br>
            <a:r>
              <a:rPr lang="en-GB" sz="2400" dirty="0" smtClean="0"/>
              <a:t>   Address: </a:t>
            </a:r>
            <a:r>
              <a:rPr lang="en-GB" sz="2400" dirty="0" err="1" smtClean="0">
                <a:solidFill>
                  <a:srgbClr val="0070C0"/>
                </a:solidFill>
              </a:rPr>
              <a:t>PostalContactInfo</a:t>
            </a:r>
            <a:endParaRPr lang="en-GB" sz="2400" dirty="0" smtClean="0">
              <a:solidFill>
                <a:srgbClr val="0070C0"/>
              </a:solidFill>
            </a:endParaRPr>
          </a:p>
          <a:p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}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2132856"/>
            <a:ext cx="4896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type Contact = { </a:t>
            </a:r>
            <a:br>
              <a:rPr lang="en-GB" sz="2400" dirty="0"/>
            </a:br>
            <a:r>
              <a:rPr lang="en-GB" sz="2400" dirty="0"/>
              <a:t>   Name: Name</a:t>
            </a:r>
            <a:br>
              <a:rPr lang="en-GB" sz="2400" dirty="0"/>
            </a:br>
            <a:r>
              <a:rPr lang="en-GB" sz="2400" dirty="0"/>
              <a:t>   </a:t>
            </a:r>
            <a:r>
              <a:rPr lang="en-GB" sz="2400" dirty="0" err="1"/>
              <a:t>ContactInfo</a:t>
            </a:r>
            <a:r>
              <a:rPr lang="en-GB" sz="2400" dirty="0"/>
              <a:t> : </a:t>
            </a:r>
            <a:r>
              <a:rPr lang="en-GB" sz="2400" dirty="0" err="1">
                <a:solidFill>
                  <a:srgbClr val="0070C0"/>
                </a:solidFill>
              </a:rPr>
              <a:t>ContactInfo</a:t>
            </a:r>
            <a:r>
              <a:rPr lang="en-GB" sz="2400" dirty="0"/>
              <a:t>  }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type </a:t>
            </a:r>
            <a:r>
              <a:rPr lang="en-GB" sz="2400" dirty="0" err="1" smtClean="0">
                <a:solidFill>
                  <a:srgbClr val="0070C0"/>
                </a:solidFill>
              </a:rPr>
              <a:t>ContactInfo</a:t>
            </a:r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= </a:t>
            </a:r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EmailOnly</a:t>
            </a:r>
            <a:r>
              <a:rPr lang="en-GB" sz="2400" dirty="0" smtClean="0"/>
              <a:t> of </a:t>
            </a:r>
            <a:r>
              <a:rPr lang="en-GB" sz="2400" dirty="0" err="1" smtClean="0"/>
              <a:t>EmailContactInfo</a:t>
            </a:r>
            <a:endParaRPr lang="en-GB" sz="2400" dirty="0" smtClean="0"/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AddrOnly</a:t>
            </a:r>
            <a:r>
              <a:rPr lang="en-GB" sz="2400" dirty="0" smtClean="0"/>
              <a:t> of </a:t>
            </a:r>
            <a:r>
              <a:rPr lang="en-GB" sz="2400" dirty="0" err="1" smtClean="0"/>
              <a:t>PostalContactInfo</a:t>
            </a:r>
            <a:endParaRPr lang="en-GB" sz="2400" dirty="0" smtClean="0"/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EmailAndAddr</a:t>
            </a:r>
            <a:r>
              <a:rPr lang="en-GB" sz="2400" dirty="0" smtClean="0"/>
              <a:t> of </a:t>
            </a:r>
            <a:br>
              <a:rPr lang="en-GB" sz="2400" dirty="0" smtClean="0"/>
            </a:br>
            <a:r>
              <a:rPr lang="en-GB" sz="2400" dirty="0" smtClean="0"/>
              <a:t>        </a:t>
            </a:r>
            <a:r>
              <a:rPr lang="en-GB" sz="2000" dirty="0" err="1" smtClean="0"/>
              <a:t>EmailContactInfo</a:t>
            </a:r>
            <a:r>
              <a:rPr lang="en-GB" sz="2000" dirty="0" smtClean="0"/>
              <a:t> * </a:t>
            </a:r>
            <a:r>
              <a:rPr lang="en-GB" sz="2000" dirty="0" err="1" smtClean="0"/>
              <a:t>PostalContactInfo</a:t>
            </a:r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10" name="TextBox 9"/>
          <p:cNvSpPr txBox="1"/>
          <p:nvPr/>
        </p:nvSpPr>
        <p:spPr>
          <a:xfrm flipH="1">
            <a:off x="4322692" y="1916832"/>
            <a:ext cx="435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AFTER: Email and address merged into one type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95536" y="191683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BEFORE: Email and address separate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51920" y="3068960"/>
            <a:ext cx="64807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75956" y="3284984"/>
            <a:ext cx="468052" cy="13489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300192" y="3284984"/>
            <a:ext cx="648072" cy="72008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30890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185860" y="2864035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What are the constraints?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3820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843808" y="2222842"/>
            <a:ext cx="1872208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what are the constraints?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80000" flipH="1">
            <a:off x="2635599" y="1945984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not be more than 50 chars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http://cdn.superbwallpapers.com/wallpapers/funny/cat-riding-a-fire-breathing-unicorn-16414-1280x800.jpg"/>
          <p:cNvPicPr>
            <a:picLocks noChangeAspect="1" noChangeArrowheads="1"/>
          </p:cNvPicPr>
          <p:nvPr/>
        </p:nvPicPr>
        <p:blipFill>
          <a:blip r:embed="rId3" cstate="print"/>
          <a:srcRect l="4568" r="11385"/>
          <a:stretch>
            <a:fillRect/>
          </a:stretch>
        </p:blipFill>
        <p:spPr bwMode="auto">
          <a:xfrm>
            <a:off x="1043608" y="908720"/>
            <a:ext cx="6545327" cy="4867309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 rot="-60000">
            <a:off x="2201893" y="6039603"/>
            <a:ext cx="6469699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Static types are almost as awesome as this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436096" y="5013176"/>
            <a:ext cx="504056" cy="10801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789040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Contact = { </a:t>
            </a:r>
            <a:br>
              <a:rPr lang="en-GB" sz="2800" dirty="0" smtClean="0"/>
            </a:br>
            <a:r>
              <a:rPr lang="en-GB" sz="2800" dirty="0" smtClean="0"/>
              <a:t>   Name: Name</a:t>
            </a:r>
            <a:br>
              <a:rPr lang="en-GB" sz="2800" dirty="0" smtClean="0"/>
            </a:br>
            <a:r>
              <a:rPr lang="en-GB" sz="2800" dirty="0" smtClean="0"/>
              <a:t>   </a:t>
            </a:r>
            <a:r>
              <a:rPr lang="en-GB" sz="2800" dirty="0" err="1" smtClean="0"/>
              <a:t>PrimaryContactInfo</a:t>
            </a:r>
            <a:r>
              <a:rPr lang="en-GB" sz="2800" dirty="0" smtClean="0"/>
              <a:t>: </a:t>
            </a:r>
            <a:r>
              <a:rPr lang="en-GB" sz="2800" dirty="0" err="1" smtClean="0">
                <a:solidFill>
                  <a:srgbClr val="C00000"/>
                </a:solidFill>
              </a:rPr>
              <a:t>ContactInfo</a:t>
            </a:r>
            <a:r>
              <a:rPr lang="en-GB" sz="2800" dirty="0" smtClean="0">
                <a:solidFill>
                  <a:srgbClr val="C00000"/>
                </a:solidFill>
              </a:rPr>
              <a:t/>
            </a:r>
            <a:br>
              <a:rPr lang="en-GB" sz="2800" dirty="0" smtClean="0">
                <a:solidFill>
                  <a:srgbClr val="C00000"/>
                </a:solidFill>
              </a:rPr>
            </a:br>
            <a:r>
              <a:rPr lang="en-GB" sz="2800" dirty="0" smtClean="0">
                <a:solidFill>
                  <a:srgbClr val="C00000"/>
                </a:solidFill>
              </a:rPr>
              <a:t>  </a:t>
            </a:r>
            <a:r>
              <a:rPr lang="en-GB" sz="2800" dirty="0" smtClean="0"/>
              <a:t> </a:t>
            </a:r>
            <a:r>
              <a:rPr lang="en-GB" sz="2800" dirty="0" err="1" smtClean="0"/>
              <a:t>SecondaryContactInfo</a:t>
            </a:r>
            <a:r>
              <a:rPr lang="en-GB" sz="2800" dirty="0" smtClean="0"/>
              <a:t>: </a:t>
            </a:r>
            <a:r>
              <a:rPr lang="en-GB" sz="2800" dirty="0" err="1" smtClean="0">
                <a:solidFill>
                  <a:srgbClr val="C00000"/>
                </a:solidFill>
              </a:rPr>
              <a:t>ContactInfo</a:t>
            </a:r>
            <a:r>
              <a:rPr lang="en-GB" sz="2800" dirty="0" smtClean="0">
                <a:solidFill>
                  <a:srgbClr val="C00000"/>
                </a:solidFill>
              </a:rPr>
              <a:t> option</a:t>
            </a:r>
            <a:r>
              <a:rPr lang="en-GB" sz="2800" dirty="0" smtClean="0"/>
              <a:t> }</a:t>
            </a:r>
            <a:endParaRPr lang="en-GB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“</a:t>
            </a:r>
            <a:r>
              <a:rPr lang="en-GB" sz="2800" i="1" dirty="0" smtClean="0"/>
              <a:t>A contact must have at least one way of being contacted”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 rot="21540000">
            <a:off x="5829955" y="539108"/>
            <a:ext cx="3168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Is this really what the business wants?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540000">
            <a:off x="5439347" y="2376495"/>
            <a:ext cx="316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Way of being contacted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635896" y="2276872"/>
            <a:ext cx="2232248" cy="2160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80112" y="4221088"/>
            <a:ext cx="864096" cy="57606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1540000">
            <a:off x="5969946" y="3748651"/>
            <a:ext cx="2706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One way of being contacted is required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1916832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Email of </a:t>
            </a:r>
            <a:r>
              <a:rPr lang="en-GB" sz="2800" dirty="0" err="1" smtClean="0"/>
              <a:t>EmailContactInfo</a:t>
            </a:r>
            <a:endParaRPr lang="en-GB" sz="2800" dirty="0" smtClean="0"/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Addr</a:t>
            </a:r>
            <a:r>
              <a:rPr lang="en-GB" sz="2800" dirty="0" smtClean="0"/>
              <a:t> of </a:t>
            </a:r>
            <a:r>
              <a:rPr lang="en-GB" sz="2800" dirty="0" err="1" smtClean="0"/>
              <a:t>PostalContactInfo</a:t>
            </a: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7" grpId="0"/>
      <p:bldP spid="7" grpId="1"/>
      <p:bldP spid="8" grpId="0"/>
      <p:bldP spid="17" grpId="0"/>
      <p:bldP spid="20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Exercises!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CardGame</a:t>
            </a:r>
            <a:r>
              <a:rPr lang="en-GB" dirty="0" smtClean="0"/>
              <a:t>, </a:t>
            </a:r>
            <a:r>
              <a:rPr lang="en-GB" dirty="0" smtClean="0"/>
              <a:t>Contact, Payments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Modelling a common scenario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</p:txBody>
      </p:sp>
      <p:sp>
        <p:nvSpPr>
          <p:cNvPr id="297994" name="Oval 10"/>
          <p:cNvSpPr>
            <a:spLocks noChangeArrowheads="1"/>
          </p:cNvSpPr>
          <p:nvPr/>
        </p:nvSpPr>
        <p:spPr bwMode="auto">
          <a:xfrm>
            <a:off x="683568" y="2709359"/>
            <a:ext cx="2100738" cy="93566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State A</a:t>
            </a:r>
          </a:p>
        </p:txBody>
      </p:sp>
      <p:sp>
        <p:nvSpPr>
          <p:cNvPr id="297993" name="Oval 9"/>
          <p:cNvSpPr>
            <a:spLocks noChangeArrowheads="1"/>
          </p:cNvSpPr>
          <p:nvPr/>
        </p:nvSpPr>
        <p:spPr bwMode="auto">
          <a:xfrm>
            <a:off x="3383867" y="2709359"/>
            <a:ext cx="2211734" cy="93566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State B</a:t>
            </a:r>
          </a:p>
        </p:txBody>
      </p:sp>
      <p:sp>
        <p:nvSpPr>
          <p:cNvPr id="297992" name="Oval 8"/>
          <p:cNvSpPr>
            <a:spLocks noChangeArrowheads="1"/>
          </p:cNvSpPr>
          <p:nvPr/>
        </p:nvSpPr>
        <p:spPr bwMode="auto">
          <a:xfrm>
            <a:off x="6977209" y="2709359"/>
            <a:ext cx="1719530" cy="93566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State C</a:t>
            </a:r>
          </a:p>
        </p:txBody>
      </p:sp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1691681" y="1894712"/>
            <a:ext cx="28083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Transition from A to 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24" name="Curved Connector 23"/>
          <p:cNvCxnSpPr>
            <a:stCxn id="297994" idx="0"/>
            <a:endCxn id="297993" idx="0"/>
          </p:cNvCxnSpPr>
          <p:nvPr/>
        </p:nvCxnSpPr>
        <p:spPr>
          <a:xfrm rot="5400000" flipH="1" flipV="1">
            <a:off x="3111835" y="1331461"/>
            <a:ext cx="12700" cy="2755797"/>
          </a:xfrm>
          <a:prstGeom prst="curvedConnector3">
            <a:avLst>
              <a:gd name="adj1" fmla="val 3830773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26" name="Curved Connector 25"/>
          <p:cNvCxnSpPr>
            <a:stCxn id="297993" idx="4"/>
            <a:endCxn id="297994" idx="4"/>
          </p:cNvCxnSpPr>
          <p:nvPr/>
        </p:nvCxnSpPr>
        <p:spPr>
          <a:xfrm rot="5400000">
            <a:off x="3111836" y="2267126"/>
            <a:ext cx="12700" cy="2755797"/>
          </a:xfrm>
          <a:prstGeom prst="curvedConnector3">
            <a:avLst>
              <a:gd name="adj1" fmla="val 3646166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38" name="Curved Connector 37"/>
          <p:cNvCxnSpPr>
            <a:stCxn id="297993" idx="6"/>
            <a:endCxn id="297992" idx="2"/>
          </p:cNvCxnSpPr>
          <p:nvPr/>
        </p:nvCxnSpPr>
        <p:spPr>
          <a:xfrm>
            <a:off x="5595601" y="3177192"/>
            <a:ext cx="1381608" cy="127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sp>
        <p:nvSpPr>
          <p:cNvPr id="44" name="TextBox 43"/>
          <p:cNvSpPr txBox="1"/>
          <p:nvPr/>
        </p:nvSpPr>
        <p:spPr>
          <a:xfrm>
            <a:off x="1187624" y="980728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691681" y="4149080"/>
            <a:ext cx="28083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Transition from B to 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788024" y="3212976"/>
            <a:ext cx="280831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Transition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from B to C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2085" name="Oval 5"/>
          <p:cNvSpPr>
            <a:spLocks noChangeArrowheads="1"/>
          </p:cNvSpPr>
          <p:nvPr/>
        </p:nvSpPr>
        <p:spPr bwMode="auto">
          <a:xfrm>
            <a:off x="837168" y="2708920"/>
            <a:ext cx="2607813" cy="10147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Unverified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EmailAddress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02084" name="Oval 4"/>
          <p:cNvSpPr>
            <a:spLocks noChangeArrowheads="1"/>
          </p:cNvSpPr>
          <p:nvPr/>
        </p:nvSpPr>
        <p:spPr bwMode="auto">
          <a:xfrm>
            <a:off x="6087804" y="2708920"/>
            <a:ext cx="2300619" cy="10147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Verified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EmailAddress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02083" name="AutoShape 3"/>
          <p:cNvSpPr>
            <a:spLocks noChangeShapeType="1"/>
          </p:cNvSpPr>
          <p:nvPr/>
        </p:nvSpPr>
        <p:spPr bwMode="auto">
          <a:xfrm>
            <a:off x="3444981" y="3216880"/>
            <a:ext cx="2642824" cy="1129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000">
              <a:latin typeface="+mj-lt"/>
            </a:endParaRPr>
          </a:p>
        </p:txBody>
      </p:sp>
      <p:sp>
        <p:nvSpPr>
          <p:cNvPr id="302082" name="Text Box 2"/>
          <p:cNvSpPr txBox="1">
            <a:spLocks noChangeArrowheads="1"/>
          </p:cNvSpPr>
          <p:nvPr/>
        </p:nvSpPr>
        <p:spPr bwMode="auto">
          <a:xfrm>
            <a:off x="3748792" y="2913233"/>
            <a:ext cx="1645553" cy="47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Verified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980728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email address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486916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"You can't send a verification message to a verified email"</a:t>
            </a:r>
          </a:p>
          <a:p>
            <a:r>
              <a:rPr lang="en-GB" sz="2000" dirty="0" smtClean="0"/>
              <a:t>Rule: "You can't send a password reset message to a unverified email "</a:t>
            </a:r>
          </a:p>
          <a:p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 animBg="1"/>
      <p:bldP spid="302084" grpId="0" animBg="1"/>
      <p:bldP spid="302083" grpId="0" animBg="1"/>
      <p:bldP spid="302082" grpId="0"/>
      <p:bldP spid="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</p:txBody>
      </p:sp>
      <p:grpSp>
        <p:nvGrpSpPr>
          <p:cNvPr id="15" name="Group 14"/>
          <p:cNvGrpSpPr/>
          <p:nvPr/>
        </p:nvGrpSpPr>
        <p:grpSpPr>
          <a:xfrm>
            <a:off x="683568" y="1772816"/>
            <a:ext cx="8013171" cy="2830432"/>
            <a:chOff x="683568" y="1772816"/>
            <a:chExt cx="8013171" cy="2830432"/>
          </a:xfrm>
        </p:grpSpPr>
        <p:sp>
          <p:nvSpPr>
            <p:cNvPr id="297994" name="Oval 10"/>
            <p:cNvSpPr>
              <a:spLocks noChangeArrowheads="1"/>
            </p:cNvSpPr>
            <p:nvPr/>
          </p:nvSpPr>
          <p:spPr bwMode="auto">
            <a:xfrm>
              <a:off x="683568" y="2709359"/>
              <a:ext cx="2100738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Undelivered</a:t>
              </a:r>
            </a:p>
          </p:txBody>
        </p:sp>
        <p:sp>
          <p:nvSpPr>
            <p:cNvPr id="297993" name="Oval 9"/>
            <p:cNvSpPr>
              <a:spLocks noChangeArrowheads="1"/>
            </p:cNvSpPr>
            <p:nvPr/>
          </p:nvSpPr>
          <p:spPr bwMode="auto">
            <a:xfrm>
              <a:off x="3383867" y="2709359"/>
              <a:ext cx="2211734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Out for delivery</a:t>
              </a:r>
            </a:p>
          </p:txBody>
        </p:sp>
        <p:sp>
          <p:nvSpPr>
            <p:cNvPr id="297992" name="Oval 8"/>
            <p:cNvSpPr>
              <a:spLocks noChangeArrowheads="1"/>
            </p:cNvSpPr>
            <p:nvPr/>
          </p:nvSpPr>
          <p:spPr bwMode="auto">
            <a:xfrm>
              <a:off x="6977209" y="2709359"/>
              <a:ext cx="1719530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Delivered</a:t>
              </a:r>
            </a:p>
          </p:txBody>
        </p:sp>
        <p:sp>
          <p:nvSpPr>
            <p:cNvPr id="297990" name="Text Box 6"/>
            <p:cNvSpPr txBox="1">
              <a:spLocks noChangeArrowheads="1"/>
            </p:cNvSpPr>
            <p:nvPr/>
          </p:nvSpPr>
          <p:spPr bwMode="auto">
            <a:xfrm>
              <a:off x="2432043" y="1772816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Put on truck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7988" name="Text Box 4"/>
            <p:cNvSpPr txBox="1">
              <a:spLocks noChangeArrowheads="1"/>
            </p:cNvSpPr>
            <p:nvPr/>
          </p:nvSpPr>
          <p:spPr bwMode="auto">
            <a:xfrm>
              <a:off x="2072003" y="4221088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Address not found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7986" name="Text Box 2"/>
            <p:cNvSpPr txBox="1">
              <a:spLocks noChangeArrowheads="1"/>
            </p:cNvSpPr>
            <p:nvPr/>
          </p:nvSpPr>
          <p:spPr bwMode="auto">
            <a:xfrm>
              <a:off x="5528387" y="3212976"/>
              <a:ext cx="1362887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Signed for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24" name="Curved Connector 23"/>
            <p:cNvCxnSpPr>
              <a:stCxn id="297994" idx="0"/>
              <a:endCxn id="297993" idx="0"/>
            </p:cNvCxnSpPr>
            <p:nvPr/>
          </p:nvCxnSpPr>
          <p:spPr>
            <a:xfrm rot="5400000" flipH="1" flipV="1">
              <a:off x="3111835" y="1331461"/>
              <a:ext cx="12700" cy="2755797"/>
            </a:xfrm>
            <a:prstGeom prst="curvedConnector3">
              <a:avLst>
                <a:gd name="adj1" fmla="val 3830773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26" name="Curved Connector 25"/>
            <p:cNvCxnSpPr>
              <a:stCxn id="297993" idx="4"/>
              <a:endCxn id="297994" idx="4"/>
            </p:cNvCxnSpPr>
            <p:nvPr/>
          </p:nvCxnSpPr>
          <p:spPr>
            <a:xfrm rot="5400000">
              <a:off x="3111836" y="2267126"/>
              <a:ext cx="12700" cy="2755797"/>
            </a:xfrm>
            <a:prstGeom prst="curvedConnector3">
              <a:avLst>
                <a:gd name="adj1" fmla="val 3646166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8" name="Curved Connector 37"/>
            <p:cNvCxnSpPr>
              <a:stCxn id="297993" idx="6"/>
              <a:endCxn id="297992" idx="2"/>
            </p:cNvCxnSpPr>
            <p:nvPr/>
          </p:nvCxnSpPr>
          <p:spPr>
            <a:xfrm>
              <a:off x="5595601" y="3177192"/>
              <a:ext cx="1381608" cy="12700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</p:grpSp>
      <p:sp>
        <p:nvSpPr>
          <p:cNvPr id="44" name="TextBox 43"/>
          <p:cNvSpPr txBox="1"/>
          <p:nvPr/>
        </p:nvSpPr>
        <p:spPr>
          <a:xfrm>
            <a:off x="1187624" y="98072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shipments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486916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"You can't put a package on a truck if it is already out for delivery"</a:t>
            </a:r>
          </a:p>
          <a:p>
            <a:r>
              <a:rPr lang="en-GB" sz="2000" dirty="0" smtClean="0"/>
              <a:t>Rule: "You can't sign for a package that is already delivered"</a:t>
            </a:r>
          </a:p>
          <a:p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</p:txBody>
      </p:sp>
      <p:grpSp>
        <p:nvGrpSpPr>
          <p:cNvPr id="3" name="Group 14"/>
          <p:cNvGrpSpPr/>
          <p:nvPr/>
        </p:nvGrpSpPr>
        <p:grpSpPr>
          <a:xfrm>
            <a:off x="539552" y="1916832"/>
            <a:ext cx="8157187" cy="2375825"/>
            <a:chOff x="539552" y="1916832"/>
            <a:chExt cx="8157187" cy="2375825"/>
          </a:xfrm>
        </p:grpSpPr>
        <p:sp>
          <p:nvSpPr>
            <p:cNvPr id="297994" name="Oval 10"/>
            <p:cNvSpPr>
              <a:spLocks noChangeArrowheads="1"/>
            </p:cNvSpPr>
            <p:nvPr/>
          </p:nvSpPr>
          <p:spPr bwMode="auto">
            <a:xfrm>
              <a:off x="1835696" y="1916832"/>
              <a:ext cx="2100738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White to play</a:t>
              </a:r>
            </a:p>
          </p:txBody>
        </p:sp>
        <p:sp>
          <p:nvSpPr>
            <p:cNvPr id="297993" name="Oval 9"/>
            <p:cNvSpPr>
              <a:spLocks noChangeArrowheads="1"/>
            </p:cNvSpPr>
            <p:nvPr/>
          </p:nvSpPr>
          <p:spPr bwMode="auto">
            <a:xfrm>
              <a:off x="1835696" y="3356992"/>
              <a:ext cx="2211734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Black to </a:t>
              </a:r>
              <a:b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play</a:t>
              </a:r>
            </a:p>
          </p:txBody>
        </p:sp>
        <p:sp>
          <p:nvSpPr>
            <p:cNvPr id="297992" name="Oval 8"/>
            <p:cNvSpPr>
              <a:spLocks noChangeArrowheads="1"/>
            </p:cNvSpPr>
            <p:nvPr/>
          </p:nvSpPr>
          <p:spPr bwMode="auto">
            <a:xfrm>
              <a:off x="6977209" y="2709359"/>
              <a:ext cx="1719530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Game Over</a:t>
              </a:r>
            </a:p>
          </p:txBody>
        </p:sp>
        <p:sp>
          <p:nvSpPr>
            <p:cNvPr id="297990" name="Text Box 6"/>
            <p:cNvSpPr txBox="1">
              <a:spLocks noChangeArrowheads="1"/>
            </p:cNvSpPr>
            <p:nvPr/>
          </p:nvSpPr>
          <p:spPr bwMode="auto">
            <a:xfrm>
              <a:off x="5652120" y="1988840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White plays and wins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7988" name="Text Box 4"/>
            <p:cNvSpPr txBox="1">
              <a:spLocks noChangeArrowheads="1"/>
            </p:cNvSpPr>
            <p:nvPr/>
          </p:nvSpPr>
          <p:spPr bwMode="auto">
            <a:xfrm>
              <a:off x="539552" y="2780928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Black plays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24" name="Curved Connector 23"/>
            <p:cNvCxnSpPr>
              <a:stCxn id="297994" idx="6"/>
              <a:endCxn id="297993" idx="0"/>
            </p:cNvCxnSpPr>
            <p:nvPr/>
          </p:nvCxnSpPr>
          <p:spPr>
            <a:xfrm flipH="1">
              <a:off x="2941563" y="2384665"/>
              <a:ext cx="994871" cy="972327"/>
            </a:xfrm>
            <a:prstGeom prst="curvedConnector4">
              <a:avLst>
                <a:gd name="adj1" fmla="val -22978"/>
                <a:gd name="adj2" fmla="val 74057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26" name="Curved Connector 25"/>
            <p:cNvCxnSpPr>
              <a:stCxn id="297993" idx="2"/>
              <a:endCxn id="297994" idx="4"/>
            </p:cNvCxnSpPr>
            <p:nvPr/>
          </p:nvCxnSpPr>
          <p:spPr>
            <a:xfrm rot="10800000" flipH="1">
              <a:off x="1835695" y="2852497"/>
              <a:ext cx="1050369" cy="972328"/>
            </a:xfrm>
            <a:prstGeom prst="curvedConnector4">
              <a:avLst>
                <a:gd name="adj1" fmla="val -21764"/>
                <a:gd name="adj2" fmla="val 74057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8" name="Curved Connector 37"/>
            <p:cNvCxnSpPr>
              <a:stCxn id="297993" idx="4"/>
              <a:endCxn id="297992" idx="4"/>
            </p:cNvCxnSpPr>
            <p:nvPr/>
          </p:nvCxnSpPr>
          <p:spPr>
            <a:xfrm rot="5400000" flipH="1" flipV="1">
              <a:off x="5065451" y="1521135"/>
              <a:ext cx="647633" cy="4895411"/>
            </a:xfrm>
            <a:prstGeom prst="curvedConnector3">
              <a:avLst>
                <a:gd name="adj1" fmla="val -35298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3635896" y="3068960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White plays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36" name="Curved Connector 23"/>
            <p:cNvCxnSpPr>
              <a:stCxn id="297994" idx="0"/>
              <a:endCxn id="297992" idx="0"/>
            </p:cNvCxnSpPr>
            <p:nvPr/>
          </p:nvCxnSpPr>
          <p:spPr>
            <a:xfrm rot="16200000" flipH="1">
              <a:off x="4965255" y="-162359"/>
              <a:ext cx="792527" cy="4950909"/>
            </a:xfrm>
            <a:prstGeom prst="curvedConnector3">
              <a:avLst>
                <a:gd name="adj1" fmla="val -28844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sp>
          <p:nvSpPr>
            <p:cNvPr id="42" name="Text Box 6"/>
            <p:cNvSpPr txBox="1">
              <a:spLocks noChangeArrowheads="1"/>
            </p:cNvSpPr>
            <p:nvPr/>
          </p:nvSpPr>
          <p:spPr bwMode="auto">
            <a:xfrm>
              <a:off x="5652120" y="3645024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Black plays and wins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187624" y="98072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chess game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4869160"/>
            <a:ext cx="777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“White and Black take turns playing. </a:t>
            </a:r>
            <a:br>
              <a:rPr lang="en-GB" sz="2000" dirty="0" smtClean="0"/>
            </a:br>
            <a:r>
              <a:rPr lang="en-GB" sz="2000" dirty="0" smtClean="0"/>
              <a:t>   White can’t play if it is Black’s turn and vice versa"</a:t>
            </a:r>
          </a:p>
          <a:p>
            <a:r>
              <a:rPr lang="en-GB" sz="2000" dirty="0" smtClean="0"/>
              <a:t>Rule: “No one can play when the game is over"</a:t>
            </a:r>
          </a:p>
          <a:p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647565" y="2636912"/>
            <a:ext cx="2100738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Empty Cart</a:t>
            </a: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3347864" y="2636912"/>
            <a:ext cx="2211734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Active Cart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941206" y="2636912"/>
            <a:ext cx="1719530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Paid Cart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1720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69168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492384" y="3140529"/>
            <a:ext cx="1362887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Pay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10" name="Curved Connector 9"/>
          <p:cNvCxnSpPr>
            <a:stCxn id="4" idx="0"/>
            <a:endCxn id="5" idx="1"/>
          </p:cNvCxnSpPr>
          <p:nvPr/>
        </p:nvCxnSpPr>
        <p:spPr>
          <a:xfrm rot="16200000" flipH="1">
            <a:off x="2616336" y="1718509"/>
            <a:ext cx="137025" cy="1973831"/>
          </a:xfrm>
          <a:prstGeom prst="curvedConnector3">
            <a:avLst>
              <a:gd name="adj1" fmla="val -329384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1" name="Curved Connector 10"/>
          <p:cNvCxnSpPr>
            <a:stCxn id="5" idx="3"/>
            <a:endCxn id="4" idx="4"/>
          </p:cNvCxnSpPr>
          <p:nvPr/>
        </p:nvCxnSpPr>
        <p:spPr>
          <a:xfrm rot="5400000">
            <a:off x="2616338" y="2517149"/>
            <a:ext cx="137025" cy="1973831"/>
          </a:xfrm>
          <a:prstGeom prst="curvedConnector3">
            <a:avLst>
              <a:gd name="adj1" fmla="val 378052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2" name="Curved Connector 11"/>
          <p:cNvCxnSpPr>
            <a:stCxn id="5" idx="6"/>
            <a:endCxn id="6" idx="2"/>
          </p:cNvCxnSpPr>
          <p:nvPr/>
        </p:nvCxnSpPr>
        <p:spPr>
          <a:xfrm>
            <a:off x="5559598" y="3104745"/>
            <a:ext cx="1381608" cy="127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3" name="Curved Connector 12"/>
          <p:cNvCxnSpPr>
            <a:stCxn id="5" idx="7"/>
            <a:endCxn id="5" idx="0"/>
          </p:cNvCxnSpPr>
          <p:nvPr/>
        </p:nvCxnSpPr>
        <p:spPr>
          <a:xfrm rot="16200000" flipV="1">
            <a:off x="4776202" y="2314442"/>
            <a:ext cx="137025" cy="781966"/>
          </a:xfrm>
          <a:prstGeom prst="curvedConnector3">
            <a:avLst>
              <a:gd name="adj1" fmla="val 395161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21" name="Curved Connector 20"/>
          <p:cNvCxnSpPr>
            <a:stCxn id="5" idx="5"/>
            <a:endCxn id="5" idx="4"/>
          </p:cNvCxnSpPr>
          <p:nvPr/>
        </p:nvCxnSpPr>
        <p:spPr>
          <a:xfrm rot="5400000">
            <a:off x="4776202" y="3113081"/>
            <a:ext cx="137025" cy="781966"/>
          </a:xfrm>
          <a:prstGeom prst="curvedConnector3">
            <a:avLst>
              <a:gd name="adj1" fmla="val 350246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355976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21196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7624" y="980728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shopping cart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486916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"You can't remove an item from an empty cart"</a:t>
            </a:r>
          </a:p>
          <a:p>
            <a:r>
              <a:rPr lang="en-GB" sz="2000" dirty="0" smtClean="0"/>
              <a:t>Rule: "You can't change a paid cart"</a:t>
            </a:r>
          </a:p>
          <a:p>
            <a:r>
              <a:rPr lang="en-GB" sz="2000" dirty="0" smtClean="0"/>
              <a:t>Rule: "You can't pay for a cart twice"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647565" y="2636912"/>
            <a:ext cx="2100738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Empty Cart</a:t>
            </a: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3347864" y="2636912"/>
            <a:ext cx="2211734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Active Cart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941206" y="2636912"/>
            <a:ext cx="1719530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Paid Cart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1720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69168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492384" y="3140529"/>
            <a:ext cx="1362887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Pay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10" name="Curved Connector 9"/>
          <p:cNvCxnSpPr>
            <a:stCxn id="4" idx="0"/>
            <a:endCxn id="5" idx="1"/>
          </p:cNvCxnSpPr>
          <p:nvPr/>
        </p:nvCxnSpPr>
        <p:spPr>
          <a:xfrm rot="16200000" flipH="1">
            <a:off x="2616336" y="1718509"/>
            <a:ext cx="137025" cy="1973831"/>
          </a:xfrm>
          <a:prstGeom prst="curvedConnector3">
            <a:avLst>
              <a:gd name="adj1" fmla="val -329384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1" name="Curved Connector 10"/>
          <p:cNvCxnSpPr>
            <a:stCxn id="5" idx="3"/>
            <a:endCxn id="4" idx="4"/>
          </p:cNvCxnSpPr>
          <p:nvPr/>
        </p:nvCxnSpPr>
        <p:spPr>
          <a:xfrm rot="5400000">
            <a:off x="2616338" y="2517149"/>
            <a:ext cx="137025" cy="1973831"/>
          </a:xfrm>
          <a:prstGeom prst="curvedConnector3">
            <a:avLst>
              <a:gd name="adj1" fmla="val 378052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2" name="Curved Connector 11"/>
          <p:cNvCxnSpPr>
            <a:stCxn id="5" idx="6"/>
            <a:endCxn id="6" idx="2"/>
          </p:cNvCxnSpPr>
          <p:nvPr/>
        </p:nvCxnSpPr>
        <p:spPr>
          <a:xfrm>
            <a:off x="5559598" y="3104745"/>
            <a:ext cx="1381608" cy="127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3" name="Curved Connector 12"/>
          <p:cNvCxnSpPr>
            <a:stCxn id="5" idx="7"/>
            <a:endCxn id="5" idx="0"/>
          </p:cNvCxnSpPr>
          <p:nvPr/>
        </p:nvCxnSpPr>
        <p:spPr>
          <a:xfrm rot="16200000" flipV="1">
            <a:off x="4776202" y="2314442"/>
            <a:ext cx="137025" cy="781966"/>
          </a:xfrm>
          <a:prstGeom prst="curvedConnector3">
            <a:avLst>
              <a:gd name="adj1" fmla="val 395161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21" name="Curved Connector 20"/>
          <p:cNvCxnSpPr>
            <a:stCxn id="5" idx="5"/>
            <a:endCxn id="5" idx="4"/>
          </p:cNvCxnSpPr>
          <p:nvPr/>
        </p:nvCxnSpPr>
        <p:spPr>
          <a:xfrm rot="5400000">
            <a:off x="4776202" y="3113081"/>
            <a:ext cx="137025" cy="781966"/>
          </a:xfrm>
          <a:prstGeom prst="curvedConnector3">
            <a:avLst>
              <a:gd name="adj1" fmla="val 350246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355976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21196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7624" y="980728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shopping cart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79712" y="4725144"/>
            <a:ext cx="3744416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ActiveCartData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b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UnpaidItems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Item list }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60640" y="5373216"/>
            <a:ext cx="3275856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GB" sz="2400" dirty="0" smtClean="0"/>
              <a:t>type </a:t>
            </a:r>
            <a:r>
              <a:rPr lang="en-GB" sz="2400" dirty="0" err="1" smtClean="0">
                <a:solidFill>
                  <a:srgbClr val="92D050"/>
                </a:solidFill>
              </a:rPr>
              <a:t>PaidCartData</a:t>
            </a:r>
            <a:r>
              <a:rPr lang="en-GB" sz="2400" dirty="0" smtClean="0"/>
              <a:t> = </a:t>
            </a:r>
            <a:br>
              <a:rPr lang="en-GB" sz="2400" dirty="0" smtClean="0"/>
            </a:br>
            <a:r>
              <a:rPr lang="en-GB" sz="2400" dirty="0" smtClean="0"/>
              <a:t>  { </a:t>
            </a:r>
            <a:r>
              <a:rPr lang="en-GB" sz="2400" dirty="0" err="1" smtClean="0"/>
              <a:t>PaidItems</a:t>
            </a:r>
            <a:r>
              <a:rPr lang="en-GB" sz="2400" dirty="0" smtClean="0"/>
              <a:t>: Item list; </a:t>
            </a:r>
            <a:br>
              <a:rPr lang="en-GB" sz="2400" dirty="0" smtClean="0"/>
            </a:br>
            <a:r>
              <a:rPr lang="en-GB" sz="2400" dirty="0" smtClean="0"/>
              <a:t>    Payment: Payment }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707904" y="3717032"/>
            <a:ext cx="3600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0"/>
          </p:cNvCxnSpPr>
          <p:nvPr/>
        </p:nvCxnSpPr>
        <p:spPr>
          <a:xfrm flipV="1">
            <a:off x="7398568" y="3789040"/>
            <a:ext cx="12576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179512" y="3645024"/>
            <a:ext cx="1728192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000" dirty="0" smtClean="0">
                <a:solidFill>
                  <a:srgbClr val="0070C0"/>
                </a:solidFill>
              </a:rPr>
              <a:t>n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data</a:t>
            </a:r>
            <a:b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needed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 rot="60000" flipH="1">
            <a:off x="402602" y="5682510"/>
            <a:ext cx="2443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What data do we need to store?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22" grpId="0" build="p"/>
      <p:bldP spid="2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185860" y="2873913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fields are linked?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48080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67544" y="2232720"/>
            <a:ext cx="4464496" cy="13681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67544" y="3744888"/>
            <a:ext cx="4968552" cy="13681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what</a:t>
            </a:r>
            <a:r>
              <a:rPr lang="en-GB" baseline="0" dirty="0" smtClean="0">
                <a:solidFill>
                  <a:schemeClr val="bg1"/>
                </a:solidFill>
              </a:rPr>
              <a:t> groups are atomic?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80000" flipH="1">
            <a:off x="2635599" y="1945984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be updated as a group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the 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12474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type </a:t>
            </a:r>
            <a:r>
              <a:rPr lang="en-GB" sz="2800" dirty="0" err="1" smtClean="0">
                <a:solidFill>
                  <a:schemeClr val="accent6">
                    <a:lumMod val="75000"/>
                  </a:schemeClr>
                </a:solidFill>
              </a:rPr>
              <a:t>ActiveCartData</a:t>
            </a: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b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2800" dirty="0" smtClean="0"/>
              <a:t>{ </a:t>
            </a:r>
            <a:r>
              <a:rPr lang="en-GB" sz="2800" dirty="0" err="1" smtClean="0"/>
              <a:t>UnpaidItems</a:t>
            </a:r>
            <a:r>
              <a:rPr lang="en-GB" sz="2800" dirty="0" smtClean="0"/>
              <a:t>: Item list }</a:t>
            </a:r>
          </a:p>
          <a:p>
            <a:pPr>
              <a:buNone/>
            </a:pPr>
            <a:r>
              <a:rPr lang="en-GB" sz="2800" dirty="0" smtClean="0"/>
              <a:t>type </a:t>
            </a:r>
            <a:r>
              <a:rPr lang="en-GB" sz="2800" dirty="0" err="1" smtClean="0">
                <a:solidFill>
                  <a:schemeClr val="accent3">
                    <a:lumMod val="75000"/>
                  </a:schemeClr>
                </a:solidFill>
              </a:rPr>
              <a:t>PaidCartData</a:t>
            </a:r>
            <a:r>
              <a:rPr lang="en-GB" sz="2800" dirty="0" smtClean="0">
                <a:solidFill>
                  <a:schemeClr val="accent3">
                    <a:lumMod val="75000"/>
                  </a:schemeClr>
                </a:solidFill>
              </a:rPr>
              <a:t> = </a:t>
            </a:r>
            <a:br>
              <a:rPr lang="en-GB" sz="28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sz="2800" dirty="0" smtClean="0"/>
              <a:t>{ </a:t>
            </a:r>
            <a:r>
              <a:rPr lang="en-GB" sz="2800" dirty="0" err="1" smtClean="0"/>
              <a:t>PaidItems</a:t>
            </a:r>
            <a:r>
              <a:rPr lang="en-GB" sz="2800" dirty="0" smtClean="0"/>
              <a:t>: Item list; Payment: Payment}</a:t>
            </a:r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type </a:t>
            </a:r>
            <a:r>
              <a:rPr lang="en-GB" sz="2800" dirty="0" err="1" smtClean="0"/>
              <a:t>ShoppingCart</a:t>
            </a:r>
            <a:r>
              <a:rPr lang="en-GB" sz="2800" dirty="0" smtClean="0"/>
              <a:t> = </a:t>
            </a:r>
          </a:p>
          <a:p>
            <a:pPr>
              <a:buNone/>
            </a:pPr>
            <a:r>
              <a:rPr lang="en-GB" sz="2800" dirty="0" smtClean="0"/>
              <a:t>    | </a:t>
            </a:r>
            <a:r>
              <a:rPr lang="en-GB" sz="2800" dirty="0" err="1" smtClean="0">
                <a:solidFill>
                  <a:srgbClr val="0070C0"/>
                </a:solidFill>
              </a:rPr>
              <a:t>EmptyCart</a:t>
            </a:r>
            <a:r>
              <a:rPr lang="en-GB" sz="2800" dirty="0" smtClean="0"/>
              <a:t>  // no data</a:t>
            </a:r>
          </a:p>
          <a:p>
            <a:pPr>
              <a:buNone/>
            </a:pPr>
            <a:r>
              <a:rPr lang="en-GB" sz="2800" dirty="0" smtClean="0"/>
              <a:t>    | </a:t>
            </a:r>
            <a:r>
              <a:rPr lang="en-GB" sz="2800" dirty="0" err="1" smtClean="0">
                <a:solidFill>
                  <a:schemeClr val="accent6">
                    <a:lumMod val="75000"/>
                  </a:schemeClr>
                </a:solidFill>
              </a:rPr>
              <a:t>ActiveCart</a:t>
            </a:r>
            <a:r>
              <a:rPr lang="en-GB" sz="2800" dirty="0" smtClean="0"/>
              <a:t> of </a:t>
            </a:r>
            <a:r>
              <a:rPr lang="en-GB" sz="2800" dirty="0" err="1" smtClean="0">
                <a:solidFill>
                  <a:schemeClr val="accent6">
                    <a:lumMod val="75000"/>
                  </a:schemeClr>
                </a:solidFill>
              </a:rPr>
              <a:t>ActiveCartData</a:t>
            </a:r>
            <a:endParaRPr lang="en-GB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GB" sz="2800" dirty="0" smtClean="0"/>
              <a:t>    | </a:t>
            </a:r>
            <a:r>
              <a:rPr lang="en-GB" sz="2800" dirty="0" err="1" smtClean="0">
                <a:solidFill>
                  <a:schemeClr val="accent3">
                    <a:lumMod val="75000"/>
                  </a:schemeClr>
                </a:solidFill>
              </a:rPr>
              <a:t>PaidCart</a:t>
            </a:r>
            <a:r>
              <a:rPr lang="en-GB" sz="2800" dirty="0" smtClean="0"/>
              <a:t> of </a:t>
            </a:r>
            <a:r>
              <a:rPr lang="en-GB" sz="2800" dirty="0" err="1" smtClean="0">
                <a:solidFill>
                  <a:schemeClr val="accent3">
                    <a:lumMod val="75000"/>
                  </a:schemeClr>
                </a:solidFill>
              </a:rPr>
              <a:t>PaidCartData</a:t>
            </a:r>
            <a:endParaRPr lang="en-GB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60000" flipH="1">
            <a:off x="2919659" y="3234266"/>
            <a:ext cx="2443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One of three states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79472" y="3469811"/>
            <a:ext cx="504056" cy="14401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60000" flipH="1">
            <a:off x="5370050" y="4035570"/>
            <a:ext cx="323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No data needed for empty cart state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30965" y="4158505"/>
            <a:ext cx="504056" cy="14401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451816" y="476672"/>
            <a:ext cx="3584680" cy="1127443"/>
            <a:chOff x="647565" y="1844824"/>
            <a:chExt cx="8013171" cy="2520280"/>
          </a:xfrm>
        </p:grpSpPr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647565" y="2636912"/>
              <a:ext cx="2100738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Empty Cart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47864" y="2636912"/>
              <a:ext cx="2211734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Active Cart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6941206" y="2636912"/>
              <a:ext cx="1719530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Paid Cart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051720" y="1844824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1691680" y="3982944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Remove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5492384" y="3140529"/>
              <a:ext cx="1362887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Pay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15" name="Curved Connector 14"/>
            <p:cNvCxnSpPr>
              <a:stCxn id="9" idx="0"/>
              <a:endCxn id="10" idx="1"/>
            </p:cNvCxnSpPr>
            <p:nvPr/>
          </p:nvCxnSpPr>
          <p:spPr>
            <a:xfrm rot="16200000" flipH="1">
              <a:off x="2616336" y="1718509"/>
              <a:ext cx="137025" cy="1973831"/>
            </a:xfrm>
            <a:prstGeom prst="curvedConnector3">
              <a:avLst>
                <a:gd name="adj1" fmla="val -329384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6" name="Curved Connector 15"/>
            <p:cNvCxnSpPr>
              <a:stCxn id="10" idx="3"/>
              <a:endCxn id="9" idx="4"/>
            </p:cNvCxnSpPr>
            <p:nvPr/>
          </p:nvCxnSpPr>
          <p:spPr>
            <a:xfrm rot="5400000">
              <a:off x="2616338" y="2517149"/>
              <a:ext cx="137025" cy="1973831"/>
            </a:xfrm>
            <a:prstGeom prst="curvedConnector3">
              <a:avLst>
                <a:gd name="adj1" fmla="val 378052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7" name="Curved Connector 16"/>
            <p:cNvCxnSpPr>
              <a:stCxn id="10" idx="6"/>
              <a:endCxn id="11" idx="2"/>
            </p:cNvCxnSpPr>
            <p:nvPr/>
          </p:nvCxnSpPr>
          <p:spPr>
            <a:xfrm>
              <a:off x="5559598" y="3104745"/>
              <a:ext cx="1381608" cy="1270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8" name="Curved Connector 17"/>
            <p:cNvCxnSpPr>
              <a:stCxn id="10" idx="7"/>
              <a:endCxn id="10" idx="0"/>
            </p:cNvCxnSpPr>
            <p:nvPr/>
          </p:nvCxnSpPr>
          <p:spPr>
            <a:xfrm rot="16200000" flipV="1">
              <a:off x="4776202" y="2314442"/>
              <a:ext cx="137025" cy="781966"/>
            </a:xfrm>
            <a:prstGeom prst="curvedConnector3">
              <a:avLst>
                <a:gd name="adj1" fmla="val 395161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9" name="Curved Connector 18"/>
            <p:cNvCxnSpPr>
              <a:stCxn id="10" idx="5"/>
              <a:endCxn id="10" idx="4"/>
            </p:cNvCxnSpPr>
            <p:nvPr/>
          </p:nvCxnSpPr>
          <p:spPr>
            <a:xfrm rot="5400000">
              <a:off x="4776202" y="3113081"/>
              <a:ext cx="137025" cy="781966"/>
            </a:xfrm>
            <a:prstGeom prst="curvedConnector3">
              <a:avLst>
                <a:gd name="adj1" fmla="val 350246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4355976" y="1844824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4211960" y="3982944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Remove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4400" y="1916832"/>
            <a:ext cx="8229600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GB" sz="2400" b="1" dirty="0" err="1" smtClean="0"/>
              <a:t>initCart</a:t>
            </a:r>
            <a:r>
              <a:rPr lang="en-GB" sz="2400" dirty="0" smtClean="0"/>
              <a:t> : </a:t>
            </a:r>
            <a:br>
              <a:rPr lang="en-GB" sz="2400" dirty="0" smtClean="0"/>
            </a:br>
            <a:r>
              <a:rPr lang="en-GB" sz="2400" dirty="0" smtClean="0"/>
              <a:t>Item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</a:p>
          <a:p>
            <a:pPr marL="342900" lvl="0" indent="-342900">
              <a:spcBef>
                <a:spcPct val="20000"/>
              </a:spcBef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GB" sz="2400" b="1" dirty="0" err="1" smtClean="0"/>
              <a:t>addToActive</a:t>
            </a:r>
            <a:r>
              <a:rPr lang="en-GB" sz="2400" b="1" dirty="0" smtClean="0"/>
              <a:t>: </a:t>
            </a:r>
            <a:br>
              <a:rPr lang="en-GB" sz="2400" b="1" dirty="0" smtClean="0"/>
            </a:br>
            <a:r>
              <a:rPr lang="en-GB" sz="2400" b="1" dirty="0" smtClean="0"/>
              <a:t>(</a:t>
            </a:r>
            <a:r>
              <a:rPr lang="en-GB" sz="2400" dirty="0" err="1" smtClean="0"/>
              <a:t>ActiveCartData</a:t>
            </a:r>
            <a:r>
              <a:rPr lang="en-GB" sz="2400" dirty="0" smtClean="0"/>
              <a:t> * Item)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</a:p>
          <a:p>
            <a:pPr marL="342900" lvl="0" indent="-342900">
              <a:spcBef>
                <a:spcPct val="20000"/>
              </a:spcBef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400" b="1" dirty="0" err="1" smtClean="0"/>
              <a:t>removeFromActive</a:t>
            </a:r>
            <a:r>
              <a:rPr lang="en-GB" sz="2400" b="1" dirty="0" smtClean="0"/>
              <a:t>: </a:t>
            </a:r>
            <a:br>
              <a:rPr lang="en-GB" sz="2400" b="1" dirty="0" smtClean="0"/>
            </a:br>
            <a:r>
              <a:rPr lang="en-GB" sz="2400" b="1" dirty="0" smtClean="0"/>
              <a:t>(</a:t>
            </a:r>
            <a:r>
              <a:rPr lang="en-GB" sz="2400" dirty="0" err="1" smtClean="0"/>
              <a:t>ActiveCartData</a:t>
            </a:r>
            <a:r>
              <a:rPr lang="en-GB" sz="2400" dirty="0" smtClean="0"/>
              <a:t> * Item)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  <a:br>
              <a:rPr lang="en-GB" sz="2400" dirty="0" smtClean="0"/>
            </a:br>
            <a:endParaRPr lang="en-GB" sz="2400" dirty="0" smtClean="0"/>
          </a:p>
          <a:p>
            <a:pPr marL="342900" indent="-342900">
              <a:spcBef>
                <a:spcPct val="20000"/>
              </a:spcBef>
            </a:pPr>
            <a:r>
              <a:rPr lang="en-GB" sz="2400" b="1" dirty="0" smtClean="0"/>
              <a:t>pay: </a:t>
            </a:r>
            <a:br>
              <a:rPr lang="en-GB" sz="2400" b="1" dirty="0" smtClean="0"/>
            </a:br>
            <a:r>
              <a:rPr lang="en-GB" sz="2400" b="1" dirty="0" smtClean="0"/>
              <a:t>(</a:t>
            </a:r>
            <a:r>
              <a:rPr lang="en-GB" sz="2400" dirty="0" err="1" smtClean="0"/>
              <a:t>ActiveCartData</a:t>
            </a:r>
            <a:r>
              <a:rPr lang="en-GB" sz="2400" dirty="0" smtClean="0"/>
              <a:t> * Payment)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</a:p>
          <a:p>
            <a:pPr marL="342900" indent="-342900">
              <a:spcBef>
                <a:spcPct val="20000"/>
              </a:spcBef>
            </a:pPr>
            <a:endParaRPr lang="en-GB" sz="2400" dirty="0" smtClean="0"/>
          </a:p>
          <a:p>
            <a:pPr marL="342900" lvl="0" indent="-342900">
              <a:spcBef>
                <a:spcPct val="20000"/>
              </a:spcBef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 rot="60000" flipH="1">
            <a:off x="6452347" y="4016901"/>
            <a:ext cx="2443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might be empty or active – can’t tell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228184" y="4725144"/>
            <a:ext cx="504056" cy="14401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899592" y="1052736"/>
            <a:ext cx="4392488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Shopping Cart API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51816" y="476672"/>
            <a:ext cx="3584680" cy="1127443"/>
            <a:chOff x="647565" y="1844824"/>
            <a:chExt cx="8013171" cy="2520280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47565" y="2636912"/>
              <a:ext cx="2100738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Empty Cart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3347864" y="2636912"/>
              <a:ext cx="2211734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Active Cart</a:t>
              </a:r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6941206" y="2636912"/>
              <a:ext cx="1719530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Paid Cart</a:t>
              </a: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2051720" y="1844824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1691680" y="3982944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Remove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0" name="Text Box 2"/>
            <p:cNvSpPr txBox="1">
              <a:spLocks noChangeArrowheads="1"/>
            </p:cNvSpPr>
            <p:nvPr/>
          </p:nvSpPr>
          <p:spPr bwMode="auto">
            <a:xfrm>
              <a:off x="5492384" y="3140529"/>
              <a:ext cx="1362887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Pay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31" name="Curved Connector 30"/>
            <p:cNvCxnSpPr>
              <a:stCxn id="25" idx="0"/>
              <a:endCxn id="26" idx="1"/>
            </p:cNvCxnSpPr>
            <p:nvPr/>
          </p:nvCxnSpPr>
          <p:spPr>
            <a:xfrm rot="16200000" flipH="1">
              <a:off x="2616336" y="1718509"/>
              <a:ext cx="137025" cy="1973831"/>
            </a:xfrm>
            <a:prstGeom prst="curvedConnector3">
              <a:avLst>
                <a:gd name="adj1" fmla="val -329384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2" name="Curved Connector 31"/>
            <p:cNvCxnSpPr>
              <a:stCxn id="26" idx="3"/>
              <a:endCxn id="25" idx="4"/>
            </p:cNvCxnSpPr>
            <p:nvPr/>
          </p:nvCxnSpPr>
          <p:spPr>
            <a:xfrm rot="5400000">
              <a:off x="2616338" y="2517149"/>
              <a:ext cx="137025" cy="1973831"/>
            </a:xfrm>
            <a:prstGeom prst="curvedConnector3">
              <a:avLst>
                <a:gd name="adj1" fmla="val 378052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3" name="Curved Connector 32"/>
            <p:cNvCxnSpPr>
              <a:stCxn id="26" idx="6"/>
              <a:endCxn id="27" idx="2"/>
            </p:cNvCxnSpPr>
            <p:nvPr/>
          </p:nvCxnSpPr>
          <p:spPr>
            <a:xfrm>
              <a:off x="5559598" y="3104745"/>
              <a:ext cx="1381608" cy="1270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4" name="Curved Connector 33"/>
            <p:cNvCxnSpPr>
              <a:stCxn id="26" idx="7"/>
              <a:endCxn id="26" idx="0"/>
            </p:cNvCxnSpPr>
            <p:nvPr/>
          </p:nvCxnSpPr>
          <p:spPr>
            <a:xfrm rot="16200000" flipV="1">
              <a:off x="4776202" y="2314442"/>
              <a:ext cx="137025" cy="781966"/>
            </a:xfrm>
            <a:prstGeom prst="curvedConnector3">
              <a:avLst>
                <a:gd name="adj1" fmla="val 395161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5" name="Curved Connector 34"/>
            <p:cNvCxnSpPr>
              <a:stCxn id="26" idx="5"/>
              <a:endCxn id="26" idx="4"/>
            </p:cNvCxnSpPr>
            <p:nvPr/>
          </p:nvCxnSpPr>
          <p:spPr>
            <a:xfrm rot="5400000">
              <a:off x="4776202" y="3113081"/>
              <a:ext cx="137025" cy="781966"/>
            </a:xfrm>
            <a:prstGeom prst="curvedConnector3">
              <a:avLst>
                <a:gd name="adj1" fmla="val 350246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4355976" y="1844824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7" name="Text Box 4"/>
            <p:cNvSpPr txBox="1">
              <a:spLocks noChangeArrowheads="1"/>
            </p:cNvSpPr>
            <p:nvPr/>
          </p:nvSpPr>
          <p:spPr bwMode="auto">
            <a:xfrm>
              <a:off x="4211960" y="3982944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Remove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903802"/>
            <a:ext cx="8229600" cy="1224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let </a:t>
            </a:r>
            <a:r>
              <a:rPr lang="en-GB" sz="2400" b="1" dirty="0" err="1" smtClean="0"/>
              <a:t>initCart</a:t>
            </a:r>
            <a:r>
              <a:rPr lang="en-GB" sz="2400" dirty="0" smtClean="0"/>
              <a:t> item = </a:t>
            </a:r>
            <a:br>
              <a:rPr lang="en-GB" sz="2400" dirty="0" smtClean="0"/>
            </a:br>
            <a:r>
              <a:rPr lang="en-GB" sz="2400" dirty="0" smtClean="0"/>
              <a:t>{ </a:t>
            </a:r>
            <a:r>
              <a:rPr lang="en-GB" sz="2400" dirty="0" err="1" smtClean="0"/>
              <a:t>UnpaidItems</a:t>
            </a:r>
            <a:r>
              <a:rPr lang="en-GB" sz="2400" dirty="0" smtClean="0"/>
              <a:t>=[item] }</a:t>
            </a:r>
          </a:p>
        </p:txBody>
      </p:sp>
      <p:sp>
        <p:nvSpPr>
          <p:cNvPr id="4" name="TextBox 3"/>
          <p:cNvSpPr txBox="1"/>
          <p:nvPr/>
        </p:nvSpPr>
        <p:spPr>
          <a:xfrm rot="60000" flipH="1">
            <a:off x="5011010" y="2094069"/>
            <a:ext cx="3814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create a new </a:t>
            </a:r>
            <a:r>
              <a:rPr lang="en-GB" sz="2400" dirty="0" err="1" smtClean="0">
                <a:solidFill>
                  <a:srgbClr val="C00000"/>
                </a:solidFill>
                <a:latin typeface="Conformity" pitchFamily="2" charset="0"/>
              </a:rPr>
              <a:t>ActiveCart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 with list of one item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3776009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</a:t>
            </a:r>
            <a:r>
              <a:rPr kumimoji="0" lang="en-GB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addToActive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cart:ActiveCart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item = </a:t>
            </a:r>
            <a:b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cart with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UnpaidItems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item ::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cart.existingItems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4796059" y="5104783"/>
            <a:ext cx="3814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Prepends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item to list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084168" y="4712113"/>
            <a:ext cx="288032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99592" y="1052736"/>
            <a:ext cx="4392488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 code to add an item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125538"/>
            <a:ext cx="8229600" cy="52557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Client code to add an item using the API</a:t>
            </a:r>
            <a:br>
              <a:rPr lang="en-GB" sz="2400" dirty="0" smtClean="0">
                <a:solidFill>
                  <a:srgbClr val="0070C0"/>
                </a:solidFill>
              </a:rPr>
            </a:br>
            <a:endParaRPr lang="en-GB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sz="2400" dirty="0" smtClean="0"/>
              <a:t>let </a:t>
            </a:r>
            <a:r>
              <a:rPr lang="en-GB" sz="2400" b="1" dirty="0" err="1" smtClean="0"/>
              <a:t>addItem</a:t>
            </a:r>
            <a:r>
              <a:rPr lang="en-GB" sz="2400" b="1" dirty="0" smtClean="0"/>
              <a:t> </a:t>
            </a:r>
            <a:r>
              <a:rPr lang="en-GB" sz="2400" dirty="0" smtClean="0"/>
              <a:t>cart item = </a:t>
            </a:r>
          </a:p>
          <a:p>
            <a:pPr>
              <a:buNone/>
            </a:pPr>
            <a:r>
              <a:rPr lang="en-GB" sz="2400" dirty="0" smtClean="0"/>
              <a:t>    match cart with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EmptyCart</a:t>
            </a:r>
            <a:r>
              <a:rPr lang="en-GB" sz="2400" dirty="0" smtClean="0"/>
              <a:t> –› </a:t>
            </a:r>
          </a:p>
          <a:p>
            <a:pPr>
              <a:buNone/>
            </a:pPr>
            <a:r>
              <a:rPr lang="en-GB" sz="2400" dirty="0" smtClean="0"/>
              <a:t>        </a:t>
            </a:r>
            <a:r>
              <a:rPr lang="en-GB" sz="2400" dirty="0" err="1" smtClean="0"/>
              <a:t>initCart</a:t>
            </a:r>
            <a:r>
              <a:rPr lang="en-GB" sz="2400" dirty="0" smtClean="0"/>
              <a:t> item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ActiveCart</a:t>
            </a:r>
            <a:r>
              <a:rPr lang="en-GB" sz="2400" dirty="0" smtClean="0"/>
              <a:t> </a:t>
            </a:r>
            <a:r>
              <a:rPr lang="en-GB" sz="2400" dirty="0" err="1" smtClean="0"/>
              <a:t>activeData</a:t>
            </a:r>
            <a:r>
              <a:rPr lang="en-GB" sz="2400" dirty="0" smtClean="0"/>
              <a:t> –› </a:t>
            </a:r>
          </a:p>
          <a:p>
            <a:pPr>
              <a:buNone/>
            </a:pPr>
            <a:r>
              <a:rPr lang="en-GB" sz="2400" dirty="0" smtClean="0"/>
              <a:t>        </a:t>
            </a:r>
            <a:r>
              <a:rPr lang="en-GB" sz="2400" dirty="0" err="1" smtClean="0"/>
              <a:t>addToActive</a:t>
            </a:r>
            <a:r>
              <a:rPr lang="en-GB" sz="2400" dirty="0" smtClean="0"/>
              <a:t>(</a:t>
            </a:r>
            <a:r>
              <a:rPr lang="en-GB" sz="2400" dirty="0" err="1" smtClean="0"/>
              <a:t>activeData,item</a:t>
            </a:r>
            <a:r>
              <a:rPr lang="en-GB" sz="2400" dirty="0" smtClean="0"/>
              <a:t>)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PaidCart</a:t>
            </a:r>
            <a:r>
              <a:rPr lang="en-GB" sz="2400" dirty="0" smtClean="0"/>
              <a:t> </a:t>
            </a:r>
            <a:r>
              <a:rPr lang="en-GB" sz="2400" dirty="0" err="1" smtClean="0"/>
              <a:t>paidData</a:t>
            </a:r>
            <a:r>
              <a:rPr lang="en-GB" sz="2400" dirty="0" smtClean="0"/>
              <a:t> –›  </a:t>
            </a:r>
          </a:p>
          <a:p>
            <a:pPr>
              <a:buNone/>
            </a:pPr>
            <a:r>
              <a:rPr lang="en-GB" sz="2400" dirty="0" smtClean="0"/>
              <a:t>        ???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60000" flipH="1">
            <a:off x="3424065" y="6063925"/>
            <a:ext cx="489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Cannot accidentally alter a paid cart!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783357"/>
            <a:ext cx="8229600" cy="40939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let </a:t>
            </a:r>
            <a:r>
              <a:rPr lang="en-GB" sz="2400" b="1" dirty="0" err="1" smtClean="0"/>
              <a:t>removeFromActive</a:t>
            </a:r>
            <a:r>
              <a:rPr lang="en-GB" sz="2400" dirty="0" smtClean="0"/>
              <a:t> (</a:t>
            </a:r>
            <a:r>
              <a:rPr lang="en-GB" sz="2400" dirty="0" err="1" smtClean="0"/>
              <a:t>cart:ActiveCart</a:t>
            </a:r>
            <a:r>
              <a:rPr lang="en-GB" sz="2400" dirty="0" smtClean="0"/>
              <a:t>) item = </a:t>
            </a:r>
            <a:br>
              <a:rPr lang="en-GB" sz="2400" dirty="0" smtClean="0"/>
            </a:br>
            <a:r>
              <a:rPr lang="en-GB" sz="2400" dirty="0" smtClean="0"/>
              <a:t>let </a:t>
            </a:r>
            <a:r>
              <a:rPr lang="en-GB" sz="2400" dirty="0" err="1" smtClean="0"/>
              <a:t>remainingItems</a:t>
            </a:r>
            <a:r>
              <a:rPr lang="en-GB" sz="2400" dirty="0" smtClean="0"/>
              <a:t> = </a:t>
            </a:r>
          </a:p>
          <a:p>
            <a:pPr>
              <a:buNone/>
            </a:pPr>
            <a:r>
              <a:rPr lang="en-GB" sz="2400" dirty="0" smtClean="0"/>
              <a:t>        </a:t>
            </a:r>
            <a:r>
              <a:rPr lang="en-GB" sz="2400" dirty="0" err="1" smtClean="0"/>
              <a:t>removeFromList</a:t>
            </a:r>
            <a:r>
              <a:rPr lang="en-GB" sz="2400" dirty="0" smtClean="0"/>
              <a:t> </a:t>
            </a:r>
            <a:r>
              <a:rPr lang="en-GB" sz="2400" dirty="0" err="1" smtClean="0"/>
              <a:t>cart.existingItems</a:t>
            </a:r>
            <a:r>
              <a:rPr lang="en-GB" sz="2400" dirty="0" smtClean="0"/>
              <a:t> item</a:t>
            </a:r>
          </a:p>
          <a:p>
            <a:pPr>
              <a:buNone/>
            </a:pPr>
            <a:r>
              <a:rPr lang="en-GB" sz="2400" dirty="0" smtClean="0"/>
              <a:t>    match </a:t>
            </a:r>
            <a:r>
              <a:rPr lang="en-GB" sz="2400" dirty="0" err="1" smtClean="0"/>
              <a:t>remainingItems</a:t>
            </a:r>
            <a:r>
              <a:rPr lang="en-GB" sz="2400" dirty="0" smtClean="0"/>
              <a:t> with</a:t>
            </a:r>
          </a:p>
          <a:p>
            <a:pPr>
              <a:buNone/>
            </a:pPr>
            <a:r>
              <a:rPr lang="en-GB" sz="2400" dirty="0" smtClean="0"/>
              <a:t>    | [ ] –› </a:t>
            </a:r>
          </a:p>
          <a:p>
            <a:pPr>
              <a:buNone/>
            </a:pPr>
            <a:r>
              <a:rPr lang="en-GB" sz="2400" dirty="0" smtClean="0"/>
              <a:t>        </a:t>
            </a:r>
            <a:r>
              <a:rPr lang="en-GB" sz="2400" dirty="0" err="1" smtClean="0"/>
              <a:t>EmptyCart</a:t>
            </a: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    | _ –›  </a:t>
            </a:r>
          </a:p>
          <a:p>
            <a:pPr>
              <a:buNone/>
            </a:pPr>
            <a:r>
              <a:rPr lang="en-GB" sz="2400" dirty="0" smtClean="0"/>
              <a:t>        {cart with </a:t>
            </a:r>
            <a:r>
              <a:rPr lang="en-GB" sz="2400" dirty="0" err="1" smtClean="0"/>
              <a:t>UnpaidItems</a:t>
            </a:r>
            <a:r>
              <a:rPr lang="en-GB" sz="2400" dirty="0" smtClean="0"/>
              <a:t> = </a:t>
            </a:r>
            <a:r>
              <a:rPr lang="en-GB" sz="2400" dirty="0" err="1" smtClean="0"/>
              <a:t>remainingItems</a:t>
            </a:r>
            <a:r>
              <a:rPr lang="en-GB" sz="24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 rot="21540000">
            <a:off x="4434945" y="5190413"/>
            <a:ext cx="3814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create a new </a:t>
            </a:r>
            <a:r>
              <a:rPr lang="en-GB" sz="2400" dirty="0" err="1" smtClean="0">
                <a:solidFill>
                  <a:srgbClr val="C00000"/>
                </a:solidFill>
                <a:latin typeface="Conformity" pitchFamily="2" charset="0"/>
              </a:rPr>
              <a:t>ActiveCart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with the item removed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9592" y="1052736"/>
            <a:ext cx="4392488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 code to remove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item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5293" y="1124744"/>
            <a:ext cx="7977187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Client code to remove an item using the API</a:t>
            </a:r>
            <a:br>
              <a:rPr lang="en-GB" sz="2400" dirty="0" smtClean="0">
                <a:solidFill>
                  <a:srgbClr val="0070C0"/>
                </a:solidFill>
              </a:rPr>
            </a:br>
            <a:endParaRPr lang="en-GB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sz="2400" dirty="0" smtClean="0"/>
              <a:t>let </a:t>
            </a:r>
            <a:r>
              <a:rPr lang="en-GB" sz="2400" b="1" dirty="0" err="1" smtClean="0"/>
              <a:t>removeItem</a:t>
            </a:r>
            <a:r>
              <a:rPr lang="en-GB" sz="2400" dirty="0" smtClean="0"/>
              <a:t> cart item = </a:t>
            </a:r>
          </a:p>
          <a:p>
            <a:pPr>
              <a:buNone/>
            </a:pPr>
            <a:r>
              <a:rPr lang="en-GB" sz="2400" dirty="0" smtClean="0"/>
              <a:t>    match cart with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EmptyCart</a:t>
            </a:r>
            <a:r>
              <a:rPr lang="en-GB" sz="2400" dirty="0" smtClean="0"/>
              <a:t> –› </a:t>
            </a:r>
          </a:p>
          <a:p>
            <a:pPr>
              <a:buNone/>
            </a:pPr>
            <a:r>
              <a:rPr lang="en-GB" sz="2400" dirty="0" smtClean="0"/>
              <a:t>        ???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ActiveCart</a:t>
            </a:r>
            <a:r>
              <a:rPr lang="en-GB" sz="2400" dirty="0" smtClean="0"/>
              <a:t> </a:t>
            </a:r>
            <a:r>
              <a:rPr lang="en-GB" sz="2400" dirty="0" err="1" smtClean="0"/>
              <a:t>activeData</a:t>
            </a:r>
            <a:r>
              <a:rPr lang="en-GB" sz="2400" dirty="0" smtClean="0"/>
              <a:t> –› </a:t>
            </a:r>
            <a:br>
              <a:rPr lang="en-GB" sz="2400" dirty="0" smtClean="0"/>
            </a:br>
            <a:r>
              <a:rPr lang="en-GB" sz="2400" dirty="0" smtClean="0"/>
              <a:t>     </a:t>
            </a:r>
            <a:r>
              <a:rPr lang="en-GB" sz="2400" dirty="0" err="1" smtClean="0"/>
              <a:t>removeFromActive</a:t>
            </a:r>
            <a:r>
              <a:rPr lang="en-GB" sz="2400" dirty="0" smtClean="0"/>
              <a:t>(</a:t>
            </a:r>
            <a:r>
              <a:rPr lang="en-GB" sz="2400" dirty="0" err="1" smtClean="0"/>
              <a:t>activeData,item</a:t>
            </a:r>
            <a:r>
              <a:rPr lang="en-GB" sz="2400" dirty="0" smtClean="0"/>
              <a:t>)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PaidCart</a:t>
            </a:r>
            <a:r>
              <a:rPr lang="en-GB" sz="2400" dirty="0" smtClean="0"/>
              <a:t> </a:t>
            </a:r>
            <a:r>
              <a:rPr lang="en-GB" sz="2400" dirty="0" err="1" smtClean="0"/>
              <a:t>paidData</a:t>
            </a:r>
            <a:r>
              <a:rPr lang="en-GB" sz="2400" dirty="0" smtClean="0"/>
              <a:t> –›  </a:t>
            </a:r>
          </a:p>
          <a:p>
            <a:pPr>
              <a:buNone/>
            </a:pPr>
            <a:r>
              <a:rPr lang="en-GB" sz="2400" dirty="0" smtClean="0"/>
              <a:t>         ???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60000" flipH="1">
            <a:off x="5012095" y="3244876"/>
            <a:ext cx="3663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Compiler will not let you remove from an empty cart!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design with state transitions?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9552" y="1268761"/>
            <a:ext cx="8229600" cy="244827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Each state can have different allowable data.</a:t>
            </a:r>
          </a:p>
          <a:p>
            <a:r>
              <a:rPr lang="en-GB" dirty="0" smtClean="0"/>
              <a:t>All states are explicitly documented.</a:t>
            </a:r>
          </a:p>
          <a:p>
            <a:r>
              <a:rPr lang="en-GB" dirty="0" smtClean="0"/>
              <a:t>All transitions are explicitly documented.</a:t>
            </a:r>
          </a:p>
          <a:p>
            <a:r>
              <a:rPr lang="en-GB" dirty="0" smtClean="0"/>
              <a:t>It is a design tool that forces you to think about every possibility that could occur.</a:t>
            </a:r>
          </a:p>
          <a:p>
            <a:pPr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4005065"/>
            <a:ext cx="7149075" cy="2196033"/>
            <a:chOff x="683568" y="1857796"/>
            <a:chExt cx="8013171" cy="2591628"/>
          </a:xfrm>
        </p:grpSpPr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683568" y="2709359"/>
              <a:ext cx="2100738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Undelivered</a:t>
              </a: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383867" y="2709359"/>
              <a:ext cx="2211734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Out for delivery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6977209" y="2709359"/>
              <a:ext cx="1719530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Delivered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32043" y="1857796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Put on truck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2072003" y="4067264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Address not found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5528387" y="3212976"/>
              <a:ext cx="1362887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Signed for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12" name="Curved Connector 11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111835" y="1331461"/>
              <a:ext cx="12700" cy="2755797"/>
            </a:xfrm>
            <a:prstGeom prst="curvedConnector3">
              <a:avLst>
                <a:gd name="adj1" fmla="val 3830773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3" name="Curved Connector 12"/>
            <p:cNvCxnSpPr>
              <a:stCxn id="7" idx="4"/>
              <a:endCxn id="6" idx="4"/>
            </p:cNvCxnSpPr>
            <p:nvPr/>
          </p:nvCxnSpPr>
          <p:spPr>
            <a:xfrm rot="5400000">
              <a:off x="3111836" y="2267126"/>
              <a:ext cx="12700" cy="2755797"/>
            </a:xfrm>
            <a:prstGeom prst="curvedConnector3">
              <a:avLst>
                <a:gd name="adj1" fmla="val 3646166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4" name="Curved Connector 13"/>
            <p:cNvCxnSpPr>
              <a:stCxn id="7" idx="6"/>
              <a:endCxn id="8" idx="2"/>
            </p:cNvCxnSpPr>
            <p:nvPr/>
          </p:nvCxnSpPr>
          <p:spPr>
            <a:xfrm>
              <a:off x="5595601" y="3177192"/>
              <a:ext cx="1381608" cy="12700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/>
              <a:t>What we covered in this talk:</a:t>
            </a:r>
          </a:p>
          <a:p>
            <a:r>
              <a:rPr lang="en-GB" dirty="0" smtClean="0"/>
              <a:t>Ubiquitous language</a:t>
            </a:r>
          </a:p>
          <a:p>
            <a:pPr lvl="1"/>
            <a:r>
              <a:rPr lang="en-GB" dirty="0" smtClean="0"/>
              <a:t>Self-documenting designs</a:t>
            </a:r>
          </a:p>
          <a:p>
            <a:r>
              <a:rPr lang="en-GB" dirty="0" smtClean="0"/>
              <a:t>Algebraic types </a:t>
            </a:r>
          </a:p>
          <a:p>
            <a:pPr lvl="1"/>
            <a:r>
              <a:rPr lang="en-GB" dirty="0" smtClean="0"/>
              <a:t>products and sums</a:t>
            </a:r>
          </a:p>
          <a:p>
            <a:r>
              <a:rPr lang="en-GB" dirty="0" smtClean="0"/>
              <a:t>Designing with types</a:t>
            </a:r>
          </a:p>
          <a:p>
            <a:pPr lvl="1"/>
            <a:r>
              <a:rPr lang="en-GB" dirty="0" smtClean="0"/>
              <a:t>Options instead of null</a:t>
            </a:r>
          </a:p>
          <a:p>
            <a:pPr lvl="1"/>
            <a:r>
              <a:rPr lang="en-GB" dirty="0" smtClean="0"/>
              <a:t>Single case unions</a:t>
            </a:r>
          </a:p>
          <a:p>
            <a:pPr lvl="1"/>
            <a:r>
              <a:rPr lang="en-GB" dirty="0" smtClean="0"/>
              <a:t>Choices rather than inheritance</a:t>
            </a:r>
          </a:p>
          <a:p>
            <a:pPr lvl="1"/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 smtClean="0"/>
          </a:p>
          <a:p>
            <a:r>
              <a:rPr lang="en-GB" dirty="0" smtClean="0"/>
              <a:t>States and transitions</a:t>
            </a:r>
          </a:p>
          <a:p>
            <a:r>
              <a:rPr lang="en-GB" dirty="0" smtClean="0"/>
              <a:t>Using types to make "total" functions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5739315" y="4109461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What is the domain logic?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48080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55576" y="4320952"/>
            <a:ext cx="3384376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domain</a:t>
            </a:r>
            <a:r>
              <a:rPr lang="en-GB" baseline="0" dirty="0" smtClean="0">
                <a:solidFill>
                  <a:schemeClr val="bg1"/>
                </a:solidFill>
              </a:rPr>
              <a:t> logic?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420000">
            <a:off x="1339454" y="4826303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be reset if email is changed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F#</a:t>
            </a:r>
            <a:r>
              <a:rPr lang="en-GB" baseline="0" dirty="0" smtClean="0">
                <a:solidFill>
                  <a:schemeClr val="bg1"/>
                </a:solidFill>
              </a:rPr>
              <a:t> can help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330890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80000" flipH="1">
            <a:off x="6594037" y="464625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Any domain logic?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121211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180000" flipH="1">
            <a:off x="6185860" y="1909953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What are the constraints?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-180000">
            <a:off x="5969835" y="3350113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fields are linked?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-180000">
            <a:off x="5393771" y="54180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values are optional?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1540000">
            <a:off x="1199904" y="5124405"/>
            <a:ext cx="4507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onformity" pitchFamily="2" charset="0"/>
              </a:rPr>
              <a:t>F# can help with all these questions!</a:t>
            </a:r>
            <a:endParaRPr lang="en-GB" sz="4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Left Brace 10"/>
          <p:cNvSpPr/>
          <p:nvPr/>
        </p:nvSpPr>
        <p:spPr>
          <a:xfrm rot="20698479">
            <a:off x="5143415" y="921696"/>
            <a:ext cx="692104" cy="5184576"/>
          </a:xfrm>
          <a:prstGeom prst="leftBrace">
            <a:avLst>
              <a:gd name="adj1" fmla="val 53965"/>
              <a:gd name="adj2" fmla="val 85592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2561</Words>
  <Application>Microsoft Office PowerPoint</Application>
  <PresentationFormat>On-screen Show (4:3)</PresentationFormat>
  <Paragraphs>785</Paragraphs>
  <Slides>77</Slides>
  <Notes>77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79" baseType="lpstr">
      <vt:lpstr>Office Theme</vt:lpstr>
      <vt:lpstr>Custom Design</vt:lpstr>
      <vt:lpstr>Functional approach to Domain Modelling</vt:lpstr>
      <vt:lpstr>Four things that are very different</vt:lpstr>
      <vt:lpstr>Slide 3</vt:lpstr>
      <vt:lpstr>Prologue: how many things are wrong?</vt:lpstr>
      <vt:lpstr>Prologue: which values are optional?</vt:lpstr>
      <vt:lpstr>Prologue: what are the constraints?</vt:lpstr>
      <vt:lpstr>Prologue: what groups are atomic?</vt:lpstr>
      <vt:lpstr>Prologue: domain logic?</vt:lpstr>
      <vt:lpstr>Prologue: F# can help</vt:lpstr>
      <vt:lpstr>What is DDD?</vt:lpstr>
      <vt:lpstr>Slide 11</vt:lpstr>
      <vt:lpstr>What I’m going talk about:</vt:lpstr>
      <vt:lpstr>Understanding the F# type system</vt:lpstr>
      <vt:lpstr>Composable types</vt:lpstr>
      <vt:lpstr>Creating new types</vt:lpstr>
      <vt:lpstr>Creating new types</vt:lpstr>
      <vt:lpstr>Representing pairs</vt:lpstr>
      <vt:lpstr>Representing pairs</vt:lpstr>
      <vt:lpstr>Representing pairs</vt:lpstr>
      <vt:lpstr>Representing pairs</vt:lpstr>
      <vt:lpstr>Using tuples for data</vt:lpstr>
      <vt:lpstr>Using tuples for data</vt:lpstr>
      <vt:lpstr>Representing a choice</vt:lpstr>
      <vt:lpstr>Representing a choice</vt:lpstr>
      <vt:lpstr>Representing a choice</vt:lpstr>
      <vt:lpstr>Using choices for data</vt:lpstr>
      <vt:lpstr>Working with a choice type</vt:lpstr>
      <vt:lpstr>Using choices vs. inheritance</vt:lpstr>
      <vt:lpstr>Summary: What are types for in FP?</vt:lpstr>
      <vt:lpstr>Designing with types</vt:lpstr>
      <vt:lpstr>Required vs. Optional</vt:lpstr>
      <vt:lpstr>Null is not the same as “optional”</vt:lpstr>
      <vt:lpstr>Slide 33</vt:lpstr>
      <vt:lpstr>Null is not the same as “optional”</vt:lpstr>
      <vt:lpstr>Slide 35</vt:lpstr>
      <vt:lpstr>Null is not allowed </vt:lpstr>
      <vt:lpstr>A better way for optional values</vt:lpstr>
      <vt:lpstr>Defining optional types</vt:lpstr>
      <vt:lpstr>The built-in “Option” type</vt:lpstr>
      <vt:lpstr>Single choice types</vt:lpstr>
      <vt:lpstr>Wrapping primitive types</vt:lpstr>
      <vt:lpstr>Creating the EmailAddress type</vt:lpstr>
      <vt:lpstr>Constrained strings</vt:lpstr>
      <vt:lpstr>Constrained numbers</vt:lpstr>
      <vt:lpstr>Constrained numbers</vt:lpstr>
      <vt:lpstr>Exercises!</vt:lpstr>
      <vt:lpstr>The challenge, revisited</vt:lpstr>
      <vt:lpstr>The challenge, revisited</vt:lpstr>
      <vt:lpstr>The challenge, revisited</vt:lpstr>
      <vt:lpstr>The challenge, revisited</vt:lpstr>
      <vt:lpstr>Encoding domain logic</vt:lpstr>
      <vt:lpstr>Encoding domain logic</vt:lpstr>
      <vt:lpstr>The challenge, completed</vt:lpstr>
      <vt:lpstr>Making illegal states unrepresentable</vt:lpstr>
      <vt:lpstr>Making illegal states unrepresentable</vt:lpstr>
      <vt:lpstr>Making illegal states unrepresentable</vt:lpstr>
      <vt:lpstr>Making illegal states unrepresentable</vt:lpstr>
      <vt:lpstr>Making illegal states unrepresentable</vt:lpstr>
      <vt:lpstr>Making illegal states unrepresentable</vt:lpstr>
      <vt:lpstr>Slide 60</vt:lpstr>
      <vt:lpstr>Making illegal states unrepresentable</vt:lpstr>
      <vt:lpstr>Exercises!</vt:lpstr>
      <vt:lpstr>States and Transitions</vt:lpstr>
      <vt:lpstr>States and transitions</vt:lpstr>
      <vt:lpstr>States and transitions</vt:lpstr>
      <vt:lpstr>States and transitions</vt:lpstr>
      <vt:lpstr>States and transitions</vt:lpstr>
      <vt:lpstr>States and transitions</vt:lpstr>
      <vt:lpstr>States and transitions</vt:lpstr>
      <vt:lpstr>Modelling the shopping cart example</vt:lpstr>
      <vt:lpstr>Shopping cart example</vt:lpstr>
      <vt:lpstr>Shopping cart example</vt:lpstr>
      <vt:lpstr>Shopping cart example</vt:lpstr>
      <vt:lpstr>Shopping cart example</vt:lpstr>
      <vt:lpstr>Shopping cart example</vt:lpstr>
      <vt:lpstr>Why design with state transitions?</vt:lpstr>
      <vt:lpstr>Review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2015-05-17T20:11:29Z</dcterms:created>
  <dcterms:modified xsi:type="dcterms:W3CDTF">2015-05-18T13:15:52Z</dcterms:modified>
</cp:coreProperties>
</file>