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2"/>
  </p:notesMasterIdLst>
  <p:handoutMasterIdLst>
    <p:handoutMasterId r:id="rId13"/>
  </p:handoutMasterIdLst>
  <p:sldIdLst>
    <p:sldId id="330" r:id="rId5"/>
    <p:sldId id="349" r:id="rId6"/>
    <p:sldId id="350" r:id="rId7"/>
    <p:sldId id="353" r:id="rId8"/>
    <p:sldId id="352" r:id="rId9"/>
    <p:sldId id="351" r:id="rId10"/>
    <p:sldId id="332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84" y="157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" TargetMode="External"/><Relationship Id="rId2" Type="http://schemas.openxmlformats.org/officeDocument/2006/relationships/hyperlink" Target="https://registry.opendata.aws/speedtest-global-performance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bea.gov/data/gdp/gdp-county-metro-and-other-areas" TargetMode="External"/><Relationship Id="rId4" Type="http://schemas.openxmlformats.org/officeDocument/2006/relationships/hyperlink" Target="https://www.census.gov/programs-surveys/popest/data/data-se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Speed Test in USA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847" y="4048191"/>
            <a:ext cx="4626978" cy="258532"/>
          </a:xfrm>
        </p:spPr>
        <p:txBody>
          <a:bodyPr/>
          <a:lstStyle/>
          <a:p>
            <a:r>
              <a:rPr lang="en-US" dirty="0"/>
              <a:t>Presented by: Iván J. Zapata-Rivera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Friday, May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4068270" y="0"/>
            <a:ext cx="4512660" cy="4512660"/>
          </a:xfr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InformatiTEK</a:t>
            </a:r>
            <a:r>
              <a:rPr lang="en-US" dirty="0"/>
              <a:t> –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382-5596-422C-84C5-CAD8C184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2"/>
            <a:ext cx="8045149" cy="3070143"/>
          </a:xfrm>
        </p:spPr>
        <p:txBody>
          <a:bodyPr/>
          <a:lstStyle/>
          <a:p>
            <a:r>
              <a:rPr lang="en-US" sz="1600" dirty="0"/>
              <a:t>Analysis of Internet accessibility in communities across the United States:</a:t>
            </a:r>
          </a:p>
          <a:p>
            <a:pPr lvl="1"/>
            <a:r>
              <a:rPr lang="en-US" sz="1600" dirty="0"/>
              <a:t>Affected by income inequality</a:t>
            </a:r>
          </a:p>
          <a:p>
            <a:pPr lvl="1"/>
            <a:r>
              <a:rPr lang="en-US" sz="1600" dirty="0"/>
              <a:t>Far away from large metropolitan areas</a:t>
            </a:r>
          </a:p>
          <a:p>
            <a:r>
              <a:rPr lang="en-US" sz="1600" dirty="0"/>
              <a:t>Datasets publicly available:</a:t>
            </a:r>
          </a:p>
          <a:p>
            <a:pPr lvl="1"/>
            <a:r>
              <a:rPr lang="en-US" sz="1600" dirty="0" err="1"/>
              <a:t>Ookla</a:t>
            </a:r>
            <a:r>
              <a:rPr lang="en-US" sz="1600" dirty="0"/>
              <a:t>, leader in internet speed test analysis </a:t>
            </a:r>
            <a:r>
              <a:rPr lang="en-US" sz="1600" baseline="30000" dirty="0">
                <a:hlinkClick r:id="rId2"/>
              </a:rPr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Economic Research Service, USDA </a:t>
            </a:r>
            <a:r>
              <a:rPr lang="en-US" sz="1600" baseline="30000" dirty="0">
                <a:hlinkClick r:id="rId3"/>
              </a:rPr>
              <a:t>2</a:t>
            </a:r>
            <a:endParaRPr lang="en-US" sz="1600" dirty="0"/>
          </a:p>
          <a:p>
            <a:pPr lvl="1"/>
            <a:r>
              <a:rPr lang="en-US" sz="1600" dirty="0"/>
              <a:t>Census Bureau </a:t>
            </a:r>
            <a:r>
              <a:rPr lang="en-US" sz="1600" baseline="30000" dirty="0">
                <a:hlinkClick r:id="rId4"/>
              </a:rPr>
              <a:t>3</a:t>
            </a:r>
            <a:endParaRPr lang="en-US" sz="1600" dirty="0"/>
          </a:p>
          <a:p>
            <a:pPr lvl="1"/>
            <a:r>
              <a:rPr lang="en-US" sz="1600" dirty="0"/>
              <a:t>Bureau of Economic Analysis </a:t>
            </a:r>
            <a:r>
              <a:rPr lang="en-US" sz="1600" baseline="30000" dirty="0">
                <a:hlinkClick r:id="rId5"/>
              </a:rPr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InformatiTEK</a:t>
            </a:r>
            <a:r>
              <a:rPr lang="en-US" dirty="0"/>
              <a:t> –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6382-5596-422C-84C5-CAD8C184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2"/>
            <a:ext cx="8045149" cy="3070143"/>
          </a:xfrm>
        </p:spPr>
        <p:txBody>
          <a:bodyPr/>
          <a:lstStyle/>
          <a:p>
            <a:r>
              <a:rPr lang="en-US" sz="1600" dirty="0"/>
              <a:t>Technology Advancement</a:t>
            </a:r>
          </a:p>
          <a:p>
            <a:pPr lvl="1"/>
            <a:r>
              <a:rPr lang="en-US" sz="1600" dirty="0"/>
              <a:t>Small communities may be falling between gaps of technology advancement</a:t>
            </a:r>
          </a:p>
          <a:p>
            <a:pPr lvl="1"/>
            <a:r>
              <a:rPr lang="en-US" sz="1600" dirty="0"/>
              <a:t>Interconnectivity is key for 21</a:t>
            </a:r>
            <a:r>
              <a:rPr lang="en-US" sz="1600" baseline="30000" dirty="0"/>
              <a:t>st</a:t>
            </a:r>
            <a:r>
              <a:rPr lang="en-US" sz="1600" dirty="0"/>
              <a:t> century in all aspects of our daily lives </a:t>
            </a:r>
          </a:p>
          <a:p>
            <a:r>
              <a:rPr lang="en-US" sz="1600" dirty="0"/>
              <a:t>Economic Development</a:t>
            </a:r>
          </a:p>
          <a:p>
            <a:pPr lvl="1"/>
            <a:r>
              <a:rPr lang="en-US" sz="1600" dirty="0"/>
              <a:t>Many of these communities may fall behind in future economic opportunities</a:t>
            </a:r>
          </a:p>
          <a:p>
            <a:pPr lvl="1"/>
            <a:r>
              <a:rPr lang="en-US" sz="1600" dirty="0"/>
              <a:t>Internet accessibility is part of factors that may be center role for development</a:t>
            </a:r>
          </a:p>
          <a:p>
            <a:pPr lvl="1"/>
            <a:r>
              <a:rPr lang="en-US" sz="1600" dirty="0"/>
              <a:t>The more population that we have ready to participate in 21</a:t>
            </a:r>
            <a:r>
              <a:rPr lang="en-US" sz="1600" baseline="30000" dirty="0"/>
              <a:t>st</a:t>
            </a:r>
            <a:r>
              <a:rPr lang="en-US" sz="1600" dirty="0"/>
              <a:t> century economics, the more beneficial it may be for our economic success</a:t>
            </a:r>
          </a:p>
        </p:txBody>
      </p:sp>
    </p:spTree>
    <p:extLst>
      <p:ext uri="{BB962C8B-B14F-4D97-AF65-F5344CB8AC3E}">
        <p14:creationId xmlns:p14="http://schemas.microsoft.com/office/powerpoint/2010/main" val="5266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6ED43-7D05-4987-8094-EAE51C79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02" y="594452"/>
            <a:ext cx="4490604" cy="44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0895E-CA9E-4784-A989-F63798A5E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4" y="585585"/>
            <a:ext cx="6794016" cy="4300922"/>
          </a:xfr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 –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271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38100</TotalTime>
  <Words>164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Introduction</vt:lpstr>
      <vt:lpstr>Introduction</vt:lpstr>
      <vt:lpstr>Data Preparation</vt:lpstr>
      <vt:lpstr>PowerPoint Presentation</vt:lpstr>
      <vt:lpstr>Demo – Data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Ivan Zapata</cp:lastModifiedBy>
  <cp:revision>528</cp:revision>
  <cp:lastPrinted>2019-09-27T20:27:38Z</cp:lastPrinted>
  <dcterms:created xsi:type="dcterms:W3CDTF">2018-04-23T16:24:53Z</dcterms:created>
  <dcterms:modified xsi:type="dcterms:W3CDTF">2021-05-07T03:47:29Z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