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67" d="100"/>
          <a:sy n="67" d="100"/>
        </p:scale>
        <p:origin x="45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sz="2400" b="1" dirty="0"/>
              <a:t>Rental</a:t>
            </a:r>
            <a:r>
              <a:rPr lang="en-US" sz="2400" b="1" baseline="0" dirty="0"/>
              <a:t> Count Percentage</a:t>
            </a:r>
            <a:r>
              <a:rPr lang="en-US" sz="2400" b="1" dirty="0"/>
              <a:t> By Family Category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9071589588032359"/>
          <c:y val="0.28376479307207148"/>
          <c:w val="0.41444183865829953"/>
          <c:h val="0.62687658632131216"/>
        </c:manualLayout>
      </c:layout>
      <c:pieChart>
        <c:varyColors val="1"/>
        <c:ser>
          <c:idx val="0"/>
          <c:order val="0"/>
          <c:tx>
            <c:strRef>
              <c:f>Graph!$B$4</c:f>
              <c:strCache>
                <c:ptCount val="1"/>
                <c:pt idx="0">
                  <c:v>Rentals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EEE-462B-B34A-20CA2C5A13D3}"/>
              </c:ext>
            </c:extLst>
          </c:dPt>
          <c:dPt>
            <c:idx val="1"/>
            <c:bubble3D val="0"/>
            <c:spPr>
              <a:solidFill>
                <a:schemeClr val="accent1">
                  <a:shade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EEE-462B-B34A-20CA2C5A13D3}"/>
              </c:ext>
            </c:extLst>
          </c:dPt>
          <c:dPt>
            <c:idx val="2"/>
            <c:bubble3D val="0"/>
            <c:spPr>
              <a:solidFill>
                <a:schemeClr val="accent1">
                  <a:shade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EEE-462B-B34A-20CA2C5A13D3}"/>
              </c:ext>
            </c:extLst>
          </c:dPt>
          <c:dPt>
            <c:idx val="3"/>
            <c:bubble3D val="0"/>
            <c:spPr>
              <a:solidFill>
                <a:schemeClr val="accent1">
                  <a:tint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EEE-462B-B34A-20CA2C5A13D3}"/>
              </c:ext>
            </c:extLst>
          </c:dPt>
          <c:dPt>
            <c:idx val="4"/>
            <c:bubble3D val="0"/>
            <c:spPr>
              <a:solidFill>
                <a:schemeClr val="accent1">
                  <a:tint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EEE-462B-B34A-20CA2C5A13D3}"/>
              </c:ext>
            </c:extLst>
          </c:dPt>
          <c:dPt>
            <c:idx val="5"/>
            <c:bubble3D val="0"/>
            <c:spPr>
              <a:solidFill>
                <a:schemeClr val="accent1">
                  <a:tint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FEEE-462B-B34A-20CA2C5A13D3}"/>
              </c:ext>
            </c:extLst>
          </c:dPt>
          <c:dLbls>
            <c:dLbl>
              <c:idx val="2"/>
              <c:layout>
                <c:manualLayout>
                  <c:x val="1.5316091876049402E-2"/>
                  <c:y val="-1.2753070628111825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EEE-462B-B34A-20CA2C5A13D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Graph!$A$5:$A$10</c:f>
              <c:strCache>
                <c:ptCount val="6"/>
                <c:pt idx="0">
                  <c:v>Animation</c:v>
                </c:pt>
                <c:pt idx="1">
                  <c:v>Family</c:v>
                </c:pt>
                <c:pt idx="2">
                  <c:v>Children</c:v>
                </c:pt>
                <c:pt idx="3">
                  <c:v>Comedy</c:v>
                </c:pt>
                <c:pt idx="4">
                  <c:v>Classics</c:v>
                </c:pt>
                <c:pt idx="5">
                  <c:v>Music</c:v>
                </c:pt>
              </c:strCache>
            </c:strRef>
          </c:cat>
          <c:val>
            <c:numRef>
              <c:f>Graph!$B$5:$B$10</c:f>
              <c:numCache>
                <c:formatCode>General</c:formatCode>
                <c:ptCount val="6"/>
                <c:pt idx="0">
                  <c:v>1166</c:v>
                </c:pt>
                <c:pt idx="1">
                  <c:v>1096</c:v>
                </c:pt>
                <c:pt idx="2">
                  <c:v>945</c:v>
                </c:pt>
                <c:pt idx="3">
                  <c:v>941</c:v>
                </c:pt>
                <c:pt idx="4">
                  <c:v>939</c:v>
                </c:pt>
                <c:pt idx="5">
                  <c:v>830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FEEE-462B-B34A-20CA2C5A13D3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latin typeface="+mj-lt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  <a:ea typeface="+mn-ea"/>
                <a:cs typeface="+mn-cs"/>
              </a:defRPr>
            </a:pPr>
            <a:r>
              <a:rPr lang="en-US"/>
              <a:t>Top-10 Customers Average Monthly Pay: Amount Vs Count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ptos" panose="020B0004020202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ubbleChart>
        <c:varyColors val="0"/>
        <c:ser>
          <c:idx val="0"/>
          <c:order val="0"/>
          <c:tx>
            <c:strRef>
              <c:f>Sheet2!$C$2</c:f>
              <c:strCache>
                <c:ptCount val="1"/>
                <c:pt idx="0">
                  <c:v>Average Monthly Pay Amount</c:v>
                </c:pt>
              </c:strCache>
            </c:strRef>
          </c:tx>
          <c:spPr>
            <a:solidFill>
              <a:srgbClr val="156082">
                <a:lumMod val="75000"/>
                <a:alpha val="54000"/>
              </a:srgbClr>
            </a:solidFill>
            <a:ln>
              <a:noFill/>
            </a:ln>
            <a:effectLst/>
          </c:spPr>
          <c:invertIfNegative val="0"/>
          <c:trendline>
            <c:spPr>
              <a:ln w="25400" cap="rnd" cmpd="sng">
                <a:solidFill>
                  <a:srgbClr val="E97132"/>
                </a:solidFill>
                <a:prstDash val="solid"/>
              </a:ln>
              <a:effectLst/>
            </c:spPr>
            <c:trendlineType val="linear"/>
            <c:dispRSqr val="0"/>
            <c:dispEq val="0"/>
          </c:trendline>
          <c:xVal>
            <c:numRef>
              <c:f>Sheet2!$D$3:$D$13</c:f>
              <c:numCache>
                <c:formatCode>0</c:formatCode>
                <c:ptCount val="11"/>
                <c:pt idx="0">
                  <c:v>15</c:v>
                </c:pt>
                <c:pt idx="1">
                  <c:v>14</c:v>
                </c:pt>
                <c:pt idx="2">
                  <c:v>12.666666666666666</c:v>
                </c:pt>
                <c:pt idx="3">
                  <c:v>13.333333333333334</c:v>
                </c:pt>
                <c:pt idx="4">
                  <c:v>12.333333333333334</c:v>
                </c:pt>
                <c:pt idx="5">
                  <c:v>11</c:v>
                </c:pt>
                <c:pt idx="6">
                  <c:v>9.75</c:v>
                </c:pt>
                <c:pt idx="7">
                  <c:v>8.25</c:v>
                </c:pt>
                <c:pt idx="8">
                  <c:v>9.5</c:v>
                </c:pt>
                <c:pt idx="9">
                  <c:v>9.75</c:v>
                </c:pt>
                <c:pt idx="10">
                  <c:v>11.294117647058824</c:v>
                </c:pt>
              </c:numCache>
            </c:numRef>
          </c:xVal>
          <c:yVal>
            <c:numRef>
              <c:f>Sheet2!$C$3:$C$13</c:f>
              <c:numCache>
                <c:formatCode>"$"#,##0</c:formatCode>
                <c:ptCount val="11"/>
                <c:pt idx="0">
                  <c:v>70.516666666666666</c:v>
                </c:pt>
                <c:pt idx="1">
                  <c:v>69.526666666666657</c:v>
                </c:pt>
                <c:pt idx="2">
                  <c:v>63.873333333333335</c:v>
                </c:pt>
                <c:pt idx="3">
                  <c:v>63.199999999999996</c:v>
                </c:pt>
                <c:pt idx="4">
                  <c:v>61.21</c:v>
                </c:pt>
                <c:pt idx="5">
                  <c:v>54.223333333333329</c:v>
                </c:pt>
                <c:pt idx="6">
                  <c:v>48.652500000000003</c:v>
                </c:pt>
                <c:pt idx="7">
                  <c:v>41.917500000000004</c:v>
                </c:pt>
                <c:pt idx="8">
                  <c:v>41.905000000000001</c:v>
                </c:pt>
                <c:pt idx="9">
                  <c:v>41.652500000000003</c:v>
                </c:pt>
                <c:pt idx="10">
                  <c:v>54.24</c:v>
                </c:pt>
              </c:numCache>
            </c:numRef>
          </c:yVal>
          <c:bubbleSize>
            <c:numLit>
              <c:formatCode>General</c:formatCode>
              <c:ptCount val="11"/>
              <c:pt idx="0">
                <c:v>1</c:v>
              </c:pt>
              <c:pt idx="1">
                <c:v>1</c:v>
              </c:pt>
              <c:pt idx="2">
                <c:v>1</c:v>
              </c:pt>
              <c:pt idx="3">
                <c:v>1</c:v>
              </c:pt>
              <c:pt idx="4">
                <c:v>1</c:v>
              </c:pt>
              <c:pt idx="5">
                <c:v>1</c:v>
              </c:pt>
              <c:pt idx="6">
                <c:v>1</c:v>
              </c:pt>
              <c:pt idx="7">
                <c:v>1</c:v>
              </c:pt>
              <c:pt idx="8">
                <c:v>1</c:v>
              </c:pt>
              <c:pt idx="9">
                <c:v>1</c:v>
              </c:pt>
              <c:pt idx="10">
                <c:v>1</c:v>
              </c:pt>
            </c:numLit>
          </c:bubbleSize>
          <c:bubble3D val="0"/>
          <c:extLst>
            <c:ext xmlns:c16="http://schemas.microsoft.com/office/drawing/2014/chart" uri="{C3380CC4-5D6E-409C-BE32-E72D297353CC}">
              <c16:uniqueId val="{00000001-D47F-458F-9681-F9BEAF1581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626318440"/>
        <c:axId val="626315200"/>
      </c:bubbleChart>
      <c:valAx>
        <c:axId val="626318440"/>
        <c:scaling>
          <c:orientation val="minMax"/>
          <c:min val="7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ptos" panose="020B0004020202020204" pitchFamily="34" charset="0"/>
                    <a:ea typeface="+mn-ea"/>
                    <a:cs typeface="+mn-cs"/>
                  </a:defRPr>
                </a:pPr>
                <a:r>
                  <a:rPr lang="en-US" sz="1400" dirty="0"/>
                  <a:t>Payment Count Per Customer Per 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ptos" panose="020B0004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  <a:ea typeface="+mn-ea"/>
                <a:cs typeface="+mn-cs"/>
              </a:defRPr>
            </a:pPr>
            <a:endParaRPr lang="en-US"/>
          </a:p>
        </c:txPr>
        <c:crossAx val="626315200"/>
        <c:crosses val="autoZero"/>
        <c:crossBetween val="midCat"/>
      </c:valAx>
      <c:valAx>
        <c:axId val="626315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accent1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ptos" panose="020B0004020202020204" pitchFamily="34" charset="0"/>
                    <a:ea typeface="+mn-ea"/>
                    <a:cs typeface="+mn-cs"/>
                  </a:defRPr>
                </a:pPr>
                <a:r>
                  <a:rPr lang="en-US" sz="1400" dirty="0"/>
                  <a:t>Monthly</a:t>
                </a:r>
                <a:r>
                  <a:rPr lang="en-US" sz="1400" baseline="0" dirty="0"/>
                  <a:t> Payment Amount</a:t>
                </a:r>
                <a:endParaRPr lang="en-US" sz="14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ptos" panose="020B0004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  <a:ea typeface="+mn-ea"/>
                <a:cs typeface="+mn-cs"/>
              </a:defRPr>
            </a:pPr>
            <a:endParaRPr lang="en-US"/>
          </a:p>
        </c:txPr>
        <c:crossAx val="626318440"/>
        <c:crosses val="autoZero"/>
        <c:crossBetween val="midCat"/>
        <c:majorUnit val="5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800" b="1">
          <a:latin typeface="Aptos" panose="020B0004020202020204" pitchFamily="34" charset="0"/>
        </a:defRPr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Excel_Worksheet1.xlsx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package" Target="../embeddings/Microsoft_Excel_Worksheet3.xlsx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E11B02-9B9C-1058-5F40-63B211B41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6" y="315813"/>
            <a:ext cx="11406423" cy="1033669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How are DVD rentals spread out across Family categories?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60D3DA07-0A7D-692B-13DD-E9F5BD77B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354" y="2117630"/>
            <a:ext cx="6214446" cy="2714921"/>
          </a:xfrm>
        </p:spPr>
        <p:txBody>
          <a:bodyPr anchor="ctr">
            <a:normAutofit/>
          </a:bodyPr>
          <a:lstStyle/>
          <a:p>
            <a:r>
              <a:rPr lang="en-US" sz="2400" b="1" dirty="0"/>
              <a:t>In the Family group DVD rentals are spread out evenly across categories</a:t>
            </a:r>
          </a:p>
          <a:p>
            <a:r>
              <a:rPr lang="en-US" sz="2400" dirty="0"/>
              <a:t>Animation and Family DVDs are taking a slight lead in rental counts in this group</a:t>
            </a:r>
          </a:p>
          <a:p>
            <a:r>
              <a:rPr lang="en-US" sz="2400" i="1" dirty="0"/>
              <a:t>Increasing inventory in these 2 leading sub-categories may generate additional revenue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EDDD2EE-1C7C-BD04-D241-6BAD5C8A4B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3278524"/>
              </p:ext>
            </p:extLst>
          </p:nvPr>
        </p:nvGraphicFramePr>
        <p:xfrm>
          <a:off x="5558454" y="1728788"/>
          <a:ext cx="6633546" cy="4979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8244DB5-5572-35CF-5605-9213A14267BD}"/>
              </a:ext>
            </a:extLst>
          </p:cNvPr>
          <p:cNvSpPr txBox="1">
            <a:spLocks/>
          </p:cNvSpPr>
          <p:nvPr/>
        </p:nvSpPr>
        <p:spPr>
          <a:xfrm>
            <a:off x="186354" y="5211857"/>
            <a:ext cx="6385897" cy="1429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Source: 	</a:t>
            </a:r>
            <a:r>
              <a:rPr lang="en-US" sz="1600" dirty="0" err="1"/>
              <a:t>Sakila</a:t>
            </a:r>
            <a:r>
              <a:rPr lang="en-US" sz="1600" dirty="0"/>
              <a:t> DVD Rental Database. </a:t>
            </a:r>
          </a:p>
          <a:p>
            <a:pPr marL="0" indent="0">
              <a:buNone/>
            </a:pPr>
            <a:r>
              <a:rPr lang="en-US" sz="1600" dirty="0"/>
              <a:t>	Please see code for Query 1 in attached SQL file.</a:t>
            </a:r>
          </a:p>
          <a:p>
            <a:pPr marL="0" indent="0">
              <a:buNone/>
            </a:pPr>
            <a:r>
              <a:rPr lang="en-US" sz="1600" dirty="0"/>
              <a:t> 	Diagram contains embedded Excel Workbook 	showing 	all steps of manipulating data  from the query.</a:t>
            </a:r>
          </a:p>
        </p:txBody>
      </p:sp>
    </p:spTree>
    <p:extLst>
      <p:ext uri="{BB962C8B-B14F-4D97-AF65-F5344CB8AC3E}">
        <p14:creationId xmlns:p14="http://schemas.microsoft.com/office/powerpoint/2010/main" val="3890518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E11B02-9B9C-1058-5F40-63B211B41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985" y="294538"/>
            <a:ext cx="10448566" cy="1033669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How does DVD rental duration in the Family group compare to non-family movies on average? 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60D3DA07-0A7D-692B-13DD-E9F5BD77B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377" y="3531627"/>
            <a:ext cx="11135063" cy="2010432"/>
          </a:xfrm>
        </p:spPr>
        <p:txBody>
          <a:bodyPr anchor="ctr">
            <a:noAutofit/>
          </a:bodyPr>
          <a:lstStyle/>
          <a:p>
            <a:r>
              <a:rPr lang="en-US" sz="2000" b="1" dirty="0"/>
              <a:t> On average Family DVDs are almost the same as other movies in rental duration</a:t>
            </a:r>
          </a:p>
          <a:p>
            <a:r>
              <a:rPr lang="en-US" sz="2000" b="1" dirty="0"/>
              <a:t> There is very slight increase in average duration, however, which creates a great opportunity for extra income:</a:t>
            </a:r>
          </a:p>
          <a:p>
            <a:pPr lvl="1"/>
            <a:r>
              <a:rPr lang="en-US" sz="2000" b="1" dirty="0"/>
              <a:t>Family movies break the 5-day mark in average rental duration </a:t>
            </a:r>
          </a:p>
          <a:p>
            <a:pPr lvl="1"/>
            <a:r>
              <a:rPr lang="en-US" sz="2000" b="1" dirty="0"/>
              <a:t>This whole extra day can lead to an additional charge per rental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8244DB5-5572-35CF-5605-9213A14267BD}"/>
              </a:ext>
            </a:extLst>
          </p:cNvPr>
          <p:cNvSpPr txBox="1">
            <a:spLocks/>
          </p:cNvSpPr>
          <p:nvPr/>
        </p:nvSpPr>
        <p:spPr>
          <a:xfrm>
            <a:off x="333644" y="5644686"/>
            <a:ext cx="11419245" cy="999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Source: 	</a:t>
            </a:r>
            <a:r>
              <a:rPr lang="en-US" sz="1600" dirty="0" err="1"/>
              <a:t>Sakila</a:t>
            </a:r>
            <a:r>
              <a:rPr lang="en-US" sz="1600" dirty="0"/>
              <a:t> DVD Rental Database. </a:t>
            </a:r>
          </a:p>
          <a:p>
            <a:pPr marL="0" indent="0">
              <a:buNone/>
            </a:pPr>
            <a:r>
              <a:rPr lang="en-US" sz="1600" dirty="0"/>
              <a:t>	Please see code for Query 2 in attached SQL file.</a:t>
            </a:r>
          </a:p>
          <a:p>
            <a:pPr marL="0" indent="0">
              <a:buNone/>
            </a:pPr>
            <a:r>
              <a:rPr lang="en-US" sz="1600" dirty="0"/>
              <a:t> 	Table contains embedded Excel Workbook  showing  all steps of manipulating data  from the query.</a:t>
            </a: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0DE22DDF-24CD-CCD1-0947-07F6E0C5EC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9502353"/>
              </p:ext>
            </p:extLst>
          </p:nvPr>
        </p:nvGraphicFramePr>
        <p:xfrm>
          <a:off x="1091395" y="1841731"/>
          <a:ext cx="9725025" cy="1462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9724888" imgH="1462209" progId="Excel.Sheet.12">
                  <p:embed/>
                </p:oleObj>
              </mc:Choice>
              <mc:Fallback>
                <p:oleObj name="Worksheet" r:id="rId2" imgW="9724888" imgH="146220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91395" y="1841731"/>
                        <a:ext cx="9725025" cy="1462087"/>
                      </a:xfrm>
                      <a:prstGeom prst="rect">
                        <a:avLst/>
                      </a:prstGeom>
                      <a:pattFill prst="pct5">
                        <a:fgClr>
                          <a:schemeClr val="accent1"/>
                        </a:fgClr>
                        <a:bgClr>
                          <a:schemeClr val="bg1"/>
                        </a:bgClr>
                      </a:patt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4264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E11B02-9B9C-1058-5F40-63B211B41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4438" y="315813"/>
            <a:ext cx="9051131" cy="103366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How did monthly pay amounts and counts compare for top 10 customers in 2007?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60D3DA07-0A7D-692B-13DD-E9F5BD77B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014" y="1913245"/>
            <a:ext cx="6187373" cy="3630305"/>
          </a:xfrm>
        </p:spPr>
        <p:txBody>
          <a:bodyPr anchor="ctr">
            <a:normAutofit lnSpcReduction="10000"/>
          </a:bodyPr>
          <a:lstStyle/>
          <a:p>
            <a:r>
              <a:rPr lang="en-US" sz="2400" dirty="0"/>
              <a:t>Monthly spend is positively correlated with number of payments per month for top 10 customers in 2007</a:t>
            </a:r>
          </a:p>
          <a:p>
            <a:r>
              <a:rPr lang="en-US" sz="2400" dirty="0"/>
              <a:t>It is possible that encouraging additional rentals and payments may result in higher revenue in this group</a:t>
            </a:r>
          </a:p>
          <a:p>
            <a:pPr lvl="1"/>
            <a:r>
              <a:rPr lang="en-US" sz="2000" dirty="0"/>
              <a:t>Assuming that each payment is typically associated with a new rental, offering promotion of a free 15th rental every month, for example, may encourage increase in consumption in this group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8244DB5-5572-35CF-5605-9213A14267BD}"/>
              </a:ext>
            </a:extLst>
          </p:cNvPr>
          <p:cNvSpPr txBox="1">
            <a:spLocks/>
          </p:cNvSpPr>
          <p:nvPr/>
        </p:nvSpPr>
        <p:spPr>
          <a:xfrm>
            <a:off x="265699" y="5722144"/>
            <a:ext cx="11793716" cy="820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Source: 	</a:t>
            </a:r>
            <a:r>
              <a:rPr lang="en-US" sz="1600" dirty="0" err="1"/>
              <a:t>Sakila</a:t>
            </a:r>
            <a:r>
              <a:rPr lang="en-US" sz="1600" dirty="0"/>
              <a:t> DVD Rental Database. </a:t>
            </a:r>
          </a:p>
          <a:p>
            <a:pPr marL="0" indent="0">
              <a:buNone/>
            </a:pPr>
            <a:r>
              <a:rPr lang="en-US" sz="1600" dirty="0"/>
              <a:t>	Please see code for Query 3 in attached SQL file.</a:t>
            </a:r>
          </a:p>
          <a:p>
            <a:pPr marL="0" indent="0">
              <a:buNone/>
            </a:pPr>
            <a:r>
              <a:rPr lang="en-US" sz="1600" dirty="0"/>
              <a:t> 	Diagram contains embedded Excel Workbook showing all steps of manipulating data  from the query.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23EE37B9-6145-6A6C-8811-10C2411224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0310778"/>
              </p:ext>
            </p:extLst>
          </p:nvPr>
        </p:nvGraphicFramePr>
        <p:xfrm>
          <a:off x="6602015" y="1906554"/>
          <a:ext cx="5457400" cy="4295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92521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E11B02-9B9C-1058-5F40-63B211B41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4438" y="315813"/>
            <a:ext cx="9565481" cy="103366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How did film counts within Family group of categories vary by rental duration in 2007?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60D3DA07-0A7D-692B-13DD-E9F5BD77B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015" y="1950244"/>
            <a:ext cx="5087236" cy="3600450"/>
          </a:xfrm>
        </p:spPr>
        <p:txBody>
          <a:bodyPr anchor="ctr">
            <a:normAutofit/>
          </a:bodyPr>
          <a:lstStyle/>
          <a:p>
            <a:r>
              <a:rPr lang="en-US" sz="2000" dirty="0"/>
              <a:t>Majority of films rental durations fell into first 2 quartiles implying some preference for shorter rentals</a:t>
            </a:r>
          </a:p>
          <a:p>
            <a:r>
              <a:rPr lang="en-US" sz="2000" dirty="0"/>
              <a:t>A number of films within Children, Classics and Family categories were, however, rented out for longer periods</a:t>
            </a:r>
          </a:p>
          <a:p>
            <a:r>
              <a:rPr lang="en-US" sz="2000" dirty="0"/>
              <a:t>These films may be of interest for growing sales: creating additional inventory may result in additional rentals of longer duration and, as a result, in boosting the revenue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8244DB5-5572-35CF-5605-9213A14267BD}"/>
              </a:ext>
            </a:extLst>
          </p:cNvPr>
          <p:cNvSpPr txBox="1">
            <a:spLocks/>
          </p:cNvSpPr>
          <p:nvPr/>
        </p:nvSpPr>
        <p:spPr>
          <a:xfrm>
            <a:off x="265699" y="5722144"/>
            <a:ext cx="11793716" cy="820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Source: 	</a:t>
            </a:r>
            <a:r>
              <a:rPr lang="en-US" sz="1600" dirty="0" err="1"/>
              <a:t>Sakila</a:t>
            </a:r>
            <a:r>
              <a:rPr lang="en-US" sz="1600" dirty="0"/>
              <a:t> DVD Rental Database. </a:t>
            </a:r>
          </a:p>
          <a:p>
            <a:pPr marL="0" indent="0">
              <a:buNone/>
            </a:pPr>
            <a:r>
              <a:rPr lang="en-US" sz="1600" dirty="0"/>
              <a:t>	Please see code for Query 4 in attached SQL file.</a:t>
            </a:r>
          </a:p>
          <a:p>
            <a:pPr marL="0" indent="0">
              <a:buNone/>
            </a:pPr>
            <a:r>
              <a:rPr lang="en-US" sz="1600" dirty="0"/>
              <a:t> 	Diagram contains embedded Excel Workbook showing all steps of manipulating data  from the query.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2C072A3-3384-0E54-D96B-FD30FB5E87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9425954"/>
              </p:ext>
            </p:extLst>
          </p:nvPr>
        </p:nvGraphicFramePr>
        <p:xfrm>
          <a:off x="6095998" y="2293523"/>
          <a:ext cx="5576887" cy="332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576696" imgH="3328832" progId="Excel.Sheet.12">
                  <p:embed/>
                </p:oleObj>
              </mc:Choice>
              <mc:Fallback>
                <p:oleObj name="Worksheet" r:id="rId2" imgW="5576696" imgH="332883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95998" y="2293523"/>
                        <a:ext cx="5576887" cy="3328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6D98F551-A985-BA39-9E96-386153320A19}"/>
              </a:ext>
            </a:extLst>
          </p:cNvPr>
          <p:cNvSpPr/>
          <p:nvPr/>
        </p:nvSpPr>
        <p:spPr>
          <a:xfrm>
            <a:off x="11099891" y="3063181"/>
            <a:ext cx="716757" cy="2343150"/>
          </a:xfrm>
          <a:prstGeom prst="ellipse">
            <a:avLst/>
          </a:prstGeom>
          <a:noFill/>
          <a:ln w="539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6D7A8D-C694-6266-53FA-3AA37633FC29}"/>
              </a:ext>
            </a:extLst>
          </p:cNvPr>
          <p:cNvSpPr txBox="1"/>
          <p:nvPr/>
        </p:nvSpPr>
        <p:spPr>
          <a:xfrm>
            <a:off x="5511021" y="1824558"/>
            <a:ext cx="639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Table. Film Counts by Category and Rental Duration Quartile</a:t>
            </a:r>
          </a:p>
        </p:txBody>
      </p:sp>
    </p:spTree>
    <p:extLst>
      <p:ext uri="{BB962C8B-B14F-4D97-AF65-F5344CB8AC3E}">
        <p14:creationId xmlns:p14="http://schemas.microsoft.com/office/powerpoint/2010/main" val="4285195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271</TotalTime>
  <Words>474</Words>
  <Application>Microsoft Office PowerPoint</Application>
  <PresentationFormat>Widescreen</PresentationFormat>
  <Paragraphs>35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Worksheet</vt:lpstr>
      <vt:lpstr>Microsoft Excel Worksheet</vt:lpstr>
      <vt:lpstr>How are DVD rentals spread out across Family categories?</vt:lpstr>
      <vt:lpstr>How does DVD rental duration in the Family group compare to non-family movies on average? </vt:lpstr>
      <vt:lpstr>How did monthly pay amounts and counts compare for top 10 customers in 2007?</vt:lpstr>
      <vt:lpstr>How did film counts within Family group of categories vary by rental duration in 2007?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 Zaluzhnyy</dc:creator>
  <cp:lastModifiedBy>Ivan Zaluzhnyy</cp:lastModifiedBy>
  <cp:revision>57</cp:revision>
  <dcterms:created xsi:type="dcterms:W3CDTF">2024-05-09T02:10:33Z</dcterms:created>
  <dcterms:modified xsi:type="dcterms:W3CDTF">2024-05-17T16:34:46Z</dcterms:modified>
</cp:coreProperties>
</file>