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0077450" cy="566896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FF8D42-0ED2-58E3-929E-ECCBAD97A96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40D56-889B-9C64-4411-EC443DD5A1BC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1F0C7-DA3A-71A7-C545-ACE7B5F3AAB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665D0-4F89-BCB1-0810-F41EED9D05B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CFE6FBC5-9064-4042-85D4-B1607887BA16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1637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51286F-AA8A-51C2-913D-0BB85AF7BC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65921C-32DE-B310-16BC-67E1FDC1C07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4FB6E5D-EA28-0981-E5DD-6E49C802219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14AF7-7B49-2183-D392-DB40E223ECB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EC394-22C3-C069-AC46-7A57C2BC5AD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DD20C-33A8-AA34-C5C0-7FD932331C6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AB6608EF-06EC-4C92-80C7-FC893FB7FF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50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5FB3C-BC05-7312-E55C-EF69CFB349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071809E-BDD6-4951-9435-82F45C296021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B91FF-E679-513B-AF01-C78A2EA311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970089-85C2-2BED-BB17-BE57D4684B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5233B-F6B5-4F4E-E1DB-3BF35444F3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557E140-0AB1-4C4D-A440-615012BC1E59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F2CDD8-6034-F48A-7AC7-EB47226CB2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DD6DC9-9A98-A4E1-D9FA-E1D5C1E67B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E69E1-D706-2417-7A8F-5AB020DFFD9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5037BC-6C5A-428D-A8F7-CF3549481C0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54C37D-0A88-B115-6346-77EE29B689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518489-784B-BAD8-8A0D-AA1A0CC96C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2BC7D-20F5-3A6D-CE34-DBB7F96DC66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094A65-90BA-45A2-9B30-207EB7667429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EAD6E-E058-CDFD-82A3-C2024EC330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120A7-88F9-52B0-48C4-E95CB6ACE5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EC620-AC20-31FD-238C-3BBC7F1FD68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436D69-5CEB-4139-A0F2-6A72BA8D74DE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798E14-11E9-09B8-5DDB-DF888309A4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5B7267-0063-F749-D7BD-7E257F1A1E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E85A-30E3-DCE4-18F3-0C9466422E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0D28AC-0EFC-46E3-A04C-42D5CDE41784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2CB37A-16B5-4BCA-8C83-077F9ECCFD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D7CF8-3AA9-F41F-D988-89B8AB1A505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4958C-31E1-E3EB-D0D6-F0A241C283E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3ED02EF-662F-4B0F-B282-8712E4E18E60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76281-9740-E2F1-5968-9160A164972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120243-04A3-1AEA-5811-D68BF2943E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0C39D-A3B8-F3B2-E273-65B3A0750D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96E925E-CEC1-40B0-B26E-2405EAA1C344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0F925F-4F57-72F0-12BA-F9D05ED4CE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BE2398-3A0C-55BE-918F-A446DC259A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72B48-F4F6-4B46-026E-649B999E36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7FB81D9-9133-4471-93AA-6652BC159E03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B5E11B-A0FE-BF5B-59E4-348671DA19E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D20DB1-1D78-2AFA-90B4-EEAAA4D4EE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3030C-927F-851C-E525-362FB2765F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AE28F7E-3083-4D18-9E81-880B6F6236C2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194B4-3A5A-F4B0-8DB0-7860B842E91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24BA3-F1BB-B35F-021A-235AA722805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564F4-48F6-6051-02D2-D5CB709B173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0117899-C474-4261-B04E-F0BE3BBDFBD4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3BF3DB-C9DE-DF6D-BA32-A1D77499543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E8FA0-A6DA-17C1-1033-51DBAE60EDE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36039-3AD9-6871-4112-8F89D51E82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4D32083-40A9-4F74-A968-A486D201E31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CCBE91-7FB2-0BA5-6B99-26C6080D757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58CA6-7E61-0000-E4DC-20CF1C76EA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124B0-C6A0-E4E7-71A5-D5533EB7EF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D375A2-3582-4BAF-A75B-41C4E4054E4C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AA2C1-C8D0-A437-AE32-D2172F2D866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329B2-DF7D-5F0F-E40F-789BC81C2B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3DF20-5053-F4F6-6BA7-75D5F39207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E0003F-62A3-47F7-AF61-AAF410187CB6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62238-A629-133E-067E-2F33433140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253299-B728-FE3A-68A1-40C9D3DD6BA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64DA6-6355-0CEE-DA56-9D71B0183E2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AB26068-C03D-4EAA-9A5C-7577DCA6F6AA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87F3A-B5B3-94BC-AB2D-CE44248D0A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E24C92-91D6-B466-C7E8-B6ACC61BB5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B4E40-A88D-7D89-C993-A0941B6B26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0151A99-D222-4F08-AAF9-64CA99AB3213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0AA8D-C5AB-BB50-7689-481DF5C14E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DFD54-561C-71A9-F9B3-9CA965997F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ECC9-982A-BC2B-0F33-76940CAEB05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7E0E4B-0A1D-4873-90EF-D5C62163E883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C062E-D250-64C9-9764-3E35DC4758F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9BCEE-0BD1-DBEA-391D-E1C52059AC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E9F45-1E6F-FE98-C354-863DEA4022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7961E0E-E5D1-4F92-801E-950EF890FDC2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F6334-EA8F-09AC-5565-90DF25E555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79225B-E8F8-F3AE-9BA2-9DC3C7094D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C1ED4-1762-015C-190B-EF78699AD1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CA08E2-2B87-4214-B854-A17E37CC178E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2914BA-732F-F7FD-F7B0-3CD0CE14FD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FDD03-9B04-D3A6-5B91-86D01973EB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71BE3-B1DC-A96C-14F5-004E024FD8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24110C3-1EA5-438E-928B-7F49A7C525FC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F74419-3B14-6BF1-CB2B-C6405DEAC0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FFABD-2C0C-092C-8D26-E5CA0E423B6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82190-4791-450F-7CBF-5F50C251B7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464EC7-A57F-4188-9B81-109C86E4A612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37D27-AA50-F329-EC45-5B997DCE8B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AB331D-4064-E6A8-74BF-44366CAAFB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CA270-8693-4FC2-C33C-1FA802845A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D3BD8C0-0A48-4133-9E6C-27882AF9EB2E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2AF9A8-7986-612C-E401-1CD5438477E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D94419-E9D4-BD23-2E1C-851351CB12D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15878-137A-25EE-8FCB-77329B4F10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DD06350-5873-4F45-BC79-680F29928631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2BEBFD-1457-ED7A-4CC3-F2D6A7053C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DB55B-C8EA-3627-D600-1D595543AB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D0923-1FA4-4112-7F4F-721164CAE4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2B4C5D-9E3F-4816-99C8-C428A60E400B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AEEA6-879A-B7C7-EBA8-5761A6EF9EA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FC7DA3-744B-8BAE-0A2A-EC6FB52B8BA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8142A-0FCC-5F04-B30C-F014636B0B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8095E97-7595-4CE9-9526-1D844035ABD5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A18AC9-304C-694C-02F8-A028D8C9D5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3BCCDA-6EC4-4858-D8A0-6926570062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1AFC3-BAF9-CE51-6D4A-2EB1BEFDAA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706CF11-36A6-45D1-A682-E61EE4836FE6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C91EE2-6E4A-0462-F6AD-33BA9D6EA61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CBEF6-DE4B-ABE2-729E-C771EC33E8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E0F91-B408-3D5B-EC9E-5DC5C9E6A0A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7721550-3240-4BEC-8020-0961585CA03F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E2A19-4316-FC48-A8E4-121B8ACDAB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0C471B-750D-3A65-C4CC-AD40CBC002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708D2-389F-29B4-5105-29B3B4A545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A06D285-3CE8-41F4-BB86-D90FC8A55A9A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475C6D-D09B-4B6F-9273-883322E4ED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C9E7B6-904A-B10C-E199-5912140888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4773-9F7C-C7FE-99E2-1D0C043DC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61300-6919-740B-AD38-3EAC3572C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1DD94-4BE5-9690-F17E-F134377E4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0B3DF-9148-BA0D-F4F5-9FCFECD6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8E0C6-B265-53E1-F970-1A3E98019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C9F21F-BFDC-42D0-991D-4E9B483BCE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7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10622-7B82-5A79-B628-A5B16222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1D421-4D79-D722-46BE-F90CD4225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3BEC-03D7-E471-C096-AC3AFAF6D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31697-2685-FD3A-9031-9E4491A1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EA84-B7C4-CCB4-84F0-EAA3EF55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2BCC6F-5586-4BD5-BD41-6D657D85D51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1D21E-55D8-AE5F-EC09-B1A408B4C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00950" y="80963"/>
            <a:ext cx="2439988" cy="5280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0653E-29CD-2A29-3695-56348D8DA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6225" y="80963"/>
            <a:ext cx="7172325" cy="5280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0F2B6-51E9-E2DE-10A8-69F97B03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7828-F0D6-107E-21F4-FC069BFA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FE45E-F0F1-8CDF-C7AC-0A97F439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1E6B53-C892-4EBC-BE33-1604AB4C2F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3F6E-739E-93BD-F673-FED33AD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8D43-4B50-02EB-28B6-5A3BC324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C25E1-3EA8-F879-6693-8819E998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2A3C3-0D74-8890-78B9-460F84DD8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20621-A03A-2EC2-8379-DB27E3EA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996350-8DBA-46FC-92CF-8007D57A7D5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6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9DE3-4B0A-15AE-A7B3-B5996566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220BD-7429-A3D5-E5AA-6E68DB97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726C1-4FE6-7EDC-A939-40B10EBD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DE184-9CBA-AEF9-6B9F-48FE4F02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F3E0-36A5-9A0D-097F-1C8491E3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DB8529-A92D-4E8F-88CE-49F304CA36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0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054C3-8B71-180D-5CC6-D7DA388F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8147A-BD01-9169-9D45-976D02C25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914400"/>
            <a:ext cx="4765675" cy="4446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3E216-FDA9-6CBA-CE50-36D1E8A2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300" y="914400"/>
            <a:ext cx="4767263" cy="4446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7107F-C2C8-A5B5-4BB2-98BD1257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ED755-2CB7-CF70-03F3-23D7061FF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0CAAB-79C9-D4DE-FFEC-45018886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FDBEE9-DEF6-4796-8F0B-3B7D0FDA90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0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F023-2384-B69B-23E0-72D63231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D662-4500-F428-F9D0-CB005C1BF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92254-ED79-DBDF-5F20-AA78E10EB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923623-F37B-02D9-BA55-9B8411164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152E8-4099-38B2-006B-86954BB5D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A44A8-1416-A6EA-6DB4-AC40C8034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B1D21-C50A-39C6-A161-5DD0286D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64363-582E-F82B-5445-2AEB0C41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D60F9B-1968-46C6-886B-E8EF73BB23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8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D9F0-21BC-AB2F-4002-3889C1E1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F9B82-338B-5775-D557-03DC873F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E408F-8979-22E0-A27A-DDF8CAC0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5A7F6-37D0-5B45-9EC7-1E253B4B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5CA9D7-0DBA-4CAB-B2E7-55C9937593D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5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FF780-23A2-7995-995A-C1428FB7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B512CC-D9E6-35CF-BB0A-8611F10B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B40D-BC60-617A-EEB1-5F290344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825C22-4E4C-4923-A63F-978D30D2FA9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97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711D-8C47-250C-1B4F-3EA9BBCBC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0D30-1003-4E8A-B5B7-A76DB804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4F096-4BCB-4675-284F-5B7186208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A48E3-B3A6-0E90-FC2A-C3CC0F3D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D9C48-80EE-AD7D-51EE-2E77FB8CE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BF5B2-5F13-BEAA-A667-05F31AFAF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69EA7F-1C63-4F9C-8846-89A0C23D74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2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F5C5-B9CF-B45E-3261-105DF7F3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67F7D-450C-FB19-C75A-199101E58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ED55D-36C9-B4A4-8F27-1A519FB72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9F45B-6E4C-57C0-6CEB-2E93206EC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73607-E8C7-1684-8D08-C3FB6B4C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46901-DE34-86B7-FBC6-EC2FF413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E90ED6-595A-49D3-A1F8-FADB3F7E23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2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35547-26D8-277A-31A4-7E398349D3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399" y="81720"/>
            <a:ext cx="9675360" cy="60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B7D2E-4AC1-FBB8-DD94-6E5D722CA7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6840" y="914039"/>
            <a:ext cx="9685440" cy="4446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EB0AC-A4C8-987A-8B21-8F6C1B3DFE5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87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A4855-C20C-2339-F787-A17A7403A48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26C12-24D8-1697-A58D-6305DB8913A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018000" y="5344560"/>
            <a:ext cx="878039" cy="25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2440E41-41A4-469C-9C60-5B9557257371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US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" pitchFamily="2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spcBef>
          <a:spcPts val="1701"/>
        </a:spcBef>
        <a:spcAft>
          <a:spcPts val="283"/>
        </a:spcAft>
        <a:buSzPct val="45000"/>
        <a:buFont typeface="StarSymbol"/>
        <a:buChar char="●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1pPr>
      <a:lvl2pPr marL="0" marR="0" lvl="1" indent="0" rtl="0" hangingPunct="0">
        <a:spcBef>
          <a:spcPts val="1417"/>
        </a:spcBef>
        <a:spcAft>
          <a:spcPts val="283"/>
        </a:spcAft>
        <a:buSzPct val="75000"/>
        <a:buFont typeface="StarSymbol"/>
        <a:buChar char="–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2pPr>
      <a:lvl3pPr marL="0" marR="0" lvl="2" indent="0" rtl="0" hangingPunct="0">
        <a:spcBef>
          <a:spcPts val="1134"/>
        </a:spcBef>
        <a:spcAft>
          <a:spcPts val="283"/>
        </a:spcAft>
        <a:buSzPct val="45000"/>
        <a:buFont typeface="StarSymbol"/>
        <a:buChar char="●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3pPr>
      <a:lvl4pPr marL="0" marR="0" lvl="3" indent="0" rtl="0" hangingPunct="0">
        <a:spcBef>
          <a:spcPts val="850"/>
        </a:spcBef>
        <a:spcAft>
          <a:spcPts val="283"/>
        </a:spcAft>
        <a:buSzPct val="75000"/>
        <a:buFont typeface="StarSymbol"/>
        <a:buChar char="–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4pPr>
      <a:lvl5pPr marL="0" marR="0" lvl="4" indent="0" rtl="0" hangingPunct="0">
        <a:spcBef>
          <a:spcPts val="567"/>
        </a:spcBef>
        <a:spcAft>
          <a:spcPts val="283"/>
        </a:spcAft>
        <a:buSzPct val="45000"/>
        <a:buFont typeface="StarSymbol"/>
        <a:buChar char="●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5pPr>
      <a:lvl6pPr marL="0" marR="0" lvl="5" indent="0" rtl="0" hangingPunct="0">
        <a:spcBef>
          <a:spcPts val="567"/>
        </a:spcBef>
        <a:spcAft>
          <a:spcPts val="283"/>
        </a:spcAft>
        <a:buSzPct val="45000"/>
        <a:buFont typeface="StarSymbol"/>
        <a:buChar char="●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6pPr>
      <a:lvl7pPr marL="0" marR="0" lvl="6" indent="0" rtl="0" hangingPunct="0">
        <a:spcBef>
          <a:spcPts val="567"/>
        </a:spcBef>
        <a:spcAft>
          <a:spcPts val="283"/>
        </a:spcAft>
        <a:buSzPct val="45000"/>
        <a:buFont typeface="StarSymbol"/>
        <a:buChar char="●"/>
        <a:tabLst/>
        <a:defRPr lang="en-US" sz="1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amathematician.com/2013/08/q-why-does-it-take-thousands-of-years-for-light-to-escape-the-su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50C5ADD5-7B32-9A90-71D0-3167F9295C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3240" y="74880"/>
            <a:ext cx="7502400" cy="35827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AEA94D3-7AAE-5021-A408-DA7D2054A31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3240" y="5168160"/>
            <a:ext cx="9141120" cy="457200"/>
          </a:xfrm>
        </p:spPr>
        <p:txBody>
          <a:bodyPr anchor="ctr"/>
          <a:lstStyle/>
          <a:p>
            <a:pPr lvl="0" algn="l">
              <a:buNone/>
            </a:pPr>
            <a:r>
              <a:rPr lang="en-US" sz="2000" dirty="0">
                <a:latin typeface="Rubik" pitchFamily="18"/>
              </a:rPr>
              <a:t>05/11/2024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2AAF6-0966-6D8D-FFD2-1CBAF5E8BDC4}"/>
              </a:ext>
            </a:extLst>
          </p:cNvPr>
          <p:cNvSpPr txBox="1"/>
          <p:nvPr/>
        </p:nvSpPr>
        <p:spPr>
          <a:xfrm>
            <a:off x="111240" y="4884480"/>
            <a:ext cx="3483174" cy="4252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 dirty="0">
                <a:ln>
                  <a:noFill/>
                </a:ln>
                <a:latin typeface="Rubik" pitchFamily="18"/>
                <a:ea typeface="Microsoft YaHei" pitchFamily="2"/>
                <a:cs typeface="Arial" pitchFamily="2"/>
              </a:rPr>
              <a:t>Ivan </a:t>
            </a:r>
            <a:r>
              <a:rPr lang="en-US" sz="2200" b="0" i="0" u="none" strike="noStrike" kern="1200" cap="none" dirty="0" err="1">
                <a:ln>
                  <a:noFill/>
                </a:ln>
                <a:latin typeface="Rubik" pitchFamily="18"/>
                <a:ea typeface="Microsoft YaHei" pitchFamily="2"/>
                <a:cs typeface="Arial" pitchFamily="2"/>
              </a:rPr>
              <a:t>Milić</a:t>
            </a:r>
            <a:r>
              <a:rPr lang="en-US" sz="2200" b="0" i="0" u="none" strike="noStrike" kern="1200" cap="none" dirty="0">
                <a:ln>
                  <a:noFill/>
                </a:ln>
                <a:latin typeface="Rubik" pitchFamily="18"/>
                <a:ea typeface="Microsoft YaHei" pitchFamily="2"/>
                <a:cs typeface="Arial" pitchFamily="2"/>
              </a:rPr>
              <a:t> (MATF / KIS / AOB)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B57118-9653-0329-51D6-8EC1114C742E}"/>
              </a:ext>
            </a:extLst>
          </p:cNvPr>
          <p:cNvSpPr txBox="1"/>
          <p:nvPr/>
        </p:nvSpPr>
        <p:spPr>
          <a:xfrm>
            <a:off x="183240" y="3383640"/>
            <a:ext cx="9538560" cy="144971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buNone/>
              <a:tabLst/>
            </a:pP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Teorija</a:t>
            </a:r>
            <a:r>
              <a:rPr lang="en-US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</a:t>
            </a: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Zvezdanih</a:t>
            </a:r>
            <a:r>
              <a:rPr lang="en-US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</a:t>
            </a: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Spektara</a:t>
            </a:r>
            <a:endParaRPr lang="en-US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Rubik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Lekcija</a:t>
            </a:r>
            <a:r>
              <a:rPr lang="en-US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5: </a:t>
            </a: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Momenti</a:t>
            </a:r>
            <a:r>
              <a:rPr lang="en-US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JPZ </a:t>
            </a: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i</a:t>
            </a:r>
            <a:r>
              <a:rPr lang="en-US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</a:t>
            </a: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modelovanje</a:t>
            </a:r>
            <a:r>
              <a:rPr lang="en-US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</a:t>
            </a: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Atmosfera</a:t>
            </a:r>
            <a:endParaRPr lang="en-US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Rubik" pitchFamily="18"/>
              <a:ea typeface="Microsoft YaHei" pitchFamily="2"/>
              <a:cs typeface="Arial" pitchFamily="2"/>
            </a:endParaRP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340F8568-11F4-AF2D-B306-EA9A62763C1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470631" y="3956287"/>
            <a:ext cx="1377528" cy="1347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26E7BFD4-1308-77F1-FA61-4B7B234F834B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773090" y="-15685"/>
            <a:ext cx="2304360" cy="172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F161B-5C4F-7849-13A3-7F399A48A9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8750" y="2051505"/>
            <a:ext cx="15430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9EFB-4808-7EA6-F228-0C39215F94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Limb darkening (potamnjenje ka rubu)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90075-7D26-28E9-DDBC-8A3516E6B2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Limb darkening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talasne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, </a:t>
            </a:r>
            <a:r>
              <a:rPr lang="en-US" dirty="0" err="1"/>
              <a:t>zašto</a:t>
            </a:r>
            <a:r>
              <a:rPr lang="en-US" dirty="0"/>
              <a:t>?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Koeficijent</a:t>
            </a:r>
            <a:r>
              <a:rPr lang="en-US" dirty="0"/>
              <a:t> </a:t>
            </a:r>
            <a:r>
              <a:rPr lang="en-US" dirty="0" err="1"/>
              <a:t>apsorpcije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talasne</a:t>
            </a:r>
            <a:r>
              <a:rPr lang="en-US" dirty="0"/>
              <a:t> </a:t>
            </a:r>
            <a:r>
              <a:rPr lang="en-US" dirty="0" err="1"/>
              <a:t>dužine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izvora</a:t>
            </a:r>
            <a:r>
              <a:rPr lang="en-US" dirty="0"/>
              <a:t> (</a:t>
            </a:r>
            <a:r>
              <a:rPr lang="en-US" dirty="0" err="1"/>
              <a:t>Plankova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)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talasne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: </a:t>
            </a:r>
            <a:r>
              <a:rPr lang="en-US" dirty="0" err="1"/>
              <a:t>Setite</a:t>
            </a:r>
            <a:r>
              <a:rPr lang="en-US" dirty="0"/>
              <a:t> se da je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većim</a:t>
            </a:r>
            <a:r>
              <a:rPr lang="en-US" dirty="0"/>
              <a:t> </a:t>
            </a:r>
            <a:r>
              <a:rPr lang="en-US" dirty="0" err="1"/>
              <a:t>talasnim</a:t>
            </a:r>
            <a:r>
              <a:rPr lang="en-US" dirty="0"/>
              <a:t> </a:t>
            </a:r>
            <a:r>
              <a:rPr lang="en-US" dirty="0" err="1"/>
              <a:t>dužinama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izvora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manje</a:t>
            </a:r>
            <a:r>
              <a:rPr lang="en-US" dirty="0"/>
              <a:t> “</a:t>
            </a:r>
            <a:r>
              <a:rPr lang="en-US" dirty="0" err="1"/>
              <a:t>strma</a:t>
            </a:r>
            <a:r>
              <a:rPr lang="en-US" dirty="0"/>
              <a:t>” (</a:t>
            </a:r>
            <a:r>
              <a:rPr lang="en-US" dirty="0" err="1"/>
              <a:t>vežbe</a:t>
            </a:r>
            <a:r>
              <a:rPr lang="en-US" dirty="0"/>
              <a:t> od </a:t>
            </a:r>
            <a:r>
              <a:rPr lang="en-US" dirty="0" err="1"/>
              <a:t>prošlog</a:t>
            </a:r>
            <a:r>
              <a:rPr lang="en-US" dirty="0"/>
              <a:t> </a:t>
            </a:r>
            <a:r>
              <a:rPr lang="en-US" dirty="0" err="1"/>
              <a:t>petka</a:t>
            </a:r>
            <a:r>
              <a:rPr lang="en-US" dirty="0"/>
              <a:t>)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Gledanje</a:t>
            </a:r>
            <a:r>
              <a:rPr lang="en-US" dirty="0"/>
              <a:t> </a:t>
            </a:r>
            <a:r>
              <a:rPr lang="en-US" dirty="0" err="1"/>
              <a:t>istog</a:t>
            </a:r>
            <a:r>
              <a:rPr lang="en-US" dirty="0"/>
              <a:t> </a:t>
            </a:r>
            <a:r>
              <a:rPr lang="en-US" dirty="0" err="1"/>
              <a:t>objekta</a:t>
            </a:r>
            <a:r>
              <a:rPr lang="en-US" dirty="0"/>
              <a:t> pod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uglovima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talasnim</a:t>
            </a:r>
            <a:r>
              <a:rPr lang="en-US" dirty="0"/>
              <a:t> </a:t>
            </a:r>
            <a:r>
              <a:rPr lang="en-US" dirty="0" err="1"/>
              <a:t>dužinama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uvid</a:t>
            </a:r>
            <a:r>
              <a:rPr lang="en-US" dirty="0"/>
              <a:t> u </a:t>
            </a:r>
            <a:r>
              <a:rPr lang="en-US" dirty="0" err="1"/>
              <a:t>raspodelu</a:t>
            </a:r>
            <a:r>
              <a:rPr lang="en-US" dirty="0"/>
              <a:t> temperature po </a:t>
            </a:r>
            <a:r>
              <a:rPr lang="en-US" dirty="0" err="1"/>
              <a:t>dubini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Ovo je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se </a:t>
            </a:r>
            <a:r>
              <a:rPr lang="en-US" dirty="0" err="1"/>
              <a:t>provlačiti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ostatak</a:t>
            </a:r>
            <a:r>
              <a:rPr lang="en-US" dirty="0"/>
              <a:t> </a:t>
            </a:r>
            <a:r>
              <a:rPr lang="en-US" dirty="0" err="1"/>
              <a:t>kursa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7D7B7-C456-CBE3-9570-81870711652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Milne-Eddingtonova aproksimacija za Fluks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8475E-0258-9F9C-C671-C55E2474A2F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Pod </a:t>
            </a:r>
            <a:r>
              <a:rPr lang="en-US" dirty="0" err="1"/>
              <a:t>pretpostavkom</a:t>
            </a:r>
            <a:r>
              <a:rPr lang="en-US" dirty="0"/>
              <a:t> </a:t>
            </a:r>
            <a:r>
              <a:rPr lang="en-US" dirty="0" err="1"/>
              <a:t>linearne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izvora</a:t>
            </a:r>
            <a:r>
              <a:rPr lang="en-US" dirty="0"/>
              <a:t>, </a:t>
            </a:r>
            <a:r>
              <a:rPr lang="en-US" dirty="0" err="1"/>
              <a:t>izračunajte</a:t>
            </a:r>
            <a:r>
              <a:rPr lang="en-US" dirty="0"/>
              <a:t> </a:t>
            </a:r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fluks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Samostalan</a:t>
            </a:r>
            <a:r>
              <a:rPr lang="en-US" b="1" dirty="0"/>
              <a:t> rad 5-6 min.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06CC-1B05-1C96-7EBE-9A8DF1CBAF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Milne-Eddingtonova aproksimacija za Fluks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47ED1-A350-0C79-41FF-363AFFA259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Pod </a:t>
            </a:r>
            <a:r>
              <a:rPr lang="en-US" dirty="0" err="1"/>
              <a:t>pretpostavkom</a:t>
            </a:r>
            <a:r>
              <a:rPr lang="en-US" dirty="0"/>
              <a:t> </a:t>
            </a:r>
            <a:r>
              <a:rPr lang="en-US" dirty="0" err="1"/>
              <a:t>linearne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izvora</a:t>
            </a:r>
            <a:r>
              <a:rPr lang="en-US" dirty="0"/>
              <a:t>, </a:t>
            </a:r>
            <a:r>
              <a:rPr lang="en-US" dirty="0" err="1"/>
              <a:t>izračunajte</a:t>
            </a:r>
            <a:r>
              <a:rPr lang="en-US" dirty="0"/>
              <a:t> </a:t>
            </a:r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fluks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endParaRPr lang="en-US" b="1" dirty="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18E7DF25-31CF-A140-D0B0-4AE1678C35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62040" y="1627199"/>
            <a:ext cx="5152680" cy="1752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A2EA-5949-8507-A6AD-9440B7ADB6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“Siva Atmosfera”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E9A25-9422-8711-79D9-6721BEC7748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Sve</a:t>
            </a:r>
            <a:r>
              <a:rPr lang="en-US" dirty="0"/>
              <a:t> do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izvedeno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talasne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 (</a:t>
            </a:r>
            <a:r>
              <a:rPr lang="en-US" dirty="0" err="1"/>
              <a:t>frekvencije</a:t>
            </a:r>
            <a:r>
              <a:rPr lang="en-US" dirty="0"/>
              <a:t>). </a:t>
            </a:r>
            <a:r>
              <a:rPr lang="en-US" dirty="0" err="1"/>
              <a:t>Možemo</a:t>
            </a:r>
            <a:r>
              <a:rPr lang="en-US" dirty="0"/>
              <a:t> li </a:t>
            </a:r>
            <a:r>
              <a:rPr lang="en-US" dirty="0" err="1"/>
              <a:t>nekako</a:t>
            </a:r>
            <a:r>
              <a:rPr lang="en-US" dirty="0"/>
              <a:t> </a:t>
            </a:r>
            <a:r>
              <a:rPr lang="en-US" dirty="0" err="1"/>
              <a:t>ustanovimo</a:t>
            </a:r>
            <a:r>
              <a:rPr lang="en-US" dirty="0"/>
              <a:t> </a:t>
            </a:r>
            <a:r>
              <a:rPr lang="en-US" dirty="0" err="1"/>
              <a:t>neku</a:t>
            </a:r>
            <a:r>
              <a:rPr lang="en-US" dirty="0"/>
              <a:t> </a:t>
            </a:r>
            <a:r>
              <a:rPr lang="en-US" dirty="0" err="1"/>
              <a:t>generalniju</a:t>
            </a:r>
            <a:r>
              <a:rPr lang="en-US" dirty="0"/>
              <a:t> </a:t>
            </a:r>
            <a:r>
              <a:rPr lang="en-US" dirty="0" err="1"/>
              <a:t>skalu</a:t>
            </a:r>
            <a:r>
              <a:rPr lang="en-US" dirty="0"/>
              <a:t> </a:t>
            </a:r>
            <a:r>
              <a:rPr lang="en-US" dirty="0" err="1"/>
              <a:t>dubina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Aproksimacija</a:t>
            </a:r>
            <a:r>
              <a:rPr lang="en-US" dirty="0"/>
              <a:t> </a:t>
            </a:r>
            <a:r>
              <a:rPr lang="en-US" dirty="0" err="1"/>
              <a:t>sive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 </a:t>
            </a:r>
            <a:r>
              <a:rPr lang="en-US" dirty="0" err="1"/>
              <a:t>pretpostavlja</a:t>
            </a:r>
            <a:r>
              <a:rPr lang="en-US" dirty="0"/>
              <a:t> da </a:t>
            </a:r>
            <a:r>
              <a:rPr lang="en-US" dirty="0" err="1"/>
              <a:t>radimo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talasnom</a:t>
            </a:r>
            <a:r>
              <a:rPr lang="en-US" dirty="0"/>
              <a:t> </a:t>
            </a:r>
            <a:r>
              <a:rPr lang="en-US" dirty="0" err="1"/>
              <a:t>dužinom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(</a:t>
            </a:r>
            <a:r>
              <a:rPr lang="en-US" dirty="0" err="1"/>
              <a:t>nadamo</a:t>
            </a:r>
            <a:r>
              <a:rPr lang="en-US" dirty="0"/>
              <a:t> se dobro) </a:t>
            </a: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atmosferu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Ovime</a:t>
            </a:r>
            <a:r>
              <a:rPr lang="en-US" dirty="0"/>
              <a:t> </a:t>
            </a:r>
            <a:r>
              <a:rPr lang="en-US" dirty="0" err="1"/>
              <a:t>opisujemo</a:t>
            </a:r>
            <a:r>
              <a:rPr lang="en-US" dirty="0"/>
              <a:t> </a:t>
            </a:r>
            <a:r>
              <a:rPr lang="en-US" b="1" dirty="0" err="1"/>
              <a:t>celokupan</a:t>
            </a:r>
            <a:r>
              <a:rPr lang="en-US" b="1" dirty="0"/>
              <a:t> </a:t>
            </a:r>
            <a:r>
              <a:rPr lang="en-US" dirty="0"/>
              <a:t>transport </a:t>
            </a:r>
            <a:r>
              <a:rPr lang="en-US" dirty="0" err="1"/>
              <a:t>zračenja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zvezdanu</a:t>
            </a:r>
            <a:r>
              <a:rPr lang="en-US" dirty="0"/>
              <a:t> </a:t>
            </a:r>
            <a:r>
              <a:rPr lang="en-US" dirty="0" err="1"/>
              <a:t>atmosferu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talasnom</a:t>
            </a:r>
            <a:r>
              <a:rPr lang="en-US" dirty="0"/>
              <a:t> </a:t>
            </a:r>
            <a:r>
              <a:rPr lang="en-US" dirty="0" err="1"/>
              <a:t>dužinom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Ova </a:t>
            </a:r>
            <a:r>
              <a:rPr lang="en-US" dirty="0" err="1"/>
              <a:t>aproksimacija</a:t>
            </a:r>
            <a:r>
              <a:rPr lang="en-US" dirty="0"/>
              <a:t> je </a:t>
            </a:r>
            <a:r>
              <a:rPr lang="en-US" dirty="0" err="1"/>
              <a:t>očigledno</a:t>
            </a:r>
            <a:r>
              <a:rPr lang="en-US" dirty="0"/>
              <a:t> </a:t>
            </a:r>
            <a:r>
              <a:rPr lang="en-US" dirty="0" err="1"/>
              <a:t>netačna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pruži</a:t>
            </a:r>
            <a:r>
              <a:rPr lang="en-US" dirty="0"/>
              <a:t> </a:t>
            </a:r>
            <a:r>
              <a:rPr lang="en-US" dirty="0" err="1"/>
              <a:t>uvid</a:t>
            </a:r>
            <a:r>
              <a:rPr lang="en-US" dirty="0"/>
              <a:t> u to </a:t>
            </a:r>
            <a:r>
              <a:rPr lang="en-US" dirty="0" err="1"/>
              <a:t>kakve</a:t>
            </a:r>
            <a:r>
              <a:rPr lang="en-US" dirty="0"/>
              <a:t> </a:t>
            </a:r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 </a:t>
            </a:r>
            <a:r>
              <a:rPr lang="en-US" dirty="0" err="1"/>
              <a:t>imaju</a:t>
            </a:r>
            <a:r>
              <a:rPr lang="en-US" dirty="0"/>
              <a:t> </a:t>
            </a:r>
            <a:r>
              <a:rPr lang="en-US" dirty="0" err="1"/>
              <a:t>smisla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M-E </a:t>
            </a:r>
            <a:r>
              <a:rPr lang="en-US" dirty="0" err="1"/>
              <a:t>relacija</a:t>
            </a:r>
            <a:r>
              <a:rPr lang="en-US" dirty="0"/>
              <a:t> za </a:t>
            </a:r>
            <a:r>
              <a:rPr lang="en-US" dirty="0" err="1"/>
              <a:t>fluks</a:t>
            </a:r>
            <a:r>
              <a:rPr lang="en-US" dirty="0"/>
              <a:t> </a:t>
            </a:r>
            <a:r>
              <a:rPr lang="en-US" dirty="0" err="1"/>
              <a:t>postaje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Da li ova </a:t>
            </a:r>
            <a:r>
              <a:rPr lang="en-US" dirty="0" err="1"/>
              <a:t>efikasna</a:t>
            </a:r>
            <a:r>
              <a:rPr lang="en-US" dirty="0"/>
              <a:t> </a:t>
            </a:r>
            <a:r>
              <a:rPr lang="en-US" dirty="0" err="1"/>
              <a:t>temperatura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smisla</a:t>
            </a:r>
            <a:r>
              <a:rPr lang="en-US" dirty="0"/>
              <a:t>? </a:t>
            </a:r>
            <a:r>
              <a:rPr lang="en-US" dirty="0" err="1"/>
              <a:t>Pogledajte</a:t>
            </a:r>
            <a:r>
              <a:rPr lang="en-US" dirty="0"/>
              <a:t> FALC model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ocenite</a:t>
            </a:r>
            <a:r>
              <a:rPr lang="en-US" dirty="0"/>
              <a:t>!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36623176-46C6-1E5A-E8A3-93C03E19EF4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174920" y="3730680"/>
            <a:ext cx="2266560" cy="71388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B831-B3C6-9ADD-37E8-B56BB059CE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Milne-Eddington relacija za linije - opisno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946944FB-2D39-CAC2-A2D8-23790BDEBEE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00200" y="645840"/>
            <a:ext cx="7228799" cy="5023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15C2-1AFA-46D1-A7A8-F719E205877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 err="1"/>
              <a:t>Modeliranje</a:t>
            </a:r>
            <a:r>
              <a:rPr lang="en-US" dirty="0"/>
              <a:t> </a:t>
            </a:r>
            <a:r>
              <a:rPr lang="en-US" dirty="0" err="1"/>
              <a:t>zvezdanih</a:t>
            </a:r>
            <a:r>
              <a:rPr lang="en-US" dirty="0"/>
              <a:t> </a:t>
            </a:r>
            <a:r>
              <a:rPr lang="en-US" dirty="0" err="1"/>
              <a:t>atmosfera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007FA-FAEE-D2DE-AC9E-F260ED60DE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Videli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da </a:t>
            </a:r>
            <a:r>
              <a:rPr lang="en-US" dirty="0" err="1"/>
              <a:t>možemo</a:t>
            </a:r>
            <a:r>
              <a:rPr lang="en-US" dirty="0"/>
              <a:t> da,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posmatranja</a:t>
            </a:r>
            <a:r>
              <a:rPr lang="en-US" dirty="0"/>
              <a:t> limb </a:t>
            </a:r>
            <a:r>
              <a:rPr lang="en-US" dirty="0" err="1"/>
              <a:t>darkeninga</a:t>
            </a:r>
            <a:r>
              <a:rPr lang="en-US" dirty="0"/>
              <a:t>, </a:t>
            </a:r>
            <a:r>
              <a:rPr lang="en-US" dirty="0" err="1"/>
              <a:t>probamo</a:t>
            </a:r>
            <a:r>
              <a:rPr lang="en-US" dirty="0"/>
              <a:t> da </a:t>
            </a:r>
            <a:r>
              <a:rPr lang="en-US" dirty="0" err="1"/>
              <a:t>zaključimo</a:t>
            </a:r>
            <a:r>
              <a:rPr lang="en-US" dirty="0"/>
              <a:t> </a:t>
            </a:r>
            <a:r>
              <a:rPr lang="en-US" dirty="0" err="1"/>
              <a:t>distribuciju</a:t>
            </a:r>
            <a:r>
              <a:rPr lang="en-US" dirty="0"/>
              <a:t> temperature u </a:t>
            </a:r>
            <a:r>
              <a:rPr lang="en-US" dirty="0" err="1"/>
              <a:t>Sunčevoj</a:t>
            </a:r>
            <a:r>
              <a:rPr lang="en-US" dirty="0"/>
              <a:t> </a:t>
            </a:r>
            <a:r>
              <a:rPr lang="en-US" dirty="0" err="1"/>
              <a:t>atmosferi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Sledeće</a:t>
            </a:r>
            <a:r>
              <a:rPr lang="en-US" dirty="0"/>
              <a:t> </a:t>
            </a:r>
            <a:r>
              <a:rPr lang="en-US" dirty="0" err="1"/>
              <a:t>pitanje</a:t>
            </a:r>
            <a:r>
              <a:rPr lang="en-US" dirty="0"/>
              <a:t> je: </a:t>
            </a:r>
            <a:r>
              <a:rPr lang="en-US" b="1" dirty="0" err="1"/>
              <a:t>Šta</a:t>
            </a:r>
            <a:r>
              <a:rPr lang="en-US" b="1" dirty="0"/>
              <a:t> </a:t>
            </a:r>
            <a:r>
              <a:rPr lang="en-US" b="1" dirty="0" err="1"/>
              <a:t>diktira</a:t>
            </a:r>
            <a:r>
              <a:rPr lang="en-US" b="1" dirty="0"/>
              <a:t> </a:t>
            </a:r>
            <a:r>
              <a:rPr lang="en-US" b="1" dirty="0" err="1"/>
              <a:t>tu</a:t>
            </a:r>
            <a:r>
              <a:rPr lang="en-US" b="1" dirty="0"/>
              <a:t> </a:t>
            </a:r>
            <a:r>
              <a:rPr lang="en-US" b="1" dirty="0" err="1"/>
              <a:t>raspodelu</a:t>
            </a:r>
            <a:r>
              <a:rPr lang="en-US" b="1" dirty="0"/>
              <a:t>? Koji </a:t>
            </a:r>
            <a:r>
              <a:rPr lang="en-US" b="1" dirty="0" err="1"/>
              <a:t>modeli</a:t>
            </a:r>
            <a:r>
              <a:rPr lang="en-US" b="1" dirty="0"/>
              <a:t> </a:t>
            </a:r>
            <a:r>
              <a:rPr lang="en-US" b="1" dirty="0" err="1"/>
              <a:t>imaju</a:t>
            </a:r>
            <a:r>
              <a:rPr lang="en-US" b="1" dirty="0"/>
              <a:t> </a:t>
            </a:r>
            <a:r>
              <a:rPr lang="en-US" b="1" dirty="0" err="1"/>
              <a:t>smisla</a:t>
            </a:r>
            <a:r>
              <a:rPr lang="en-US" b="1" dirty="0"/>
              <a:t>? Koja </a:t>
            </a:r>
            <a:r>
              <a:rPr lang="en-US" b="1" dirty="0" err="1"/>
              <a:t>fizika</a:t>
            </a:r>
            <a:r>
              <a:rPr lang="en-US" b="1" dirty="0"/>
              <a:t> je </a:t>
            </a:r>
            <a:r>
              <a:rPr lang="en-US" b="1" dirty="0" err="1"/>
              <a:t>važna</a:t>
            </a:r>
            <a:r>
              <a:rPr lang="en-US" b="1" dirty="0"/>
              <a:t>?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Pretpostavimo</a:t>
            </a:r>
            <a:r>
              <a:rPr lang="en-US" dirty="0"/>
              <a:t> </a:t>
            </a:r>
            <a:r>
              <a:rPr lang="en-US" dirty="0" err="1"/>
              <a:t>relevantnu</a:t>
            </a:r>
            <a:r>
              <a:rPr lang="en-US" dirty="0"/>
              <a:t> </a:t>
            </a:r>
            <a:r>
              <a:rPr lang="en-US" dirty="0" err="1"/>
              <a:t>fiziku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Rešimo</a:t>
            </a:r>
            <a:r>
              <a:rPr lang="en-US" dirty="0"/>
              <a:t> </a:t>
            </a:r>
            <a:r>
              <a:rPr lang="en-US" dirty="0" err="1"/>
              <a:t>jednačine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Uporedimo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posmatranjima</a:t>
            </a:r>
            <a:r>
              <a:rPr lang="en-US" dirty="0"/>
              <a:t> / </a:t>
            </a:r>
            <a:r>
              <a:rPr lang="en-US" dirty="0" err="1"/>
              <a:t>merenjima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Zaključimo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našeg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radi</a:t>
            </a:r>
            <a:r>
              <a:rPr lang="en-US" dirty="0"/>
              <a:t> a </a:t>
            </a:r>
            <a:r>
              <a:rPr lang="en-US" dirty="0" err="1"/>
              <a:t>šta</a:t>
            </a:r>
            <a:r>
              <a:rPr lang="en-US" dirty="0"/>
              <a:t> ne </a:t>
            </a:r>
            <a:r>
              <a:rPr lang="en-US" dirty="0" err="1"/>
              <a:t>radi</a:t>
            </a:r>
            <a:r>
              <a:rPr lang="en-US" dirty="0"/>
              <a:t> (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suočimo</a:t>
            </a:r>
            <a:r>
              <a:rPr lang="en-US" dirty="0"/>
              <a:t> </a:t>
            </a:r>
            <a:r>
              <a:rPr lang="en-US" dirty="0" err="1"/>
              <a:t>modele</a:t>
            </a:r>
            <a:r>
              <a:rPr lang="en-US" dirty="0"/>
              <a:t>).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Videćete</a:t>
            </a:r>
            <a:r>
              <a:rPr lang="en-US" dirty="0"/>
              <a:t> da se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slična</a:t>
            </a:r>
            <a:r>
              <a:rPr lang="en-US" dirty="0"/>
              <a:t> </a:t>
            </a:r>
            <a:r>
              <a:rPr lang="en-US" dirty="0" err="1"/>
              <a:t>priča</a:t>
            </a:r>
            <a:r>
              <a:rPr lang="en-US" dirty="0"/>
              <a:t> </a:t>
            </a:r>
            <a:r>
              <a:rPr lang="en-US" dirty="0" err="1"/>
              <a:t>priča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Fizičkim</a:t>
            </a:r>
            <a:r>
              <a:rPr lang="en-US" dirty="0"/>
              <a:t> </a:t>
            </a:r>
            <a:r>
              <a:rPr lang="en-US" dirty="0" err="1"/>
              <a:t>Principima</a:t>
            </a:r>
            <a:r>
              <a:rPr lang="en-US" dirty="0"/>
              <a:t> </a:t>
            </a:r>
            <a:r>
              <a:rPr lang="en-US" dirty="0" err="1"/>
              <a:t>Strukture</a:t>
            </a:r>
            <a:r>
              <a:rPr lang="en-US" dirty="0"/>
              <a:t> Zvezda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“</a:t>
            </a:r>
            <a:r>
              <a:rPr lang="en-US" dirty="0" err="1"/>
              <a:t>Kakve</a:t>
            </a:r>
            <a:r>
              <a:rPr lang="en-US" dirty="0"/>
              <a:t> </a:t>
            </a:r>
            <a:r>
              <a:rPr lang="en-US" dirty="0" err="1"/>
              <a:t>zvezde</a:t>
            </a:r>
            <a:r>
              <a:rPr lang="en-US" dirty="0"/>
              <a:t> </a:t>
            </a:r>
            <a:r>
              <a:rPr lang="en-US" dirty="0" err="1"/>
              <a:t>smeju</a:t>
            </a:r>
            <a:r>
              <a:rPr lang="en-US" dirty="0"/>
              <a:t> da </a:t>
            </a:r>
            <a:r>
              <a:rPr lang="en-US" dirty="0" err="1"/>
              <a:t>postoje</a:t>
            </a:r>
            <a:r>
              <a:rPr lang="en-US" dirty="0"/>
              <a:t>?”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A686-7B23-51B9-B44C-05580EA67C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Ravnoteža zračenja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A71C1-3A13-7A87-5A91-1CC345E2EE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da </a:t>
            </a:r>
            <a:r>
              <a:rPr lang="en-US" dirty="0" err="1"/>
              <a:t>napišemo</a:t>
            </a:r>
            <a:r>
              <a:rPr lang="en-US" dirty="0"/>
              <a:t> da je </a:t>
            </a:r>
            <a:r>
              <a:rPr lang="en-US" dirty="0" err="1"/>
              <a:t>fluks</a:t>
            </a:r>
            <a:r>
              <a:rPr lang="en-US" dirty="0"/>
              <a:t> </a:t>
            </a:r>
            <a:r>
              <a:rPr lang="en-US" dirty="0" err="1"/>
              <a:t>konstantan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dubinom</a:t>
            </a:r>
            <a:r>
              <a:rPr lang="en-US" dirty="0"/>
              <a:t>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Šta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pretpostavili</a:t>
            </a:r>
            <a:r>
              <a:rPr lang="en-US" dirty="0"/>
              <a:t>? </a:t>
            </a:r>
            <a:r>
              <a:rPr lang="en-US" b="1" dirty="0"/>
              <a:t>(2-3 min </a:t>
            </a:r>
            <a:r>
              <a:rPr lang="en-US" b="1" dirty="0" err="1"/>
              <a:t>diskusija</a:t>
            </a:r>
            <a:r>
              <a:rPr lang="en-US" b="1" dirty="0"/>
              <a:t>)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E6C981DB-7028-CC7A-C698-E0C7ABC0351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71600" y="1490760"/>
            <a:ext cx="5533560" cy="1780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E471-C2D4-2A1B-689E-0769BC31DC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Ravnoteža zračenja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10058-7C30-9C10-F6B2-E2F77299BD8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Drugi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da </a:t>
            </a:r>
            <a:r>
              <a:rPr lang="en-US" dirty="0" err="1"/>
              <a:t>napišemo</a:t>
            </a:r>
            <a:r>
              <a:rPr lang="en-US" dirty="0"/>
              <a:t> da je </a:t>
            </a:r>
            <a:r>
              <a:rPr lang="en-US" dirty="0" err="1"/>
              <a:t>fluks</a:t>
            </a:r>
            <a:r>
              <a:rPr lang="en-US" dirty="0"/>
              <a:t> </a:t>
            </a:r>
            <a:r>
              <a:rPr lang="en-US" dirty="0" err="1"/>
              <a:t>konstantan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dubinom</a:t>
            </a:r>
            <a:r>
              <a:rPr lang="en-US" dirty="0"/>
              <a:t>: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Šta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pretpostavili</a:t>
            </a:r>
            <a:r>
              <a:rPr lang="en-US" dirty="0"/>
              <a:t>? </a:t>
            </a:r>
            <a:r>
              <a:rPr lang="en-US" b="1" dirty="0"/>
              <a:t>Da </a:t>
            </a:r>
            <a:r>
              <a:rPr lang="en-US" b="1" dirty="0" err="1"/>
              <a:t>energija</a:t>
            </a:r>
            <a:r>
              <a:rPr lang="en-US" b="1" dirty="0"/>
              <a:t> </a:t>
            </a:r>
            <a:r>
              <a:rPr lang="en-US" b="1" dirty="0" err="1"/>
              <a:t>biva</a:t>
            </a:r>
            <a:r>
              <a:rPr lang="en-US" b="1" dirty="0"/>
              <a:t> </a:t>
            </a:r>
            <a:r>
              <a:rPr lang="en-US" b="1" dirty="0" err="1"/>
              <a:t>očuvana</a:t>
            </a:r>
            <a:r>
              <a:rPr lang="en-US" b="1" dirty="0"/>
              <a:t> (</a:t>
            </a:r>
            <a:r>
              <a:rPr lang="en-US" b="1" dirty="0" err="1"/>
              <a:t>razumno</a:t>
            </a:r>
            <a:r>
              <a:rPr lang="en-US" b="1" dirty="0"/>
              <a:t>, </a:t>
            </a:r>
            <a:r>
              <a:rPr lang="en-US" b="1" dirty="0" err="1"/>
              <a:t>nema</a:t>
            </a:r>
            <a:r>
              <a:rPr lang="en-US" b="1" dirty="0"/>
              <a:t> </a:t>
            </a:r>
            <a:r>
              <a:rPr lang="en-US" b="1" dirty="0" err="1"/>
              <a:t>nuklearnih</a:t>
            </a:r>
            <a:r>
              <a:rPr lang="en-US" b="1" dirty="0"/>
              <a:t> </a:t>
            </a:r>
            <a:r>
              <a:rPr lang="en-US" b="1" dirty="0" err="1"/>
              <a:t>reakcija</a:t>
            </a:r>
            <a:r>
              <a:rPr lang="en-US" b="1" dirty="0"/>
              <a:t> van </a:t>
            </a:r>
            <a:r>
              <a:rPr lang="en-US" b="1" dirty="0" err="1"/>
              <a:t>jezgra</a:t>
            </a:r>
            <a:r>
              <a:rPr lang="en-US" b="1" dirty="0"/>
              <a:t>). Da </a:t>
            </a:r>
            <a:r>
              <a:rPr lang="en-US" b="1" dirty="0" err="1"/>
              <a:t>su</a:t>
            </a:r>
            <a:r>
              <a:rPr lang="en-US" b="1" dirty="0"/>
              <a:t> </a:t>
            </a:r>
            <a:r>
              <a:rPr lang="en-US" b="1" dirty="0" err="1"/>
              <a:t>koeficijent</a:t>
            </a:r>
            <a:r>
              <a:rPr lang="en-US" b="1" dirty="0"/>
              <a:t> </a:t>
            </a:r>
            <a:r>
              <a:rPr lang="en-US" b="1" dirty="0" err="1"/>
              <a:t>apsorpcije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funkcija</a:t>
            </a:r>
            <a:r>
              <a:rPr lang="en-US" b="1" dirty="0"/>
              <a:t> </a:t>
            </a:r>
            <a:r>
              <a:rPr lang="en-US" b="1" dirty="0" err="1"/>
              <a:t>izvora</a:t>
            </a:r>
            <a:r>
              <a:rPr lang="en-US" b="1" dirty="0"/>
              <a:t> </a:t>
            </a:r>
            <a:r>
              <a:rPr lang="en-US" b="1" dirty="0" err="1"/>
              <a:t>izotropni</a:t>
            </a:r>
            <a:r>
              <a:rPr lang="en-US" b="1" dirty="0"/>
              <a:t> (</a:t>
            </a:r>
            <a:r>
              <a:rPr lang="en-US" b="1" dirty="0" err="1"/>
              <a:t>razumno</a:t>
            </a:r>
            <a:r>
              <a:rPr lang="en-US" b="1" dirty="0"/>
              <a:t>).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Pažnja</a:t>
            </a:r>
            <a:r>
              <a:rPr lang="en-US" b="1" dirty="0"/>
              <a:t>! </a:t>
            </a:r>
            <a:r>
              <a:rPr lang="en-US" b="1" dirty="0" err="1"/>
              <a:t>Ravnoteža</a:t>
            </a:r>
            <a:r>
              <a:rPr lang="en-US" b="1" dirty="0"/>
              <a:t> </a:t>
            </a:r>
            <a:r>
              <a:rPr lang="en-US" b="1" dirty="0" err="1"/>
              <a:t>zračenja</a:t>
            </a:r>
            <a:r>
              <a:rPr lang="en-US" b="1" dirty="0"/>
              <a:t> </a:t>
            </a:r>
            <a:r>
              <a:rPr lang="en-US" b="1" dirty="0" err="1"/>
              <a:t>važi</a:t>
            </a:r>
            <a:r>
              <a:rPr lang="en-US" b="1" dirty="0"/>
              <a:t> </a:t>
            </a:r>
            <a:r>
              <a:rPr lang="en-US" b="1" dirty="0" err="1"/>
              <a:t>iako</a:t>
            </a:r>
            <a:r>
              <a:rPr lang="en-US" b="1" dirty="0"/>
              <a:t> </a:t>
            </a:r>
            <a:r>
              <a:rPr lang="en-US" b="1" dirty="0" err="1"/>
              <a:t>temperatura</a:t>
            </a:r>
            <a:r>
              <a:rPr lang="en-US" b="1" dirty="0"/>
              <a:t> </a:t>
            </a:r>
            <a:r>
              <a:rPr lang="en-US" b="1" dirty="0" err="1"/>
              <a:t>opada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visinom</a:t>
            </a:r>
            <a:r>
              <a:rPr lang="en-US" b="1" dirty="0"/>
              <a:t>!</a:t>
            </a:r>
          </a:p>
        </p:txBody>
      </p:sp>
      <p:pic>
        <p:nvPicPr>
          <p:cNvPr id="2050" name="Picture 2" descr="equation">
            <a:extLst>
              <a:ext uri="{FF2B5EF4-FFF2-40B4-BE49-F238E27FC236}">
                <a16:creationId xmlns:a16="http://schemas.microsoft.com/office/drawing/2014/main" id="{6E4FAEBD-40F4-7F8C-8935-C5AACC743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1402390"/>
            <a:ext cx="73914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E581-78FC-B2CE-9F27-DA9CFA4243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 dirty="0"/>
              <a:t>A </a:t>
            </a:r>
            <a:r>
              <a:rPr lang="en-US" dirty="0" err="1"/>
              <a:t>šta</a:t>
            </a:r>
            <a:r>
              <a:rPr lang="en-US" dirty="0"/>
              <a:t> je </a:t>
            </a:r>
            <a:r>
              <a:rPr lang="en-US" dirty="0" err="1"/>
              <a:t>ovo</a:t>
            </a:r>
            <a:r>
              <a:rPr lang="en-US" dirty="0"/>
              <a:t> “J”? </a:t>
            </a:r>
            <a:r>
              <a:rPr lang="en-US" dirty="0" err="1"/>
              <a:t>Srednji</a:t>
            </a:r>
            <a:r>
              <a:rPr lang="en-US" dirty="0"/>
              <a:t> </a:t>
            </a:r>
            <a:r>
              <a:rPr lang="en-US" dirty="0" err="1"/>
              <a:t>intenzitet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3ECD-289F-FD4F-50B8-A06B15D9E4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582"/>
              </a:spcAft>
              <a:buNone/>
            </a:pPr>
            <a:r>
              <a:rPr lang="en-US" dirty="0" err="1"/>
              <a:t>Srednji</a:t>
            </a:r>
            <a:r>
              <a:rPr lang="en-US" dirty="0"/>
              <a:t> </a:t>
            </a:r>
            <a:r>
              <a:rPr lang="en-US" dirty="0" err="1"/>
              <a:t>intenzitet</a:t>
            </a:r>
            <a:r>
              <a:rPr lang="en-US" dirty="0"/>
              <a:t> je </a:t>
            </a:r>
            <a:r>
              <a:rPr lang="en-US" dirty="0" err="1"/>
              <a:t>bukvalno</a:t>
            </a:r>
            <a:r>
              <a:rPr lang="en-US" dirty="0"/>
              <a:t> </a:t>
            </a: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usrednjen</a:t>
            </a:r>
            <a:r>
              <a:rPr lang="en-US" dirty="0"/>
              <a:t> po </a:t>
            </a:r>
            <a:r>
              <a:rPr lang="en-US" dirty="0" err="1"/>
              <a:t>pravcu</a:t>
            </a:r>
            <a:r>
              <a:rPr lang="en-US" dirty="0"/>
              <a:t>. </a:t>
            </a:r>
            <a:r>
              <a:rPr lang="en-US" dirty="0" err="1"/>
              <a:t>Dakle</a:t>
            </a:r>
            <a:r>
              <a:rPr lang="en-US" dirty="0"/>
              <a:t>, </a:t>
            </a:r>
            <a:r>
              <a:rPr lang="en-US" dirty="0" err="1"/>
              <a:t>kao</a:t>
            </a:r>
            <a:r>
              <a:rPr lang="en-US" dirty="0"/>
              <a:t> da </a:t>
            </a:r>
            <a:r>
              <a:rPr lang="en-US" dirty="0" err="1"/>
              <a:t>računamo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fotona</a:t>
            </a:r>
            <a:r>
              <a:rPr lang="en-US" dirty="0"/>
              <a:t> </a:t>
            </a:r>
            <a:r>
              <a:rPr lang="en-US" dirty="0" err="1"/>
              <a:t>stigne</a:t>
            </a:r>
            <a:r>
              <a:rPr lang="en-US" dirty="0"/>
              <a:t> u </a:t>
            </a:r>
            <a:r>
              <a:rPr lang="en-US" dirty="0" err="1"/>
              <a:t>neku</a:t>
            </a:r>
            <a:r>
              <a:rPr lang="en-US" dirty="0"/>
              <a:t> </a:t>
            </a:r>
            <a:r>
              <a:rPr lang="en-US" dirty="0" err="1"/>
              <a:t>tačku</a:t>
            </a:r>
            <a:r>
              <a:rPr lang="en-US" dirty="0"/>
              <a:t>, bez </a:t>
            </a:r>
            <a:r>
              <a:rPr lang="en-US" dirty="0" err="1"/>
              <a:t>obzira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pravac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kog</a:t>
            </a:r>
            <a:r>
              <a:rPr lang="en-US" dirty="0"/>
              <a:t> </a:t>
            </a:r>
            <a:r>
              <a:rPr lang="en-US" dirty="0" err="1"/>
              <a:t>dolaze</a:t>
            </a:r>
            <a:r>
              <a:rPr lang="en-US" dirty="0"/>
              <a:t>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739C3B7-A584-E00D-33C4-E15C2746A9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285719" y="2045001"/>
            <a:ext cx="3504959" cy="21999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DF542-5A1D-0E49-9008-0DD798B50C95}"/>
              </a:ext>
            </a:extLst>
          </p:cNvPr>
          <p:cNvSpPr txBox="1"/>
          <p:nvPr/>
        </p:nvSpPr>
        <p:spPr>
          <a:xfrm>
            <a:off x="884404" y="2152620"/>
            <a:ext cx="2286000" cy="361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Srednji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intenzitet</a:t>
            </a:r>
            <a:endParaRPr lang="en-US" sz="1800" b="0" i="0" u="none" strike="noStrike" kern="1200" cap="none" dirty="0">
              <a:ln>
                <a:noFill/>
              </a:ln>
              <a:latin typeface="Rubik Light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57D9F-5929-E804-8BBE-776633AB86FA}"/>
              </a:ext>
            </a:extLst>
          </p:cNvPr>
          <p:cNvSpPr txBox="1"/>
          <p:nvPr/>
        </p:nvSpPr>
        <p:spPr>
          <a:xfrm>
            <a:off x="769088" y="3753000"/>
            <a:ext cx="2286000" cy="1458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Eddingtonov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fluks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,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definisan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da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izgleda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kao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srednji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intenzitet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(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naravno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,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obratite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paznju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na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dodatno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1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mi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7420-2B7A-C3E3-7D1D-EFCADC6832D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Sećate li se ovog primera? Fotonu treba x godina da napusti Sunce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EA2C3-EF1B-56A5-0D76-D8972B8F0C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734039"/>
            <a:ext cx="9685440" cy="444636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1582"/>
              </a:spcAft>
              <a:buNone/>
            </a:pPr>
            <a:r>
              <a:rPr lang="en-US" dirty="0" err="1"/>
              <a:t>Izgleda</a:t>
            </a:r>
            <a:r>
              <a:rPr lang="en-US" dirty="0"/>
              <a:t> da </a:t>
            </a:r>
            <a:r>
              <a:rPr lang="en-US" dirty="0" err="1"/>
              <a:t>nisam</a:t>
            </a:r>
            <a:r>
              <a:rPr lang="en-US" dirty="0"/>
              <a:t> </a:t>
            </a:r>
            <a:r>
              <a:rPr lang="en-US" dirty="0" err="1"/>
              <a:t>jedini</a:t>
            </a:r>
            <a:r>
              <a:rPr lang="en-US" dirty="0"/>
              <a:t> </a:t>
            </a:r>
            <a:r>
              <a:rPr lang="en-US" dirty="0" err="1"/>
              <a:t>kog</a:t>
            </a:r>
            <a:r>
              <a:rPr lang="en-US" dirty="0"/>
              <a:t> taj primer </a:t>
            </a:r>
            <a:r>
              <a:rPr lang="en-US" dirty="0" err="1"/>
              <a:t>nervira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>
                <a:hlinkClick r:id="rId3"/>
              </a:rPr>
              <a:t>https://www.askamathematician.com/2013/08/q-why-does-it-take-thousands-of-years-for-light-to-escape-the-sun/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C1D1975-1790-E2CF-718E-36D3B2E5BCF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6840" y="1569960"/>
            <a:ext cx="5563440" cy="39164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57165E-D6BB-E59C-2CAF-1A773D6D1E9C}"/>
              </a:ext>
            </a:extLst>
          </p:cNvPr>
          <p:cNvSpPr txBox="1"/>
          <p:nvPr/>
        </p:nvSpPr>
        <p:spPr>
          <a:xfrm>
            <a:off x="6400799" y="1600200"/>
            <a:ext cx="2892057" cy="307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Besmisleno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je da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pričamo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o “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fotonu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”,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svetlost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konstantno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menja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svoju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spektralnu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raspodelu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, time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što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se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energija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zračenja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pretvara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u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toplotnu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obrnuto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,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te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je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mnogo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bolje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reći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da se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prosto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toplota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prenosi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do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površine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a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fotoni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koje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vidimo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nastaju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da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površini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! </a:t>
            </a:r>
            <a:b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</a:b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(Ili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na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tau = 1 ;))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D778-6DCC-A5DA-E9A2-5BCC23AB29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Podsetnik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F72D1-42B9-8182-767B-614C0F8886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914400"/>
            <a:ext cx="9685440" cy="444636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Sada </a:t>
            </a:r>
            <a:r>
              <a:rPr lang="en-US" dirty="0" err="1"/>
              <a:t>znamo</a:t>
            </a:r>
            <a:r>
              <a:rPr lang="en-US" dirty="0"/>
              <a:t> da </a:t>
            </a:r>
            <a:r>
              <a:rPr lang="en-US" dirty="0" err="1"/>
              <a:t>rešimo</a:t>
            </a:r>
            <a:r>
              <a:rPr lang="en-US" dirty="0"/>
              <a:t> </a:t>
            </a:r>
            <a:r>
              <a:rPr lang="en-US" dirty="0" err="1"/>
              <a:t>jednačinu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optičkih</a:t>
            </a:r>
            <a:r>
              <a:rPr lang="en-US" dirty="0"/>
              <a:t> </a:t>
            </a:r>
            <a:r>
              <a:rPr lang="en-US" dirty="0" err="1"/>
              <a:t>dubina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izvora</a:t>
            </a:r>
            <a:r>
              <a:rPr lang="en-US" dirty="0"/>
              <a:t>, u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kom</a:t>
            </a:r>
            <a:r>
              <a:rPr lang="en-US" dirty="0"/>
              <a:t> </a:t>
            </a:r>
            <a:r>
              <a:rPr lang="en-US" dirty="0" err="1"/>
              <a:t>pravcu</a:t>
            </a:r>
            <a:r>
              <a:rPr lang="en-US" dirty="0"/>
              <a:t>, za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dubinu</a:t>
            </a:r>
            <a:r>
              <a:rPr lang="en-US" dirty="0"/>
              <a:t> u 1D plan-</a:t>
            </a:r>
            <a:r>
              <a:rPr lang="en-US" dirty="0" err="1"/>
              <a:t>paralelnoj</a:t>
            </a:r>
            <a:r>
              <a:rPr lang="en-US" dirty="0"/>
              <a:t> </a:t>
            </a:r>
            <a:r>
              <a:rPr lang="en-US" dirty="0" err="1"/>
              <a:t>atmosferi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Znamo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 </a:t>
            </a:r>
            <a:r>
              <a:rPr lang="en-US" dirty="0" err="1"/>
              <a:t>lepo</a:t>
            </a:r>
            <a:r>
              <a:rPr lang="en-US" dirty="0"/>
              <a:t> </a:t>
            </a:r>
            <a:r>
              <a:rPr lang="en-US" dirty="0" err="1"/>
              <a:t>aproksimiramo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/>
              <a:t>izvora</a:t>
            </a:r>
            <a:r>
              <a:rPr lang="en-US" dirty="0"/>
              <a:t> (</a:t>
            </a:r>
            <a:r>
              <a:rPr lang="en-US" dirty="0" err="1"/>
              <a:t>Plankova</a:t>
            </a:r>
            <a:r>
              <a:rPr lang="en-US" dirty="0"/>
              <a:t> f-ja, LTR) </a:t>
            </a:r>
            <a:r>
              <a:rPr lang="en-US" dirty="0" err="1"/>
              <a:t>i</a:t>
            </a:r>
            <a:r>
              <a:rPr lang="en-US" dirty="0"/>
              <a:t> da </a:t>
            </a:r>
            <a:r>
              <a:rPr lang="en-US" dirty="0" err="1"/>
              <a:t>izračunamo</a:t>
            </a:r>
            <a:r>
              <a:rPr lang="en-US" dirty="0"/>
              <a:t> </a:t>
            </a:r>
            <a:r>
              <a:rPr lang="en-US" dirty="0" err="1"/>
              <a:t>neprozračnost</a:t>
            </a:r>
            <a:r>
              <a:rPr lang="en-US" dirty="0"/>
              <a:t> (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Sahinih</a:t>
            </a:r>
            <a:r>
              <a:rPr lang="en-US" dirty="0"/>
              <a:t> </a:t>
            </a:r>
            <a:r>
              <a:rPr lang="en-US" dirty="0" err="1"/>
              <a:t>jednačina</a:t>
            </a:r>
            <a:r>
              <a:rPr lang="en-US" dirty="0"/>
              <a:t> → Boltzmann → </a:t>
            </a:r>
            <a:r>
              <a:rPr lang="en-US" dirty="0" err="1"/>
              <a:t>saberemo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doprinose</a:t>
            </a:r>
            <a:r>
              <a:rPr lang="en-US" dirty="0"/>
              <a:t>, b-f, f-f, </a:t>
            </a:r>
            <a:r>
              <a:rPr lang="en-US" dirty="0" err="1"/>
              <a:t>itd</a:t>
            </a:r>
            <a:r>
              <a:rPr lang="en-US" dirty="0"/>
              <a:t>.).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Mi </a:t>
            </a:r>
            <a:r>
              <a:rPr lang="en-US" dirty="0" err="1"/>
              <a:t>smo</a:t>
            </a:r>
            <a:r>
              <a:rPr lang="en-US" dirty="0"/>
              <a:t>, u </a:t>
            </a:r>
            <a:r>
              <a:rPr lang="en-US" dirty="0" err="1"/>
              <a:t>principu</a:t>
            </a:r>
            <a:r>
              <a:rPr lang="en-US" dirty="0"/>
              <a:t>, </a:t>
            </a:r>
            <a:r>
              <a:rPr lang="en-US" dirty="0" err="1"/>
              <a:t>spremni</a:t>
            </a:r>
            <a:r>
              <a:rPr lang="en-US" dirty="0"/>
              <a:t> da </a:t>
            </a:r>
            <a:r>
              <a:rPr lang="en-US" dirty="0" err="1"/>
              <a:t>računamo</a:t>
            </a:r>
            <a:r>
              <a:rPr lang="en-US" dirty="0"/>
              <a:t> </a:t>
            </a:r>
            <a:r>
              <a:rPr lang="en-US" dirty="0" err="1"/>
              <a:t>spektre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datih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zvezdanih</a:t>
            </a:r>
            <a:r>
              <a:rPr lang="en-US" dirty="0"/>
              <a:t> </a:t>
            </a:r>
            <a:r>
              <a:rPr lang="en-US" dirty="0" err="1"/>
              <a:t>atmosfera</a:t>
            </a:r>
            <a:r>
              <a:rPr lang="en-US" dirty="0"/>
              <a:t>. </a:t>
            </a:r>
            <a:r>
              <a:rPr lang="en-US" b="1" dirty="0"/>
              <a:t>10 min </a:t>
            </a:r>
            <a:r>
              <a:rPr lang="en-US" b="1" dirty="0" err="1"/>
              <a:t>podsetnik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diskusija</a:t>
            </a:r>
            <a:endParaRPr lang="en-US" b="1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endParaRPr lang="en-US" dirty="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446BBFF1-77C4-DFA9-D387-F4C20731919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414880" y="1736279"/>
            <a:ext cx="5419440" cy="159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FEF255A2-1CCA-2EFA-7591-6481155110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371599" y="427320"/>
            <a:ext cx="7086600" cy="52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73636C-487F-C3D8-5247-73C8D9D9291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21400" y="-26280"/>
            <a:ext cx="9675360" cy="603720"/>
          </a:xfrm>
        </p:spPr>
        <p:txBody>
          <a:bodyPr vert="horz"/>
          <a:lstStyle/>
          <a:p>
            <a:pPr lvl="0"/>
            <a:r>
              <a:rPr lang="en-US"/>
              <a:t>Ravnoteža zračenja u unutrašnjosti zvezde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EF60-251B-857D-6505-CCB20D2085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Šta je “K-integral”?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952A-8607-CF2E-5724-BCDC5A3D0E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Drugi</a:t>
            </a:r>
            <a:r>
              <a:rPr lang="en-US" dirty="0"/>
              <a:t> moment </a:t>
            </a:r>
            <a:r>
              <a:rPr lang="en-US" dirty="0" err="1"/>
              <a:t>intenziteta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ili</a:t>
            </a:r>
            <a:r>
              <a:rPr lang="en-US" dirty="0"/>
              <a:t>, za </a:t>
            </a:r>
            <a:r>
              <a:rPr lang="en-US" dirty="0" err="1"/>
              <a:t>sivu</a:t>
            </a:r>
            <a:r>
              <a:rPr lang="en-US" dirty="0"/>
              <a:t>, 1D </a:t>
            </a:r>
            <a:r>
              <a:rPr lang="en-US" dirty="0" err="1"/>
              <a:t>atmosferu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Koji je </a:t>
            </a:r>
            <a:r>
              <a:rPr lang="en-US" dirty="0" err="1"/>
              <a:t>fizički</a:t>
            </a:r>
            <a:r>
              <a:rPr lang="en-US" dirty="0"/>
              <a:t> </a:t>
            </a:r>
            <a:r>
              <a:rPr lang="en-US" dirty="0" err="1"/>
              <a:t>smisao</a:t>
            </a:r>
            <a:r>
              <a:rPr lang="en-US" dirty="0"/>
              <a:t> K </a:t>
            </a:r>
            <a:r>
              <a:rPr lang="en-US" dirty="0" err="1"/>
              <a:t>integrala</a:t>
            </a:r>
            <a:r>
              <a:rPr lang="en-US" dirty="0"/>
              <a:t>?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K integral je </a:t>
            </a:r>
            <a:r>
              <a:rPr lang="en-US" dirty="0" err="1"/>
              <a:t>proporcionalan</a:t>
            </a:r>
            <a:r>
              <a:rPr lang="en-US" dirty="0"/>
              <a:t> </a:t>
            </a:r>
            <a:r>
              <a:rPr lang="en-US" b="1" dirty="0" err="1"/>
              <a:t>pritisku</a:t>
            </a:r>
            <a:r>
              <a:rPr lang="en-US" b="1" dirty="0"/>
              <a:t> </a:t>
            </a:r>
            <a:r>
              <a:rPr lang="en-US" b="1" dirty="0" err="1"/>
              <a:t>zračenja</a:t>
            </a:r>
            <a:r>
              <a:rPr lang="en-US" b="1" dirty="0"/>
              <a:t>: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Takodje</a:t>
            </a:r>
            <a:r>
              <a:rPr lang="en-US" b="1" dirty="0"/>
              <a:t>, za </a:t>
            </a:r>
            <a:r>
              <a:rPr lang="en-US" b="1" dirty="0" err="1"/>
              <a:t>izotropno</a:t>
            </a:r>
            <a:r>
              <a:rPr lang="en-US" b="1" dirty="0"/>
              <a:t> </a:t>
            </a:r>
            <a:r>
              <a:rPr lang="en-US" b="1" dirty="0" err="1"/>
              <a:t>zračenje</a:t>
            </a:r>
            <a:r>
              <a:rPr lang="en-US" b="1" dirty="0"/>
              <a:t> J = 3K (</a:t>
            </a:r>
            <a:r>
              <a:rPr lang="en-US" b="1" dirty="0" err="1"/>
              <a:t>pokazati</a:t>
            </a:r>
            <a:r>
              <a:rPr lang="en-US" b="1" dirty="0"/>
              <a:t>, </a:t>
            </a:r>
            <a:r>
              <a:rPr lang="en-US" b="1" dirty="0" err="1"/>
              <a:t>tabla</a:t>
            </a:r>
            <a:r>
              <a:rPr lang="en-US" b="1" dirty="0"/>
              <a:t> </a:t>
            </a:r>
            <a:r>
              <a:rPr lang="en-US" b="1" dirty="0" err="1"/>
              <a:t>nekoliko</a:t>
            </a:r>
            <a:r>
              <a:rPr lang="en-US" b="1" dirty="0"/>
              <a:t> </a:t>
            </a:r>
            <a:r>
              <a:rPr lang="en-US" b="1" dirty="0" err="1"/>
              <a:t>minuta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endParaRPr lang="en-US" dirty="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4AEF737B-4A9D-EB57-74D5-BEC2C218B6A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1828800"/>
            <a:ext cx="2428560" cy="70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DD410895-8F9B-25B8-EFAB-093C3AC6B16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16039" y="2934000"/>
            <a:ext cx="1514160" cy="77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3EE4428F-EF07-DA6A-761F-EAC93C8A728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654056" y="914039"/>
            <a:ext cx="4667040" cy="63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95D4-36F6-4C92-49CD-E8AE0544869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Momenti intenziteta (momenti polja zračenja)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68D11-CAB2-B1A4-9795-DBF12E8A526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Ovo je pod </a:t>
            </a:r>
            <a:r>
              <a:rPr lang="en-US" dirty="0" err="1"/>
              <a:t>pretpostavkom</a:t>
            </a:r>
            <a:r>
              <a:rPr lang="en-US" dirty="0"/>
              <a:t> </a:t>
            </a:r>
            <a:r>
              <a:rPr lang="en-US" dirty="0" err="1"/>
              <a:t>sive</a:t>
            </a:r>
            <a:r>
              <a:rPr lang="en-US" dirty="0"/>
              <a:t>, 1D plan </a:t>
            </a:r>
            <a:r>
              <a:rPr lang="en-US" dirty="0" err="1"/>
              <a:t>paralelne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. U </a:t>
            </a:r>
            <a:r>
              <a:rPr lang="en-US" dirty="0" err="1"/>
              <a:t>generalnom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,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zavise</a:t>
            </a:r>
            <a:r>
              <a:rPr lang="en-US" dirty="0"/>
              <a:t> od </a:t>
            </a:r>
            <a:r>
              <a:rPr lang="en-US" dirty="0" err="1"/>
              <a:t>talasne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integracija</a:t>
            </a:r>
            <a:r>
              <a:rPr lang="en-US" dirty="0"/>
              <a:t> se </a:t>
            </a:r>
            <a:r>
              <a:rPr lang="en-US" dirty="0" err="1"/>
              <a:t>vrši</a:t>
            </a:r>
            <a:r>
              <a:rPr lang="en-US" dirty="0"/>
              <a:t> po oba </a:t>
            </a:r>
            <a:r>
              <a:rPr lang="en-US" dirty="0" err="1"/>
              <a:t>ugla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izotropan</a:t>
            </a:r>
            <a:r>
              <a:rPr lang="en-US" dirty="0"/>
              <a:t>, </a:t>
            </a:r>
            <a:r>
              <a:rPr lang="en-US" dirty="0" err="1"/>
              <a:t>lako</a:t>
            </a:r>
            <a:r>
              <a:rPr lang="en-US" dirty="0"/>
              <a:t> se </a:t>
            </a:r>
            <a:r>
              <a:rPr lang="en-US" dirty="0" err="1"/>
              <a:t>dobija</a:t>
            </a:r>
            <a:r>
              <a:rPr lang="en-US" dirty="0"/>
              <a:t> da: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7BE6E7AB-39A7-D291-19B9-C438CA1B33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23920" y="1600560"/>
            <a:ext cx="2428560" cy="228564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49690C39-A03D-B295-9E76-D2A9FACA95B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08160" y="4125960"/>
            <a:ext cx="1533240" cy="61884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DFB0A-F80D-7E41-69C7-08D0C56C74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Ravnoteža zračenja u sivoj atmosferi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CB132-B751-CB5C-6089-E42671D530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Ako </a:t>
            </a:r>
            <a:r>
              <a:rPr lang="en-US" dirty="0" err="1"/>
              <a:t>pretpostavimo</a:t>
            </a:r>
            <a:r>
              <a:rPr lang="en-US" dirty="0"/>
              <a:t> </a:t>
            </a:r>
            <a:r>
              <a:rPr lang="en-US" dirty="0" err="1"/>
              <a:t>sivu</a:t>
            </a:r>
            <a:r>
              <a:rPr lang="en-US" dirty="0"/>
              <a:t> </a:t>
            </a:r>
            <a:r>
              <a:rPr lang="en-US" dirty="0" err="1"/>
              <a:t>atmosferu</a:t>
            </a:r>
            <a:r>
              <a:rPr lang="en-US" dirty="0"/>
              <a:t>, ne </a:t>
            </a:r>
            <a:r>
              <a:rPr lang="en-US" dirty="0" err="1"/>
              <a:t>moramo</a:t>
            </a:r>
            <a:r>
              <a:rPr lang="en-US" dirty="0"/>
              <a:t> da </a:t>
            </a:r>
            <a:r>
              <a:rPr lang="en-US" dirty="0" err="1"/>
              <a:t>brinemo</a:t>
            </a:r>
            <a:r>
              <a:rPr lang="en-US" dirty="0"/>
              <a:t> o “</a:t>
            </a:r>
            <a:r>
              <a:rPr lang="en-US" dirty="0" err="1"/>
              <a:t>preraspodeli</a:t>
            </a:r>
            <a:r>
              <a:rPr lang="en-US" dirty="0"/>
              <a:t>” po </a:t>
            </a:r>
            <a:r>
              <a:rPr lang="en-US" dirty="0" err="1"/>
              <a:t>talasnim</a:t>
            </a:r>
            <a:r>
              <a:rPr lang="en-US" dirty="0"/>
              <a:t> </a:t>
            </a:r>
            <a:r>
              <a:rPr lang="en-US" dirty="0" err="1"/>
              <a:t>dužinama</a:t>
            </a:r>
            <a:r>
              <a:rPr lang="en-US" dirty="0"/>
              <a:t>,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izvora</a:t>
            </a:r>
            <a:r>
              <a:rPr lang="en-US" dirty="0"/>
              <a:t> mora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jednaka</a:t>
            </a:r>
            <a:r>
              <a:rPr lang="en-US" dirty="0"/>
              <a:t> </a:t>
            </a:r>
            <a:r>
              <a:rPr lang="en-US" dirty="0" err="1"/>
              <a:t>srednjem</a:t>
            </a:r>
            <a:r>
              <a:rPr lang="en-US" dirty="0"/>
              <a:t> </a:t>
            </a:r>
            <a:r>
              <a:rPr lang="en-US" dirty="0" err="1"/>
              <a:t>intenzitetu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Sa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strane</a:t>
            </a:r>
            <a:r>
              <a:rPr lang="en-US" dirty="0"/>
              <a:t>,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vreme</a:t>
            </a:r>
            <a:r>
              <a:rPr lang="en-US" dirty="0"/>
              <a:t> </a:t>
            </a:r>
            <a:r>
              <a:rPr lang="en-US" dirty="0" err="1"/>
              <a:t>radimo</a:t>
            </a:r>
            <a:r>
              <a:rPr lang="en-US" dirty="0"/>
              <a:t> pod </a:t>
            </a:r>
            <a:r>
              <a:rPr lang="en-US" dirty="0" err="1"/>
              <a:t>pretpostavkom</a:t>
            </a:r>
            <a:r>
              <a:rPr lang="en-US" dirty="0"/>
              <a:t> LTR, pa: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Srednji</a:t>
            </a:r>
            <a:r>
              <a:rPr lang="en-US" dirty="0"/>
              <a:t> </a:t>
            </a: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 je </a:t>
            </a:r>
            <a:r>
              <a:rPr lang="en-US" b="1" dirty="0" err="1"/>
              <a:t>direktno</a:t>
            </a:r>
            <a:r>
              <a:rPr lang="en-US" b="1" dirty="0"/>
              <a:t> </a:t>
            </a:r>
            <a:r>
              <a:rPr lang="en-US" b="1" dirty="0" err="1"/>
              <a:t>kuplovan</a:t>
            </a:r>
            <a:r>
              <a:rPr lang="en-US" b="1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temperaturom</a:t>
            </a:r>
            <a:r>
              <a:rPr lang="en-US" dirty="0"/>
              <a:t>. </a:t>
            </a:r>
            <a:r>
              <a:rPr lang="en-US" dirty="0" err="1"/>
              <a:t>Dakle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naše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 je </a:t>
            </a:r>
            <a:r>
              <a:rPr lang="en-US" dirty="0" err="1"/>
              <a:t>odredjena</a:t>
            </a:r>
            <a:r>
              <a:rPr lang="en-US" dirty="0"/>
              <a:t> </a:t>
            </a:r>
            <a:r>
              <a:rPr lang="en-US" dirty="0" err="1"/>
              <a:t>uslovom</a:t>
            </a:r>
            <a:r>
              <a:rPr lang="en-US" dirty="0"/>
              <a:t> </a:t>
            </a:r>
            <a:r>
              <a:rPr lang="en-US" dirty="0" err="1"/>
              <a:t>ravnoteže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naći</a:t>
            </a:r>
            <a:r>
              <a:rPr lang="en-US" dirty="0"/>
              <a:t> model </a:t>
            </a:r>
            <a:r>
              <a:rPr lang="en-US" dirty="0" err="1"/>
              <a:t>atmosfere</a:t>
            </a:r>
            <a:r>
              <a:rPr lang="en-US" dirty="0"/>
              <a:t> koji, </a:t>
            </a:r>
            <a:r>
              <a:rPr lang="en-US" b="1" dirty="0"/>
              <a:t>za </a:t>
            </a:r>
            <a:r>
              <a:rPr lang="en-US" b="1" dirty="0" err="1"/>
              <a:t>dati</a:t>
            </a:r>
            <a:r>
              <a:rPr lang="en-US" b="1" dirty="0"/>
              <a:t> </a:t>
            </a:r>
            <a:r>
              <a:rPr lang="en-US" b="1" dirty="0" err="1"/>
              <a:t>fluks</a:t>
            </a:r>
            <a:r>
              <a:rPr lang="en-US" b="1" dirty="0"/>
              <a:t> (</a:t>
            </a:r>
            <a:r>
              <a:rPr lang="en-US" b="1" dirty="0" err="1"/>
              <a:t>zašto</a:t>
            </a:r>
            <a:r>
              <a:rPr lang="en-US" b="1" dirty="0"/>
              <a:t> </a:t>
            </a:r>
            <a:r>
              <a:rPr lang="en-US" b="1" dirty="0" err="1"/>
              <a:t>baš</a:t>
            </a:r>
            <a:r>
              <a:rPr lang="en-US" b="1" dirty="0"/>
              <a:t> za </a:t>
            </a:r>
            <a:r>
              <a:rPr lang="en-US" b="1" dirty="0" err="1"/>
              <a:t>dati</a:t>
            </a:r>
            <a:r>
              <a:rPr lang="en-US" b="1" dirty="0"/>
              <a:t> </a:t>
            </a:r>
            <a:r>
              <a:rPr lang="en-US" b="1" dirty="0" err="1"/>
              <a:t>fluks</a:t>
            </a:r>
            <a:r>
              <a:rPr lang="en-US" b="1" dirty="0"/>
              <a:t>?), </a:t>
            </a:r>
            <a:r>
              <a:rPr lang="en-US" dirty="0" err="1"/>
              <a:t>ispunjava</a:t>
            </a:r>
            <a:r>
              <a:rPr lang="en-US" dirty="0"/>
              <a:t> </a:t>
            </a:r>
            <a:r>
              <a:rPr lang="en-US" dirty="0" err="1"/>
              <a:t>jednačinu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ravnotežu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?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D211EA5-A003-8BAD-2C30-359E701EF35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71720" y="1912680"/>
            <a:ext cx="732959" cy="19980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2D97339-CAB0-56D5-4E6A-CB5E603C513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-2000"/>
            <a:alphaModFix/>
          </a:blip>
          <a:srcRect/>
          <a:stretch>
            <a:fillRect/>
          </a:stretch>
        </p:blipFill>
        <p:spPr>
          <a:xfrm>
            <a:off x="4152600" y="3036239"/>
            <a:ext cx="1771200" cy="25668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33FF-E8FF-C253-3E3C-90848908CC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Milneov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4D3F-A01C-24B1-AFB6-E4A56E53EC5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1371599"/>
            <a:ext cx="9685440" cy="398880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!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Ovo je primer </a:t>
            </a:r>
            <a:r>
              <a:rPr lang="en-US" b="1" dirty="0" err="1"/>
              <a:t>spregnutosti</a:t>
            </a:r>
            <a:r>
              <a:rPr lang="en-US" b="1" dirty="0"/>
              <a:t> (</a:t>
            </a:r>
            <a:r>
              <a:rPr lang="en-US" b="1" dirty="0" err="1"/>
              <a:t>kuplovanja</a:t>
            </a:r>
            <a:r>
              <a:rPr lang="en-US" b="1" dirty="0"/>
              <a:t>) </a:t>
            </a:r>
            <a:r>
              <a:rPr lang="en-US" dirty="0"/>
              <a:t>u </a:t>
            </a:r>
            <a:r>
              <a:rPr lang="en-US" dirty="0" err="1"/>
              <a:t>prenosu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. </a:t>
            </a:r>
            <a:r>
              <a:rPr lang="en-US" dirty="0" err="1"/>
              <a:t>Videćemo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ovakvih</a:t>
            </a:r>
            <a:r>
              <a:rPr lang="en-US" dirty="0"/>
              <a:t> </a:t>
            </a:r>
            <a:r>
              <a:rPr lang="en-US" dirty="0" err="1"/>
              <a:t>situacija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budemo</a:t>
            </a:r>
            <a:r>
              <a:rPr lang="en-US" dirty="0"/>
              <a:t> </a:t>
            </a:r>
            <a:r>
              <a:rPr lang="en-US" dirty="0" err="1"/>
              <a:t>razmatrali</a:t>
            </a:r>
            <a:r>
              <a:rPr lang="en-US" dirty="0"/>
              <a:t> </a:t>
            </a:r>
            <a:r>
              <a:rPr lang="en-US" dirty="0" err="1"/>
              <a:t>takozvanu</a:t>
            </a:r>
            <a:r>
              <a:rPr lang="en-US" dirty="0"/>
              <a:t> ne-LTR.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Ovo je primer </a:t>
            </a:r>
            <a:r>
              <a:rPr lang="en-US" dirty="0" err="1"/>
              <a:t>tzv</a:t>
            </a:r>
            <a:r>
              <a:rPr lang="en-US" dirty="0"/>
              <a:t>. </a:t>
            </a:r>
            <a:r>
              <a:rPr lang="en-US" dirty="0" err="1"/>
              <a:t>Integro-diferencijalne</a:t>
            </a:r>
            <a:r>
              <a:rPr lang="en-US" dirty="0"/>
              <a:t> </a:t>
            </a:r>
            <a:r>
              <a:rPr lang="en-US" dirty="0" err="1"/>
              <a:t>jednačine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I </a:t>
            </a:r>
            <a:r>
              <a:rPr lang="en-US" dirty="0" err="1"/>
              <a:t>zavisi</a:t>
            </a:r>
            <a:r>
              <a:rPr lang="en-US" dirty="0"/>
              <a:t> od J(S) a J </a:t>
            </a:r>
            <a:r>
              <a:rPr lang="en-US" dirty="0" err="1"/>
              <a:t>zavisi</a:t>
            </a:r>
            <a:r>
              <a:rPr lang="en-US" dirty="0"/>
              <a:t> od I,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spregnutost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Zar ne bi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 da </a:t>
            </a:r>
            <a:r>
              <a:rPr lang="en-US" dirty="0" err="1"/>
              <a:t>možemo</a:t>
            </a:r>
            <a:r>
              <a:rPr lang="en-US" dirty="0"/>
              <a:t> da </a:t>
            </a:r>
            <a:r>
              <a:rPr lang="en-US" dirty="0" err="1"/>
              <a:t>napišemo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nepoznatu</a:t>
            </a:r>
            <a:r>
              <a:rPr lang="en-US" dirty="0"/>
              <a:t> </a:t>
            </a:r>
            <a:r>
              <a:rPr lang="en-US" b="1" dirty="0" err="1"/>
              <a:t>funkciju</a:t>
            </a:r>
            <a:r>
              <a:rPr lang="en-US" b="1" dirty="0"/>
              <a:t>?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EF70306-BD69-1463-0527-D3484DBCA9B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3560" y="601560"/>
            <a:ext cx="2609640" cy="59004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70BCA704-BD0B-68C0-7B76-4AECAEB72BB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57120" y="3136320"/>
            <a:ext cx="3962160" cy="70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CBBF-B1AD-CE7B-EC2C-F15CC505AFA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Lambda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659A8-FA85-6F82-9769-7D09D8D3152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intergracije</a:t>
            </a:r>
            <a:r>
              <a:rPr lang="en-US" dirty="0"/>
              <a:t> JPZ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integracije</a:t>
            </a:r>
            <a:r>
              <a:rPr lang="en-US" dirty="0"/>
              <a:t> po </a:t>
            </a:r>
            <a:r>
              <a:rPr lang="en-US" dirty="0" err="1"/>
              <a:t>uglovima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da </a:t>
            </a:r>
            <a:r>
              <a:rPr lang="en-US" dirty="0" err="1"/>
              <a:t>zovemo</a:t>
            </a:r>
            <a:r>
              <a:rPr lang="en-US" dirty="0"/>
              <a:t> </a:t>
            </a:r>
            <a:r>
              <a:rPr lang="en-US" b="1" dirty="0" err="1"/>
              <a:t>operatorom</a:t>
            </a:r>
            <a:r>
              <a:rPr lang="en-US" b="1" dirty="0"/>
              <a:t>. </a:t>
            </a:r>
            <a:r>
              <a:rPr lang="en-US" dirty="0" err="1"/>
              <a:t>Zato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od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(S) </a:t>
            </a:r>
            <a:r>
              <a:rPr lang="en-US" dirty="0" err="1"/>
              <a:t>pravimo</a:t>
            </a:r>
            <a:r>
              <a:rPr lang="en-US" dirty="0"/>
              <a:t> </a:t>
            </a:r>
            <a:r>
              <a:rPr lang="en-US" dirty="0" err="1"/>
              <a:t>drugu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(J).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AB48A54-19CC-BD7A-39EB-99DEE5A174B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04800" y="1658160"/>
            <a:ext cx="7067160" cy="2580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F640F-E685-E330-7E7C-20AAF43254A6}"/>
              </a:ext>
            </a:extLst>
          </p:cNvPr>
          <p:cNvSpPr txBox="1"/>
          <p:nvPr/>
        </p:nvSpPr>
        <p:spPr>
          <a:xfrm>
            <a:off x="5486399" y="4343400"/>
            <a:ext cx="3926959" cy="633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“Kernel”, u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ovom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slučaju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tzv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.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prvi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eksponencijalni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integral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ACA4AB7C-9479-1843-A75A-4970BC368FAD}"/>
              </a:ext>
            </a:extLst>
          </p:cNvPr>
          <p:cNvSpPr/>
          <p:nvPr/>
        </p:nvSpPr>
        <p:spPr>
          <a:xfrm flipH="1" flipV="1">
            <a:off x="4343400" y="3657600"/>
            <a:ext cx="1142999" cy="9144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FB7E-E08D-F112-798E-48346A4DB3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Švarcšild-Milne jednačine. Momenti intenziteta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BB0ABF6F-8057-7D65-257B-7E32A004C30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4120" y="628560"/>
            <a:ext cx="8588160" cy="498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A267-BCB4-0733-019A-A2A3CAE90E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 dirty="0" err="1"/>
              <a:t>Šta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C9DDB-5EF1-6B45-8033-B206105664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Eksponencijalni</a:t>
            </a:r>
            <a:r>
              <a:rPr lang="en-US" dirty="0"/>
              <a:t> </a:t>
            </a:r>
            <a:r>
              <a:rPr lang="en-US" dirty="0" err="1"/>
              <a:t>integrali</a:t>
            </a:r>
            <a:r>
              <a:rPr lang="en-US" dirty="0"/>
              <a:t>!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“</a:t>
            </a:r>
            <a:r>
              <a:rPr lang="en-US" dirty="0" err="1"/>
              <a:t>Kerneli</a:t>
            </a:r>
            <a:r>
              <a:rPr lang="en-US" dirty="0"/>
              <a:t>”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 koji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omogućavaju</a:t>
            </a:r>
            <a:r>
              <a:rPr lang="en-US" dirty="0"/>
              <a:t> da </a:t>
            </a:r>
            <a:r>
              <a:rPr lang="en-US" dirty="0" err="1"/>
              <a:t>dobijemo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momente</a:t>
            </a:r>
            <a:r>
              <a:rPr lang="en-US" dirty="0"/>
              <a:t> </a:t>
            </a:r>
            <a:r>
              <a:rPr lang="en-US" dirty="0" err="1"/>
              <a:t>intenziteta</a:t>
            </a:r>
            <a:r>
              <a:rPr lang="en-US" dirty="0"/>
              <a:t> “</a:t>
            </a:r>
            <a:r>
              <a:rPr lang="en-US" dirty="0" err="1"/>
              <a:t>direktno</a:t>
            </a:r>
            <a:r>
              <a:rPr lang="en-US" dirty="0"/>
              <a:t>”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izvora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Na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da </a:t>
            </a:r>
            <a:r>
              <a:rPr lang="en-US" dirty="0" err="1"/>
              <a:t>definišemo</a:t>
            </a:r>
            <a:r>
              <a:rPr lang="en-US" dirty="0"/>
              <a:t> </a:t>
            </a:r>
            <a:r>
              <a:rPr lang="en-US" dirty="0" err="1"/>
              <a:t>operatore</a:t>
            </a:r>
            <a:r>
              <a:rPr lang="en-US" dirty="0"/>
              <a:t>, </a:t>
            </a:r>
            <a:r>
              <a:rPr lang="en-US" dirty="0" err="1"/>
              <a:t>slične</a:t>
            </a:r>
            <a:r>
              <a:rPr lang="en-US" dirty="0"/>
              <a:t> </a:t>
            </a:r>
            <a:r>
              <a:rPr lang="en-US" b="1" dirty="0"/>
              <a:t>Lambda </a:t>
            </a:r>
            <a:r>
              <a:rPr lang="en-US" dirty="0" err="1"/>
              <a:t>operatoru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Milneova</a:t>
            </a:r>
            <a:r>
              <a:rPr lang="en-US" dirty="0"/>
              <a:t> </a:t>
            </a:r>
            <a:r>
              <a:rPr lang="en-US" dirty="0" err="1"/>
              <a:t>jednačina</a:t>
            </a:r>
            <a:r>
              <a:rPr lang="en-US" dirty="0"/>
              <a:t> za </a:t>
            </a:r>
            <a:r>
              <a:rPr lang="en-US" dirty="0" err="1"/>
              <a:t>fluks</a:t>
            </a:r>
            <a:r>
              <a:rPr lang="en-US" dirty="0"/>
              <a:t> &amp; K-integral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Do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konstante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da </a:t>
            </a:r>
            <a:r>
              <a:rPr lang="en-US" dirty="0" err="1"/>
              <a:t>odredimo</a:t>
            </a:r>
            <a:br>
              <a:rPr lang="en-US" dirty="0"/>
            </a:br>
            <a:r>
              <a:rPr lang="en-US" dirty="0" err="1"/>
              <a:t>dimenzionom</a:t>
            </a:r>
            <a:r>
              <a:rPr lang="en-US" dirty="0"/>
              <a:t> </a:t>
            </a:r>
            <a:r>
              <a:rPr lang="en-US" dirty="0" err="1"/>
              <a:t>analizom</a:t>
            </a:r>
            <a:r>
              <a:rPr lang="en-US" dirty="0"/>
              <a:t>, </a:t>
            </a:r>
            <a:r>
              <a:rPr lang="en-US" dirty="0" err="1"/>
              <a:t>važi</a:t>
            </a:r>
            <a:r>
              <a:rPr lang="en-US" dirty="0"/>
              <a:t> da je: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/>
              <a:t>n-</a:t>
            </a:r>
            <a:r>
              <a:rPr lang="en-US" b="1" dirty="0" err="1"/>
              <a:t>ti</a:t>
            </a:r>
            <a:r>
              <a:rPr lang="en-US" b="1" dirty="0"/>
              <a:t> moment </a:t>
            </a:r>
            <a:r>
              <a:rPr lang="en-US" b="1" dirty="0" err="1"/>
              <a:t>intenziteta</a:t>
            </a:r>
            <a:r>
              <a:rPr lang="en-US" b="1" dirty="0"/>
              <a:t> </a:t>
            </a:r>
            <a:r>
              <a:rPr lang="en-US" b="1" dirty="0" err="1"/>
              <a:t>zračenja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nekoj</a:t>
            </a:r>
            <a:r>
              <a:rPr lang="en-US" b="1" dirty="0"/>
              <a:t> </a:t>
            </a:r>
            <a:r>
              <a:rPr lang="en-US" b="1" dirty="0" err="1"/>
              <a:t>optičkoj</a:t>
            </a:r>
            <a:r>
              <a:rPr lang="en-US" b="1" dirty="0"/>
              <a:t> </a:t>
            </a:r>
            <a:r>
              <a:rPr lang="en-US" b="1" dirty="0" err="1"/>
              <a:t>dubini</a:t>
            </a:r>
            <a:r>
              <a:rPr lang="en-US" b="1" dirty="0"/>
              <a:t> </a:t>
            </a:r>
            <a:r>
              <a:rPr lang="en-US" b="1" dirty="0" err="1"/>
              <a:t>jednak</a:t>
            </a:r>
            <a:r>
              <a:rPr lang="en-US" b="1" dirty="0"/>
              <a:t> </a:t>
            </a:r>
            <a:r>
              <a:rPr lang="en-US" b="1" dirty="0" err="1"/>
              <a:t>integralu</a:t>
            </a:r>
            <a:r>
              <a:rPr lang="en-US" b="1" dirty="0"/>
              <a:t> </a:t>
            </a:r>
            <a:r>
              <a:rPr lang="en-US" b="1" dirty="0" err="1"/>
              <a:t>Funkcije</a:t>
            </a:r>
            <a:r>
              <a:rPr lang="en-US" b="1" dirty="0"/>
              <a:t> </a:t>
            </a:r>
            <a:r>
              <a:rPr lang="en-US" b="1" dirty="0" err="1"/>
              <a:t>izvora</a:t>
            </a:r>
            <a:r>
              <a:rPr lang="en-US" b="1" dirty="0"/>
              <a:t> puta </a:t>
            </a:r>
            <a:r>
              <a:rPr lang="en-US" b="1" dirty="0" err="1"/>
              <a:t>eksponencijalni</a:t>
            </a:r>
            <a:r>
              <a:rPr lang="en-US" b="1" dirty="0"/>
              <a:t> integral n+1-og </a:t>
            </a:r>
            <a:r>
              <a:rPr lang="en-US" b="1" dirty="0" err="1"/>
              <a:t>reda</a:t>
            </a:r>
            <a:r>
              <a:rPr lang="en-US" b="1" dirty="0"/>
              <a:t>, po </a:t>
            </a:r>
            <a:r>
              <a:rPr lang="en-US" b="1" dirty="0" err="1"/>
              <a:t>optičkoj</a:t>
            </a:r>
            <a:r>
              <a:rPr lang="en-US" b="1" dirty="0"/>
              <a:t> </a:t>
            </a:r>
            <a:r>
              <a:rPr lang="en-US" b="1" dirty="0" err="1"/>
              <a:t>dubini</a:t>
            </a:r>
            <a:r>
              <a:rPr lang="en-US" b="1" dirty="0"/>
              <a:t>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30DF9732-901D-FC67-1F64-2A3819B0B5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7800" y="40320"/>
            <a:ext cx="3342960" cy="133128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9265A4B6-57CB-16A6-B610-E2AC420083A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88799" y="2649240"/>
            <a:ext cx="1875960" cy="98064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BFD60-2342-8D02-6BF1-099E538CCD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Srednji intenzitet kroz Lambda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2B9AC-0060-0839-39D5-ED997669C7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582"/>
              </a:spcAft>
              <a:buNone/>
            </a:pPr>
            <a:r>
              <a:rPr lang="en-US" dirty="0" err="1"/>
              <a:t>Razložimo</a:t>
            </a:r>
            <a:r>
              <a:rPr lang="en-US" dirty="0"/>
              <a:t> </a:t>
            </a:r>
            <a:r>
              <a:rPr lang="en-US" dirty="0" err="1"/>
              <a:t>detaljno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je </a:t>
            </a:r>
            <a:r>
              <a:rPr lang="en-US" dirty="0" err="1"/>
              <a:t>srednji</a:t>
            </a:r>
            <a:r>
              <a:rPr lang="en-US" dirty="0"/>
              <a:t> </a:t>
            </a: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formalnog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0">
              <a:spcBef>
                <a:spcPts val="0"/>
              </a:spcBef>
              <a:spcAft>
                <a:spcPts val="1582"/>
              </a:spcAft>
              <a:buNone/>
            </a:pPr>
            <a:r>
              <a:rPr lang="en-US" dirty="0" err="1"/>
              <a:t>Hajde</a:t>
            </a:r>
            <a:r>
              <a:rPr lang="en-US" dirty="0"/>
              <a:t> da </a:t>
            </a:r>
            <a:r>
              <a:rPr lang="en-US" dirty="0" err="1"/>
              <a:t>vidimo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izgleda</a:t>
            </a:r>
            <a:r>
              <a:rPr lang="en-US" dirty="0"/>
              <a:t> </a:t>
            </a:r>
            <a:r>
              <a:rPr lang="en-US" dirty="0" err="1"/>
              <a:t>raspodela</a:t>
            </a:r>
            <a:r>
              <a:rPr lang="en-US" dirty="0"/>
              <a:t> od J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dubinom</a:t>
            </a:r>
            <a:r>
              <a:rPr lang="en-US" dirty="0"/>
              <a:t> za </a:t>
            </a:r>
            <a:r>
              <a:rPr lang="en-US" dirty="0" err="1"/>
              <a:t>neke</a:t>
            </a:r>
            <a:r>
              <a:rPr lang="en-US" dirty="0"/>
              <a:t> date S(t),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izgleda</a:t>
            </a:r>
            <a:r>
              <a:rPr lang="en-US" dirty="0"/>
              <a:t> </a:t>
            </a:r>
            <a:r>
              <a:rPr lang="en-US" b="1" dirty="0" err="1"/>
              <a:t>transformacija</a:t>
            </a:r>
            <a:r>
              <a:rPr lang="en-US" b="1" dirty="0"/>
              <a:t> S u J (</a:t>
            </a:r>
            <a:r>
              <a:rPr lang="en-US" b="1" dirty="0" err="1"/>
              <a:t>Tabla</a:t>
            </a:r>
            <a:r>
              <a:rPr lang="en-US" b="1" dirty="0"/>
              <a:t>).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6F77B31E-1327-14A8-670B-75D6C5A3D3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52280" y="1504080"/>
            <a:ext cx="7972200" cy="223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86C4-8721-5E6E-5CCA-500F3C8239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Dakle sada bi trebalo da možemo da razumemo ovaj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D5EF8-1F1A-1ECF-67DE-95C4C9774C53}"/>
              </a:ext>
            </a:extLst>
          </p:cNvPr>
          <p:cNvSpPr txBox="1"/>
          <p:nvPr/>
        </p:nvSpPr>
        <p:spPr>
          <a:xfrm>
            <a:off x="1319192" y="5133240"/>
            <a:ext cx="7439066" cy="364415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Magic et al. (2015) –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ovo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dirty="0" err="1">
                <a:latin typeface="Rubik Light" pitchFamily="18"/>
                <a:ea typeface="Microsoft YaHei" pitchFamily="2"/>
                <a:cs typeface="Arial" pitchFamily="2"/>
              </a:rPr>
              <a:t>spektri</a:t>
            </a:r>
            <a:r>
              <a:rPr lang="en-US" dirty="0"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dirty="0" err="1">
                <a:latin typeface="Rubik Light" pitchFamily="18"/>
                <a:ea typeface="Microsoft YaHei" pitchFamily="2"/>
                <a:cs typeface="Arial" pitchFamily="2"/>
              </a:rPr>
              <a:t>izra</a:t>
            </a:r>
            <a:r>
              <a:rPr lang="sr-Latn-RS" dirty="0">
                <a:latin typeface="Rubik Light" pitchFamily="18"/>
                <a:ea typeface="Microsoft YaHei" pitchFamily="2"/>
                <a:cs typeface="Arial" pitchFamily="2"/>
              </a:rPr>
              <a:t>čunati iz teorijskih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zvezdan</a:t>
            </a:r>
            <a:r>
              <a:rPr lang="sr-Latn-R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ih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atmosfer</a:t>
            </a:r>
            <a:r>
              <a:rPr lang="sr-Latn-R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a</a:t>
            </a:r>
            <a:endParaRPr lang="en-US" sz="1800" b="0" i="0" u="none" strike="noStrike" kern="1200" cap="none" dirty="0">
              <a:ln>
                <a:noFill/>
              </a:ln>
              <a:latin typeface="Rubik Light" pitchFamily="18"/>
              <a:ea typeface="Microsoft YaHei" pitchFamily="2"/>
              <a:cs typeface="Arial" pitchFamily="2"/>
            </a:endParaRP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1E3F90D7-61A7-F210-EF91-A917B44C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6905" y="674280"/>
            <a:ext cx="9143640" cy="43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6AD2-C353-F357-5A12-0450FEAB9C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Sledeći korak – dve opcije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218880D-2308-A42E-3D31-DB8D27BF75D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39120" y="733679"/>
            <a:ext cx="4990680" cy="475272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E321E-C4D3-3C46-6609-BB7B858D7F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914760"/>
            <a:ext cx="4572000" cy="444636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Zračenje</a:t>
            </a:r>
            <a:r>
              <a:rPr lang="en-US" dirty="0"/>
              <a:t> </a:t>
            </a:r>
            <a:r>
              <a:rPr lang="en-US" dirty="0" err="1"/>
              <a:t>interaguje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materijom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utiče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zvezdane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. Uz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dodatne</a:t>
            </a:r>
            <a:r>
              <a:rPr lang="en-US" dirty="0"/>
              <a:t> </a:t>
            </a:r>
            <a:r>
              <a:rPr lang="en-US" dirty="0" err="1"/>
              <a:t>aproksimacije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da </a:t>
            </a:r>
            <a:r>
              <a:rPr lang="en-US" dirty="0" err="1"/>
              <a:t>nadjemo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 za date </a:t>
            </a:r>
            <a:r>
              <a:rPr lang="en-US" dirty="0" err="1"/>
              <a:t>zvezdane</a:t>
            </a:r>
            <a:r>
              <a:rPr lang="en-US" dirty="0"/>
              <a:t> </a:t>
            </a:r>
            <a:r>
              <a:rPr lang="en-US" dirty="0" err="1"/>
              <a:t>parametre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Zračenje</a:t>
            </a:r>
            <a:r>
              <a:rPr lang="en-US" dirty="0"/>
              <a:t> (pre </a:t>
            </a:r>
            <a:r>
              <a:rPr lang="en-US" dirty="0" err="1"/>
              <a:t>svega</a:t>
            </a:r>
            <a:r>
              <a:rPr lang="en-US" dirty="0"/>
              <a:t> u </a:t>
            </a:r>
            <a:r>
              <a:rPr lang="en-US" dirty="0" err="1"/>
              <a:t>spektralnim</a:t>
            </a:r>
            <a:r>
              <a:rPr lang="en-US" dirty="0"/>
              <a:t> </a:t>
            </a:r>
            <a:r>
              <a:rPr lang="en-US" dirty="0" err="1"/>
              <a:t>linijama</a:t>
            </a:r>
            <a:r>
              <a:rPr lang="en-US" dirty="0"/>
              <a:t>) je </a:t>
            </a:r>
            <a:r>
              <a:rPr lang="en-US" dirty="0" err="1"/>
              <a:t>osetljivo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parametre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različitim</a:t>
            </a:r>
            <a:r>
              <a:rPr lang="en-US" dirty="0"/>
              <a:t> </a:t>
            </a:r>
            <a:r>
              <a:rPr lang="en-US" dirty="0" err="1"/>
              <a:t>dubinama</a:t>
            </a:r>
            <a:r>
              <a:rPr lang="en-US" dirty="0"/>
              <a:t> u </a:t>
            </a:r>
            <a:r>
              <a:rPr lang="en-US" dirty="0" err="1"/>
              <a:t>atmosferi</a:t>
            </a:r>
            <a:r>
              <a:rPr lang="en-US" dirty="0"/>
              <a:t>. </a:t>
            </a:r>
            <a:r>
              <a:rPr lang="en-US" dirty="0" err="1"/>
              <a:t>Detaljno</a:t>
            </a:r>
            <a:r>
              <a:rPr lang="en-US" dirty="0"/>
              <a:t> </a:t>
            </a:r>
            <a:r>
              <a:rPr lang="en-US" dirty="0" err="1"/>
              <a:t>modeliranje</a:t>
            </a:r>
            <a:r>
              <a:rPr lang="en-US" dirty="0"/>
              <a:t> </a:t>
            </a:r>
            <a:r>
              <a:rPr lang="en-US" dirty="0" err="1"/>
              <a:t>spektralnih</a:t>
            </a:r>
            <a:r>
              <a:rPr lang="en-US" dirty="0"/>
              <a:t> </a:t>
            </a:r>
            <a:r>
              <a:rPr lang="en-US" dirty="0" err="1"/>
              <a:t>linija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omogućiti</a:t>
            </a:r>
            <a:r>
              <a:rPr lang="en-US" dirty="0"/>
              <a:t> da </a:t>
            </a:r>
            <a:r>
              <a:rPr lang="en-US" dirty="0" err="1"/>
              <a:t>zaključimo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parametre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Tokom</a:t>
            </a:r>
            <a:r>
              <a:rPr lang="en-US" b="1" dirty="0"/>
              <a:t> </a:t>
            </a:r>
            <a:r>
              <a:rPr lang="en-US" b="1" dirty="0" err="1"/>
              <a:t>ostatka</a:t>
            </a:r>
            <a:r>
              <a:rPr lang="en-US" b="1" dirty="0"/>
              <a:t> </a:t>
            </a:r>
            <a:r>
              <a:rPr lang="en-US" b="1" dirty="0" err="1"/>
              <a:t>kursa</a:t>
            </a:r>
            <a:r>
              <a:rPr lang="en-US" b="1" dirty="0"/>
              <a:t> </a:t>
            </a:r>
            <a:r>
              <a:rPr lang="en-US" b="1" dirty="0" err="1"/>
              <a:t>ćemo</a:t>
            </a:r>
            <a:r>
              <a:rPr lang="en-US" b="1" dirty="0"/>
              <a:t> se </a:t>
            </a:r>
            <a:r>
              <a:rPr lang="en-US" b="1" dirty="0" err="1"/>
              <a:t>baviti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oba </a:t>
            </a:r>
            <a:r>
              <a:rPr lang="en-US" b="1" dirty="0" err="1"/>
              <a:t>aspekta</a:t>
            </a:r>
            <a:r>
              <a:rPr lang="en-US" b="1" dirty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6B21-5825-EDE9-736F-7BBC9DADEB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Prenos energije kroz zvezdu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D94C5-4114-B00E-7E42-081A5D680C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Energija</a:t>
            </a:r>
            <a:r>
              <a:rPr lang="en-US" dirty="0"/>
              <a:t> </a:t>
            </a:r>
            <a:r>
              <a:rPr lang="en-US" dirty="0" err="1"/>
              <a:t>zvezdi</a:t>
            </a:r>
            <a:r>
              <a:rPr lang="en-US" dirty="0"/>
              <a:t> </a:t>
            </a:r>
            <a:r>
              <a:rPr lang="en-US" dirty="0" err="1"/>
              <a:t>nastaje</a:t>
            </a:r>
            <a:r>
              <a:rPr lang="en-US" dirty="0"/>
              <a:t> u </a:t>
            </a:r>
            <a:r>
              <a:rPr lang="en-US" dirty="0" err="1"/>
              <a:t>jezgru</a:t>
            </a:r>
            <a:r>
              <a:rPr lang="en-US" dirty="0"/>
              <a:t>, van </a:t>
            </a:r>
            <a:r>
              <a:rPr lang="en-US" dirty="0" err="1"/>
              <a:t>jezgra</a:t>
            </a:r>
            <a:r>
              <a:rPr lang="en-US" dirty="0"/>
              <a:t> mora da </a:t>
            </a:r>
            <a:r>
              <a:rPr lang="en-US" dirty="0" err="1"/>
              <a:t>važi</a:t>
            </a:r>
            <a:r>
              <a:rPr lang="en-US" dirty="0"/>
              <a:t> </a:t>
            </a:r>
            <a:r>
              <a:rPr lang="en-US" dirty="0" err="1"/>
              <a:t>zakon</a:t>
            </a:r>
            <a:r>
              <a:rPr lang="en-US" dirty="0"/>
              <a:t> </a:t>
            </a:r>
            <a:r>
              <a:rPr lang="en-US" dirty="0" err="1"/>
              <a:t>održanja</a:t>
            </a:r>
            <a:r>
              <a:rPr lang="en-US" dirty="0"/>
              <a:t> </a:t>
            </a:r>
            <a:r>
              <a:rPr lang="en-US" dirty="0" err="1"/>
              <a:t>energije</a:t>
            </a:r>
            <a:r>
              <a:rPr lang="en-US" dirty="0"/>
              <a:t>!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44741348-773A-819E-8D29-09BB5953247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1680" y="1600200"/>
            <a:ext cx="5143320" cy="36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31DFC8DA-9B3E-68F3-89CE-A04820BBC5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639040" y="2372040"/>
            <a:ext cx="3504959" cy="21999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3710262-CE5A-4BDC-4F99-BF1F18D8C780}"/>
              </a:ext>
            </a:extLst>
          </p:cNvPr>
          <p:cNvSpPr/>
          <p:nvPr/>
        </p:nvSpPr>
        <p:spPr>
          <a:xfrm>
            <a:off x="6400799" y="3429000"/>
            <a:ext cx="2971800" cy="1143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19080">
            <a:solidFill>
              <a:srgbClr val="3465A4"/>
            </a:solidFill>
            <a:prstDash val="solid"/>
          </a:ln>
        </p:spPr>
        <p:txBody>
          <a:bodyPr vert="horz" wrap="none" lIns="99360" tIns="54360" rIns="99360" bIns="54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5286E-896F-5466-092B-74CEB9B7D6BD}"/>
              </a:ext>
            </a:extLst>
          </p:cNvPr>
          <p:cNvSpPr txBox="1"/>
          <p:nvPr/>
        </p:nvSpPr>
        <p:spPr>
          <a:xfrm>
            <a:off x="6400799" y="4692600"/>
            <a:ext cx="3104971" cy="63795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Dimenzije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atmosfere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mnogo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manje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od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poluprečnika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zvezde</a:t>
            </a:r>
            <a:endParaRPr lang="en-US" sz="1800" b="0" i="0" u="none" strike="noStrike" kern="1200" cap="none" dirty="0">
              <a:ln>
                <a:noFill/>
              </a:ln>
              <a:latin typeface="Rubik Light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D1483-7AA2-C843-5C13-6AA2BD468A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Specifični monohromatski fluks (gustina fluksa)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ABF8-3FB6-8E5E-D5C2-48BEFE28EF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55320" y="685440"/>
            <a:ext cx="9685440" cy="444636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Količina</a:t>
            </a:r>
            <a:r>
              <a:rPr lang="en-US" dirty="0"/>
              <a:t> </a:t>
            </a:r>
            <a:r>
              <a:rPr lang="en-US" dirty="0" err="1"/>
              <a:t>energije</a:t>
            </a:r>
            <a:r>
              <a:rPr lang="en-US" dirty="0"/>
              <a:t> </a:t>
            </a:r>
            <a:r>
              <a:rPr lang="en-US" dirty="0" err="1"/>
              <a:t>transportovana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jediničnu</a:t>
            </a:r>
            <a:r>
              <a:rPr lang="en-US" dirty="0"/>
              <a:t> </a:t>
            </a:r>
            <a:r>
              <a:rPr lang="en-US" dirty="0" err="1"/>
              <a:t>površinu</a:t>
            </a:r>
            <a:r>
              <a:rPr lang="en-US" dirty="0"/>
              <a:t>, u </a:t>
            </a:r>
            <a:r>
              <a:rPr lang="en-US" dirty="0" err="1"/>
              <a:t>jedinici</a:t>
            </a:r>
            <a:r>
              <a:rPr lang="en-US" dirty="0"/>
              <a:t> </a:t>
            </a:r>
            <a:r>
              <a:rPr lang="en-US" dirty="0" err="1"/>
              <a:t>vremena</a:t>
            </a:r>
            <a:r>
              <a:rPr lang="en-US" dirty="0"/>
              <a:t> po </a:t>
            </a:r>
            <a:r>
              <a:rPr lang="en-US" dirty="0" err="1"/>
              <a:t>jedinici</a:t>
            </a:r>
            <a:r>
              <a:rPr lang="en-US" dirty="0"/>
              <a:t> </a:t>
            </a:r>
            <a:r>
              <a:rPr lang="en-US" dirty="0" err="1"/>
              <a:t>talasne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. </a:t>
            </a:r>
            <a:r>
              <a:rPr lang="en-US" dirty="0" err="1"/>
              <a:t>Gledamo</a:t>
            </a:r>
            <a:r>
              <a:rPr lang="en-US" dirty="0"/>
              <a:t> </a:t>
            </a:r>
            <a:r>
              <a:rPr lang="en-US" b="1" dirty="0" err="1"/>
              <a:t>neto</a:t>
            </a:r>
            <a:r>
              <a:rPr lang="en-US" b="1" dirty="0"/>
              <a:t> </a:t>
            </a:r>
            <a:r>
              <a:rPr lang="en-US" dirty="0" err="1"/>
              <a:t>energiju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Nekad</a:t>
            </a:r>
            <a:r>
              <a:rPr lang="en-US" dirty="0"/>
              <a:t> </a:t>
            </a:r>
            <a:r>
              <a:rPr lang="en-US" dirty="0" err="1"/>
              <a:t>ćete</a:t>
            </a:r>
            <a:r>
              <a:rPr lang="en-US" dirty="0"/>
              <a:t> </a:t>
            </a:r>
            <a:r>
              <a:rPr lang="en-US" dirty="0" err="1"/>
              <a:t>naći</a:t>
            </a:r>
            <a:r>
              <a:rPr lang="en-US" dirty="0"/>
              <a:t>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56A89CE9-DEC6-8374-F06E-26BA13780CA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33400" y="1254600"/>
            <a:ext cx="3009600" cy="184751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784C76-2DE6-D2AC-2C60-7510F80CF42F}"/>
              </a:ext>
            </a:extLst>
          </p:cNvPr>
          <p:cNvSpPr txBox="1"/>
          <p:nvPr/>
        </p:nvSpPr>
        <p:spPr>
          <a:xfrm>
            <a:off x="6629400" y="3429000"/>
            <a:ext cx="2971800" cy="361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Fluks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11969-F233-3823-04FA-1219B8051E22}"/>
              </a:ext>
            </a:extLst>
          </p:cNvPr>
          <p:cNvSpPr txBox="1"/>
          <p:nvPr/>
        </p:nvSpPr>
        <p:spPr>
          <a:xfrm>
            <a:off x="6629760" y="5085360"/>
            <a:ext cx="2971800" cy="361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Eddingtonov fluks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7C074-93D0-A3EE-E371-8AEA31AFAE25}"/>
              </a:ext>
            </a:extLst>
          </p:cNvPr>
          <p:cNvSpPr txBox="1"/>
          <p:nvPr/>
        </p:nvSpPr>
        <p:spPr>
          <a:xfrm>
            <a:off x="6629760" y="4257360"/>
            <a:ext cx="2971800" cy="361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Astrofizički fluks</a:t>
            </a:r>
          </a:p>
        </p:txBody>
      </p:sp>
      <p:pic>
        <p:nvPicPr>
          <p:cNvPr id="1026" name="Picture 2" descr="equation">
            <a:extLst>
              <a:ext uri="{FF2B5EF4-FFF2-40B4-BE49-F238E27FC236}">
                <a16:creationId xmlns:a16="http://schemas.microsoft.com/office/drawing/2014/main" id="{7AACDB9B-196B-AEE9-1B38-5A8DAACC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400" y="3211842"/>
            <a:ext cx="2533210" cy="240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76D5-8A5E-0A62-E80E-2784124301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Nazad na Milne-Eddingtonovu aproksimaciju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8B02B154-A011-773E-09F0-B0D8F9C84B8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24120" y="1524240"/>
            <a:ext cx="1819080" cy="30456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FF3391C9-8440-B0C6-065B-043ACEC1D80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2006640"/>
            <a:ext cx="8686800" cy="366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B33DC676-3340-0C96-3A30-3D2C5850F9C7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6693120" y="457200"/>
            <a:ext cx="334764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949C97-49C2-8E29-8E6E-60C3E514927F}"/>
              </a:ext>
            </a:extLst>
          </p:cNvPr>
          <p:cNvSpPr/>
          <p:nvPr/>
        </p:nvSpPr>
        <p:spPr>
          <a:xfrm>
            <a:off x="5787000" y="1900800"/>
            <a:ext cx="914400" cy="68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DA76383-8BDF-3A8A-CCB5-524B21EFCEF5}"/>
              </a:ext>
            </a:extLst>
          </p:cNvPr>
          <p:cNvSpPr/>
          <p:nvPr/>
        </p:nvSpPr>
        <p:spPr>
          <a:xfrm>
            <a:off x="6543000" y="352800"/>
            <a:ext cx="914400" cy="68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E3DD0A-5940-026E-557D-CDAB540A70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662040"/>
            <a:ext cx="9685440" cy="444636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Rešili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JPZ u ME (Milne-Barbier-Unsold-</a:t>
            </a:r>
            <a:r>
              <a:rPr lang="en-US" dirty="0" err="1"/>
              <a:t>ovoj</a:t>
            </a:r>
            <a:r>
              <a:rPr lang="en-US" dirty="0"/>
              <a:t>) </a:t>
            </a:r>
            <a:r>
              <a:rPr lang="en-US" dirty="0" err="1"/>
              <a:t>aproksimaciji</a:t>
            </a:r>
            <a:r>
              <a:rPr lang="en-US" dirty="0"/>
              <a:t>, da</a:t>
            </a:r>
            <a:br>
              <a:rPr lang="en-US" dirty="0"/>
            </a:br>
            <a:r>
              <a:rPr lang="en-US" dirty="0" err="1"/>
              <a:t>dobijemo</a:t>
            </a:r>
            <a:r>
              <a:rPr lang="en-US" dirty="0"/>
              <a:t> </a:t>
            </a:r>
            <a:r>
              <a:rPr lang="en-US" dirty="0" err="1"/>
              <a:t>tzv</a:t>
            </a:r>
            <a:r>
              <a:rPr lang="en-US" dirty="0"/>
              <a:t>. Eddington Barbier </a:t>
            </a:r>
            <a:r>
              <a:rPr lang="en-US" dirty="0" err="1"/>
              <a:t>relaciju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791A-5CB8-62BD-45CF-9FC1E4DE35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Mapiranje atmosfere po dubini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98072-830D-286C-0756-0B5D5F32ACA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662040"/>
            <a:ext cx="9685440" cy="444636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Ideja</a:t>
            </a:r>
            <a:r>
              <a:rPr lang="en-US" dirty="0"/>
              <a:t> je da </a:t>
            </a:r>
            <a:r>
              <a:rPr lang="en-US" dirty="0" err="1"/>
              <a:t>posmatranjem</a:t>
            </a:r>
            <a:r>
              <a:rPr lang="en-US" dirty="0"/>
              <a:t> limb </a:t>
            </a:r>
            <a:r>
              <a:rPr lang="en-US" dirty="0" err="1"/>
              <a:t>darkeninga</a:t>
            </a:r>
            <a:r>
              <a:rPr lang="en-US" dirty="0"/>
              <a:t> </a:t>
            </a:r>
            <a:r>
              <a:rPr lang="en-US" dirty="0" err="1"/>
              <a:t>zaključimo</a:t>
            </a:r>
            <a:r>
              <a:rPr lang="en-US" dirty="0"/>
              <a:t> </a:t>
            </a:r>
            <a:r>
              <a:rPr lang="en-US" dirty="0" err="1"/>
              <a:t>raspodelu</a:t>
            </a:r>
            <a:r>
              <a:rPr lang="en-US" dirty="0"/>
              <a:t> temperature po </a:t>
            </a:r>
            <a:r>
              <a:rPr lang="en-US" dirty="0" err="1"/>
              <a:t>dubini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U </a:t>
            </a:r>
            <a:r>
              <a:rPr lang="en-US" dirty="0" err="1"/>
              <a:t>prvom</a:t>
            </a:r>
            <a:r>
              <a:rPr lang="en-US" dirty="0"/>
              <a:t> </a:t>
            </a:r>
            <a:r>
              <a:rPr lang="en-US" dirty="0" err="1"/>
              <a:t>koraku</a:t>
            </a:r>
            <a:r>
              <a:rPr lang="en-US" dirty="0"/>
              <a:t> </a:t>
            </a:r>
            <a:r>
              <a:rPr lang="en-US" dirty="0" err="1"/>
              <a:t>pretpostavljamo</a:t>
            </a:r>
            <a:r>
              <a:rPr lang="en-US" dirty="0"/>
              <a:t> ME </a:t>
            </a:r>
            <a:r>
              <a:rPr lang="en-US" dirty="0" err="1"/>
              <a:t>aproksimaciju</a:t>
            </a:r>
            <a:r>
              <a:rPr lang="en-US" dirty="0"/>
              <a:t>, u </a:t>
            </a:r>
            <a:r>
              <a:rPr lang="en-US" dirty="0" err="1"/>
              <a:t>drugom</a:t>
            </a:r>
            <a:r>
              <a:rPr lang="en-US" dirty="0"/>
              <a:t> LTR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BC3A59BE-D3CA-3F4F-0AC2-56A2EEEB23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2480" y="1442880"/>
            <a:ext cx="2971440" cy="313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EF6B6B0B-444F-6A9F-E3E9-D9F40AE8D8B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564560" y="1838519"/>
            <a:ext cx="6893640" cy="3782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0F3D-7961-A208-6B2B-E5CCBDFAD6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Limb darkening (potamnjenje ka rubu)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96742-4D3E-00D8-CE4F-5BEE1374010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Limb darkening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talasne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, </a:t>
            </a:r>
            <a:r>
              <a:rPr lang="en-US" dirty="0" err="1"/>
              <a:t>zašto</a:t>
            </a:r>
            <a:r>
              <a:rPr lang="en-US" dirty="0"/>
              <a:t>? (</a:t>
            </a:r>
            <a:r>
              <a:rPr lang="en-US" b="1" dirty="0" err="1"/>
              <a:t>tabla</a:t>
            </a:r>
            <a:r>
              <a:rPr lang="en-US" b="1" dirty="0"/>
              <a:t>, </a:t>
            </a:r>
            <a:r>
              <a:rPr lang="en-US" b="1" dirty="0" err="1"/>
              <a:t>podsetnik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model </a:t>
            </a:r>
            <a:r>
              <a:rPr lang="en-US" b="1" dirty="0" err="1"/>
              <a:t>Sunčeve</a:t>
            </a:r>
            <a:r>
              <a:rPr lang="en-US" b="1" dirty="0"/>
              <a:t> </a:t>
            </a:r>
            <a:r>
              <a:rPr lang="en-US" b="1" dirty="0" err="1"/>
              <a:t>atmosfere</a:t>
            </a:r>
            <a:r>
              <a:rPr lang="en-US" b="1" dirty="0"/>
              <a:t>)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392953AA-E575-91E9-5DB3-C13B9E75B32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14600" y="1513440"/>
            <a:ext cx="5486399" cy="415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19556</TotalTime>
  <Words>1396</Words>
  <Application>Microsoft Office PowerPoint</Application>
  <PresentationFormat>Widescreen</PresentationFormat>
  <Paragraphs>134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Liberation Sans</vt:lpstr>
      <vt:lpstr>Liberation Serif</vt:lpstr>
      <vt:lpstr>Rubik</vt:lpstr>
      <vt:lpstr>Rubik Light</vt:lpstr>
      <vt:lpstr>StarSymbol</vt:lpstr>
      <vt:lpstr>Default</vt:lpstr>
      <vt:lpstr>PowerPoint Presentation</vt:lpstr>
      <vt:lpstr>Podsetnik</vt:lpstr>
      <vt:lpstr>Dakle sada bi trebalo da možemo da razumemo ovaj plot</vt:lpstr>
      <vt:lpstr>Sledeći korak – dve opcije</vt:lpstr>
      <vt:lpstr>Prenos energije kroz zvezdu</vt:lpstr>
      <vt:lpstr>Specifični monohromatski fluks (gustina fluksa)</vt:lpstr>
      <vt:lpstr>Nazad na Milne-Eddingtonovu aproksimaciju</vt:lpstr>
      <vt:lpstr>Mapiranje atmosfere po dubini</vt:lpstr>
      <vt:lpstr>Limb darkening (potamnjenje ka rubu)</vt:lpstr>
      <vt:lpstr>Limb darkening (potamnjenje ka rubu)</vt:lpstr>
      <vt:lpstr>Milne-Eddingtonova aproksimacija za Fluks</vt:lpstr>
      <vt:lpstr>Milne-Eddingtonova aproksimacija za Fluks</vt:lpstr>
      <vt:lpstr>“Siva Atmosfera”</vt:lpstr>
      <vt:lpstr>Milne-Eddington relacija za linije - opisno</vt:lpstr>
      <vt:lpstr>Modeliranje zvezdanih atmosfera</vt:lpstr>
      <vt:lpstr>Ravnoteža zračenja</vt:lpstr>
      <vt:lpstr>Ravnoteža zračenja</vt:lpstr>
      <vt:lpstr>A šta je ovo “J”? Srednji intenzitet</vt:lpstr>
      <vt:lpstr>Sećate li se ovog primera? Fotonu treba x godina da napusti Sunce</vt:lpstr>
      <vt:lpstr>Ravnoteža zračenja u unutrašnjosti zvezde</vt:lpstr>
      <vt:lpstr>Šta je “K-integral”?</vt:lpstr>
      <vt:lpstr>Momenti intenziteta (momenti polja zračenja)</vt:lpstr>
      <vt:lpstr>Ravnoteža zračenja u sivoj atmosferi</vt:lpstr>
      <vt:lpstr>Milneov problem</vt:lpstr>
      <vt:lpstr>Lambda operator</vt:lpstr>
      <vt:lpstr>Švarcšild-Milne jednačine. Momenti intenziteta</vt:lpstr>
      <vt:lpstr>Šta su ove funkcije En?</vt:lpstr>
      <vt:lpstr>Srednji intenzitet kroz Lambda operator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Ivan Milic</dc:creator>
  <cp:lastModifiedBy>Ivan Milic</cp:lastModifiedBy>
  <cp:revision>2247</cp:revision>
  <dcterms:created xsi:type="dcterms:W3CDTF">2021-01-12T21:16:47Z</dcterms:created>
  <dcterms:modified xsi:type="dcterms:W3CDTF">2024-11-05T08:11:03Z</dcterms:modified>
</cp:coreProperties>
</file>