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handoutMasterIdLst>
    <p:handoutMasterId r:id="rId29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10077450" cy="566896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2B8294D-057E-61FA-2018-171687787770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C558E1-6A8C-D316-ACC9-618F41D8112A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30697B-3B97-4134-0827-A9CD03FE1D81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06AE8A-CE38-DA21-5453-E8D43CFF78A8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7A4F4786-E144-494A-A251-557F977892CC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941724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3DEBF7-6885-44A1-309C-080C931E4D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95F8F1-9A6A-9947-6F62-936BF0EC6D85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0BCBA05F-EC9F-72DD-8C3A-0AE20460B23F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5EEAC4-654B-FD45-1551-0E1C6DF01818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194DED-0A8F-0B10-2B83-57C51CD870F9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E833DE-6F80-2A3F-2F8A-2B908504B7E4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0C4A95A-A209-4AB4-AA46-37E2BB2A892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05234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31A860-6241-08C4-FC49-04495AF09B4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553F656-E869-4C7D-A7CB-D6DE99C8D62E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F740C3-E870-AA22-841E-F29B3B8899D3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FC3BCC-A02E-145E-76FB-0DF1824544F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5B13D3-A8D9-6CB7-7742-4EC01F57D2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8212D04-0FE9-4224-8DCD-D39B03A86291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75999D6-9A23-B31F-5CA3-870FFF4E43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D3988F-9D5E-E571-4E75-80BC79B3951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B3E604-B830-E4F4-B977-6361451572F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C91DE97-5458-4135-8B25-360DFCBF683F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0D23E5-DFDC-A46E-8D94-98C9C167FF4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6C23B-4A73-D64E-44DF-81CF9A952B2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11F176-F43A-3ACD-B5B4-12B03CCB4DF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7E73E8D-BE36-4A8B-99AF-BB410146710A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B6B246-67FE-9BEE-64AB-07E74BEFA9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31E9E9-93ED-363E-8053-74D438C9E57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F4A5FD-B9E0-AE88-54F4-6041C3630C3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AE06AC2-BD9F-45E0-9075-7C6A5EC3F20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4652FE-3152-1289-A392-A360F35BA4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C1CC8C-FFFB-BE0E-6821-EFCC15C467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39E76-2E7D-5FB9-599B-904AE7F192D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2FC37DC-CDB2-4596-BFC4-066DC3C7B566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D4BB95-19D5-44EF-C9D3-24F9C0AF70E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94ABB0-095A-FB10-979E-B1F8E89D30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E0E0CE-3C7E-4D1F-FEAE-659122047C0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36271DD-466A-44AA-9F52-04A956F9ED7B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66AE5BC-C311-F022-1923-49FB366F9EC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85D35-BCCB-3D36-1063-FE8E017101E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E9EFE5-B628-8136-1F1C-7E123263297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D389608-493C-44F1-8CCC-5D3536AF1F47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135379-93DB-99D1-0C3F-8819789E1BD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840247-EA7D-34C7-10D3-10D5E8C25DD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589BA6-E38C-67CD-6352-09C0E4E6995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A66FA9E-53C2-4EC9-B44A-6CB15A4D3C81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6BCC06-D651-C09D-5C79-2354441399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3C34DC5-BCB5-6E27-406D-E1211DC9EE1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DDD9AD-F94C-7AAF-3860-9E00E16FAB7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48D4DE6-0B98-4C46-BF6B-31FEC1E58C3F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6CA3E83-C4A4-461E-F481-568BB37885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97BC56-A418-4443-0DC3-640D4022A97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1991F-A6C6-0AF0-239D-5AD9FF40027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C8448D8-FD00-491F-BB15-4F1217F93775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AC15FB-C790-2273-3110-2BD663BF26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F40E4-7DEB-BEBA-0003-03B04241AE3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B2C77B-72B5-3391-449D-EC052C0262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86E409-CAEB-4681-8D4F-9C91AB1512A1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0DD3E-7235-5809-971F-CC250CF6E4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6074B9-69E1-2F03-0499-6F1D895D2B2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C733E-0721-F611-BF5D-73EB0A2EDB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CF43FB2-B9D6-4CF5-A69A-F5CDB8C1DDF8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D24B8E-4F3D-F135-D720-F6092CBEA1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78486-1E63-81AA-FBAD-52D09AB0091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DCA730-1D84-ECAD-7818-DE8C072954C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33FE1A2-9F66-40A3-8679-CE0E9FB64A03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5A3B26-63AF-229D-E397-C1CAE92DCF1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7F67FF5-4901-6993-FCA2-7B8CAEC189E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463DE-7FAF-C06B-025F-72675991305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0FBB303-AD00-4E61-957E-FE12339F61E4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F6F04-0775-D0DF-C709-14595DFD25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B806E0-A379-3CBA-228B-19150B29FA3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41D79B-7BAF-60D2-401D-4D0EEDCD54A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691BF8D-7E60-42B9-99B4-CF08DBB76069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1E401E-9E65-7B4D-FB4D-1F5DB881F84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FE1D63-359D-67EF-84CD-C12C129EEAD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B2122F-3640-2052-2A78-947B381D149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5740B75-5CCD-4557-B492-D6997DAD06D8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3847C7-2658-45D4-0225-0D0D892EFA2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CEC642-13BD-690A-CA76-1AE24FCD028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63CD7-58AB-DF50-40DA-32CE6AEE474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1454F23-B9A0-4B8A-B4F7-7518C131A966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FEBBA8-52E5-F020-972B-2967B1762F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8A63768-1A72-B996-984B-989BD603F85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0292FD-DC55-F3D5-752A-96F04D7725F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1683CD-224D-42FE-A236-C66C482B19B3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AF1A3C-62FE-20B0-146D-205AEE5E4E7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E9329E3-85A6-8B88-BEFF-D9D23FDB0A3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972BD-C53E-21F5-DC5E-81D06D4858B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D4A41B-5236-4B13-9E25-B033AA86119A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E532A-D1D2-0EE1-3167-4910249395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D4A5967-0B81-5C54-3F3B-454E56EBD99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686015-617D-CC6D-480D-54A5ABA97C1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730408-3D73-4046-838B-80A91FF4917B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C2F2DC1-020A-CEBF-F527-8B7C01FDDA6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D65C3C-0754-0ACC-4CC3-A16A0C614F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AF64BE-058D-5EB2-79D9-8958A54E72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F73F93E-D66C-4320-AE17-B7223853F62F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53FCAC5-2E04-8753-80B7-EF2E7178625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A59EFF-9F84-0A59-D84A-B6AA5E3618A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340C92-D30C-D174-E50F-7E5CBDBD1A4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023A8A4-696A-4A38-99E6-12466107CCEF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4EAD9CF-8850-C930-505B-085ADA95162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7B2B05-C40A-660F-9D9F-6D8CF246CA9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F86C15-2DDB-0C99-D0EE-31D82FF4A5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79FB9E9-31AC-43C7-A601-84AEE0EFA27C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1B3533-B02D-2A57-753C-9D67A8EFA2F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40CD34-BBC4-ECE7-D4D2-40BAA94BDB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4DEB44-869F-3C46-2AE8-94BD571324C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E7318BC-1C5E-401D-9FDF-15C97F48D629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2A4EEF-6312-53A3-D050-F4A88E9E27C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4E11B6-39C9-2FB2-9F54-C30033B1A7A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F8B610-41F8-1032-0E51-1C7C803788D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E2C2291-285E-491C-A784-7234EB572AD5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F1DDFC-CE92-B3E2-0B45-D28795BA20D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46536B-9420-AAC8-A4E0-F2B503E5B03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28633-3FA9-970D-7834-EC5EC89AAF8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F5BE9F-6BFA-8F09-FCD1-EEE511D79E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8C6956-3138-382D-BD44-F3E6B27856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642AE-8EF7-93DA-CAE3-8BA45A200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B98D4-4557-8730-4FD0-08DFA99740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7173653-0692-4CAD-B52E-A2E86FB8A9C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73916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B4CAE-00E0-09AA-DE36-99049C6555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26289F-8C8C-E665-2E26-121568DEC2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895DB9-EAA7-1B6C-A9B1-9AA342F5C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7FD4F7-803B-A6F4-8526-5DDE77CE6B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532787-11B4-6FCE-FA6D-C660F54D0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84CDB6E-BE4B-4E8D-B6E4-42C4927702E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5749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338358-4BBA-C405-5AD8-B021B7B0A5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00950" y="80963"/>
            <a:ext cx="2439988" cy="5280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4B63DB-6A0E-CA8A-6D38-1900A1AF81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6225" y="80963"/>
            <a:ext cx="7172325" cy="5280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0C61A3-D365-78EE-430A-33B75DCEE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014957-7755-6566-F98B-C30CF5B155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DB00A9-0996-D345-28BB-D7977589B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942151E-8CB4-4E9C-9811-45C54636087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5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9A6F3-E7E0-8E5C-5041-B2A961958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0138B4-02D2-5DC0-AA70-75E8181367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E93E06-88CC-1328-D05A-DDAFC30C7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3FED09-353E-62A6-AD0A-4660495BFE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791ED6-2038-A02C-80AE-4FFB81ABC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93D55BD-9168-412F-AFAC-E3C19251569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220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7C02C-1443-5FAA-6B9E-4AFE3681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A54599-7296-69D2-520A-AB968ECF1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55C0A8-5B53-BFF2-5AB3-22290861C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82A71B-9293-AA89-C132-AE80AC50E0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F2F0A0-B47A-3944-8FF6-B449121EF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E066B317-5228-4A3E-94CA-C17D4976BC43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33048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290AE5-DE83-3C6F-DEDA-AB93FB44BB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FB3D2C-E33E-EA14-4E45-F32C067824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914400"/>
            <a:ext cx="4765675" cy="4446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7EF85F-589F-A65B-1FF5-D5836DC164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300" y="914400"/>
            <a:ext cx="4767263" cy="4446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5BF0A8-04BA-47D2-3679-4C18E135CE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03C86F-C689-3A8F-519F-B1E6013A8D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4E914C-12D8-21CE-DF33-959089A58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8B998D90-5157-4E4A-A61C-70734CE0F15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0085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C4ECB-CFD7-EA7C-73FA-6B2D6DF89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7E9D3-D79D-327A-4654-B18ED28CBA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28BF26-D3C7-25EC-1A7B-23EA1DE57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CE7410B-589F-99FA-F7A6-59CF21AE05C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F965FD-15FE-5A1F-E1EA-26BE9D21CB4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8CBE8B7-01F3-4A0B-9291-2517D2035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3738EB-2604-D330-6908-7E81DE9F3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B2DF5A-8B1A-3BD6-D78E-FA5EC77CC7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D34945B3-08CC-4ADB-B1B4-5B229D48B00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201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C1564D-2A00-D3DD-9271-2FB37B4AB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0FEBFFB-3BA6-E9DD-0DCE-9EA1C1A24F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B58816-56D4-C967-C21D-5BDBAC84E6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36725AB-11A0-86A7-78A7-A6C400E31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2225B61-0714-45F3-9F7F-3A576E9C11A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912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BC2A-2D9B-C7C0-F0DC-316D30727F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1537DF8-119B-5459-9FA6-F8D04769C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2715E-2843-EFF8-8329-3148E73E6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4EB39ED-179B-4D62-B804-8614DF6F13C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65245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F2FA93-CAC2-A9D9-17CA-2134A459DB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B109-14BB-68CC-71E5-CF75FF6AB8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9CBCB8-F519-0CD7-C157-D78DF4E42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1A56F8-9CE7-65FB-C749-F5DE3D670F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DA1467-DE17-C0E5-F3E6-17970A052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2A41AE-8A92-730C-9874-FAB08920A8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38D7A7-C1BF-477C-8E9F-CD582A6B8DF1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37602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766F8-6830-3287-9961-05BEE5A7EC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FE5900A-633C-4631-3A58-F78EC4A0EC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5B45DE-695B-D850-3238-75AF36652F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ECEE6B-9F35-E7AE-C64D-9B58950C7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CA60EB-639C-F1A1-0883-2388D4750E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6E4600-001A-A9DA-AC45-6755776E4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10C982-9054-47E7-B572-106506457C65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1771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99E8DC-A256-1F0E-F2D7-C2780DA78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399" y="81720"/>
            <a:ext cx="9675360" cy="60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0BE2A7-9657-371C-D5B4-E5B92A19900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6840" y="914039"/>
            <a:ext cx="9685440" cy="4446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0C85D6-C52C-E0FB-F639-A31497ED76F1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87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132D-66ED-25F1-3833-FC881822759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5A7083-E1B6-2606-F01A-BE615C33D975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018000" y="5344560"/>
            <a:ext cx="878039" cy="25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CEC68A06-1BE7-45F0-81C5-65C315E3C4AD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rtl="0" hangingPunct="0">
        <a:tabLst/>
        <a:defRPr lang="en-US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" pitchFamily="2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spcBef>
          <a:spcPts val="1701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1pPr>
      <a:lvl2pPr marL="0" marR="0" lvl="1" indent="0" rtl="0" hangingPunct="0">
        <a:spcBef>
          <a:spcPts val="1417"/>
        </a:spcBef>
        <a:spcAft>
          <a:spcPts val="283"/>
        </a:spcAft>
        <a:buSzPct val="75000"/>
        <a:buFont typeface="StarSymbol"/>
        <a:buChar char="–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2pPr>
      <a:lvl3pPr marL="0" marR="0" lvl="2" indent="0" rtl="0" hangingPunct="0">
        <a:spcBef>
          <a:spcPts val="1134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3pPr>
      <a:lvl4pPr marL="0" marR="0" lvl="3" indent="0" rtl="0" hangingPunct="0">
        <a:spcBef>
          <a:spcPts val="850"/>
        </a:spcBef>
        <a:spcAft>
          <a:spcPts val="283"/>
        </a:spcAft>
        <a:buSzPct val="75000"/>
        <a:buFont typeface="StarSymbol"/>
        <a:buChar char="–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4pPr>
      <a:lvl5pPr marL="0" marR="0" lvl="4" indent="0" rtl="0" hangingPunct="0">
        <a:spcBef>
          <a:spcPts val="567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5pPr>
      <a:lvl6pPr marL="0" marR="0" lvl="5" indent="0" rtl="0" hangingPunct="0">
        <a:spcBef>
          <a:spcPts val="567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6pPr>
      <a:lvl7pPr marL="0" marR="0" lvl="6" indent="0" rtl="0" hangingPunct="0">
        <a:spcBef>
          <a:spcPts val="567"/>
        </a:spcBef>
        <a:spcAft>
          <a:spcPts val="283"/>
        </a:spcAft>
        <a:buSzPct val="45000"/>
        <a:buFont typeface="StarSymbol"/>
        <a:buChar char="●"/>
        <a:tabLst/>
        <a:defRPr lang="en-US" sz="1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0077633B-72F8-6F16-9608-BAC6B50F9C9C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3240" y="5168160"/>
            <a:ext cx="9141120" cy="457200"/>
          </a:xfrm>
        </p:spPr>
        <p:txBody>
          <a:bodyPr anchor="ctr"/>
          <a:lstStyle/>
          <a:p>
            <a:pPr lvl="0" algn="l">
              <a:buNone/>
            </a:pPr>
            <a:r>
              <a:rPr lang="en-US" sz="2000" dirty="0">
                <a:latin typeface="Rubik" pitchFamily="18"/>
              </a:rPr>
              <a:t>13/11/2024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9B8027-5BE2-0233-8FE0-227393E1AA9D}"/>
              </a:ext>
            </a:extLst>
          </p:cNvPr>
          <p:cNvSpPr txBox="1"/>
          <p:nvPr/>
        </p:nvSpPr>
        <p:spPr>
          <a:xfrm>
            <a:off x="111240" y="4668480"/>
            <a:ext cx="3483174" cy="4252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 dirty="0">
                <a:ln>
                  <a:noFill/>
                </a:ln>
                <a:latin typeface="Rubik" pitchFamily="18"/>
                <a:ea typeface="Microsoft YaHei" pitchFamily="2"/>
                <a:cs typeface="Arial" pitchFamily="2"/>
              </a:rPr>
              <a:t>Ivan </a:t>
            </a:r>
            <a:r>
              <a:rPr lang="en-US" sz="2200" b="0" i="0" u="none" strike="noStrike" kern="1200" cap="none" dirty="0" err="1">
                <a:ln>
                  <a:noFill/>
                </a:ln>
                <a:latin typeface="Rubik" pitchFamily="18"/>
                <a:ea typeface="Microsoft YaHei" pitchFamily="2"/>
                <a:cs typeface="Arial" pitchFamily="2"/>
              </a:rPr>
              <a:t>Milić</a:t>
            </a:r>
            <a:r>
              <a:rPr lang="en-US" sz="2200" b="0" i="0" u="none" strike="noStrike" kern="1200" cap="none" dirty="0">
                <a:ln>
                  <a:noFill/>
                </a:ln>
                <a:latin typeface="Rubik" pitchFamily="18"/>
                <a:ea typeface="Microsoft YaHei" pitchFamily="2"/>
                <a:cs typeface="Arial" pitchFamily="2"/>
              </a:rPr>
              <a:t> (MATF</a:t>
            </a:r>
            <a:r>
              <a:rPr lang="en-US" sz="2200" dirty="0">
                <a:latin typeface="Rubik" pitchFamily="18"/>
                <a:ea typeface="Microsoft YaHei" pitchFamily="2"/>
                <a:cs typeface="Arial" pitchFamily="2"/>
              </a:rPr>
              <a:t> / KIS / AOB</a:t>
            </a:r>
            <a:r>
              <a:rPr lang="en-US" sz="2200" b="0" i="0" u="none" strike="noStrike" kern="1200" cap="none" dirty="0">
                <a:ln>
                  <a:noFill/>
                </a:ln>
                <a:latin typeface="Rubik" pitchFamily="18"/>
                <a:ea typeface="Microsoft YaHei" pitchFamily="2"/>
                <a:cs typeface="Arial" pitchFamily="2"/>
              </a:rPr>
              <a:t>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24E9B-1FD9-E7E3-A7FF-C63276816B5C}"/>
              </a:ext>
            </a:extLst>
          </p:cNvPr>
          <p:cNvSpPr txBox="1"/>
          <p:nvPr/>
        </p:nvSpPr>
        <p:spPr>
          <a:xfrm>
            <a:off x="183240" y="3555000"/>
            <a:ext cx="9538560" cy="1107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buNone/>
              <a:tabLst/>
            </a:pPr>
            <a:r>
              <a:rPr lang="en-US" sz="28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Teorija</a:t>
            </a:r>
            <a:r>
              <a:rPr lang="en-US" sz="28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</a:t>
            </a:r>
            <a:r>
              <a:rPr lang="en-US" sz="28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Zvezdanih</a:t>
            </a:r>
            <a:r>
              <a:rPr lang="en-US" sz="28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</a:t>
            </a:r>
            <a:r>
              <a:rPr lang="en-US" sz="28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Spektara</a:t>
            </a:r>
            <a:endParaRPr lang="en-US" sz="28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Rubik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US" sz="28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Lekcija</a:t>
            </a:r>
            <a:r>
              <a:rPr lang="en-US" sz="28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7: Ne-Siva </a:t>
            </a:r>
            <a:r>
              <a:rPr lang="en-US" sz="28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Atmosfera</a:t>
            </a:r>
            <a:r>
              <a:rPr lang="en-US" sz="28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u </a:t>
            </a:r>
            <a:r>
              <a:rPr lang="en-US" sz="28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Ravnoteži</a:t>
            </a:r>
            <a:r>
              <a:rPr lang="en-US" sz="28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</a:t>
            </a:r>
            <a:r>
              <a:rPr lang="en-US" sz="28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Zračenja</a:t>
            </a:r>
            <a:endParaRPr lang="en-US" sz="28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Rubik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E8F7349C-63B7-C5CB-FFEF-743D88380CA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916981" y="3953839"/>
            <a:ext cx="1600200" cy="156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9253BAFE-2026-03F1-7CDE-590E2267955E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64901" y="43603"/>
            <a:ext cx="2304360" cy="172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A7921110-39F9-EF73-E45C-0F9EC30C9A3A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35880" y="228600"/>
            <a:ext cx="4936320" cy="335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Picture 2" descr="Home: Institut für Sonnenphysik">
            <a:extLst>
              <a:ext uri="{FF2B5EF4-FFF2-40B4-BE49-F238E27FC236}">
                <a16:creationId xmlns:a16="http://schemas.microsoft.com/office/drawing/2014/main" id="{7501B890-7FA7-7437-1BFF-BAAD177D515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492" y="1799785"/>
            <a:ext cx="1986402" cy="184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D0E1F427-01B2-2147-DAFF-898D0AA3C67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2720" y="5760"/>
            <a:ext cx="7752960" cy="5668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705BEC8-3769-3FBB-A034-37AD1D9F791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365399" y="201960"/>
            <a:ext cx="9675360" cy="723240"/>
          </a:xfrm>
        </p:spPr>
        <p:txBody>
          <a:bodyPr vert="horz"/>
          <a:lstStyle/>
          <a:p>
            <a:pPr lvl="0"/>
            <a:r>
              <a:rPr lang="en-US"/>
              <a:t>Analitički modeli</a:t>
            </a:r>
            <a:br>
              <a:rPr lang="en-US"/>
            </a:br>
            <a:r>
              <a:rPr lang="en-US"/>
              <a:t>Sivih Atmosfera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73DBBC-5D43-6DE9-9137-E0EE00C7F0C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Numeričko rešenje sive atmosfere u RZ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1D0ECB-AFC3-C710-C277-8D182B6C48A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</a:pPr>
            <a:r>
              <a:rPr lang="en-US"/>
              <a:t>Dobijeno iterativnim rešavanjem: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22A6F064-06E9-9DB1-69EF-97F3FDED0D5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830960" y="2007360"/>
            <a:ext cx="6414480" cy="36619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133F3233-D581-CCC3-70A5-7D9F3823BDF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4343400" y="685799"/>
            <a:ext cx="5047920" cy="1180800"/>
          </a:xfrm>
          <a:prstGeom prst="rect">
            <a:avLst/>
          </a:prstGeom>
          <a:noFill/>
          <a:ln w="2916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5DAAD-8C7D-C092-1589-03EC2B37AA8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 dirty="0" err="1"/>
              <a:t>Kviz</a:t>
            </a:r>
            <a:r>
              <a:rPr lang="en-US" dirty="0"/>
              <a:t> </a:t>
            </a:r>
            <a:r>
              <a:rPr lang="en-US" dirty="0" err="1"/>
              <a:t>pitanje</a:t>
            </a:r>
            <a:r>
              <a:rPr lang="en-US" dirty="0"/>
              <a:t>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7BB5F7-9CFD-C252-121D-CAA6D5759A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Kakav</a:t>
            </a:r>
            <a:r>
              <a:rPr lang="en-US" dirty="0"/>
              <a:t> je </a:t>
            </a: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spektar</a:t>
            </a:r>
            <a:r>
              <a:rPr lang="en-US" dirty="0"/>
              <a:t> </a:t>
            </a:r>
            <a:r>
              <a:rPr lang="en-US" dirty="0" err="1"/>
              <a:t>sive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BA63F8-E947-33E8-EB13-6A9D66F81C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Kviz pitanje: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E7CDC2-5AE0-9A11-1B0B-740796D655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Kakav</a:t>
            </a:r>
            <a:r>
              <a:rPr lang="en-US" dirty="0"/>
              <a:t> je </a:t>
            </a: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spektar</a:t>
            </a:r>
            <a:r>
              <a:rPr lang="en-US" dirty="0"/>
              <a:t> </a:t>
            </a:r>
            <a:r>
              <a:rPr lang="en-US" dirty="0" err="1"/>
              <a:t>sive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? </a:t>
            </a:r>
            <a:r>
              <a:rPr lang="en-US" b="1" dirty="0" err="1"/>
              <a:t>Spektar</a:t>
            </a:r>
            <a:r>
              <a:rPr lang="en-US" b="1" dirty="0"/>
              <a:t> </a:t>
            </a:r>
            <a:r>
              <a:rPr lang="en-US" b="1" dirty="0" err="1"/>
              <a:t>apsolutno</a:t>
            </a:r>
            <a:r>
              <a:rPr lang="en-US" b="1" dirty="0"/>
              <a:t> </a:t>
            </a:r>
            <a:r>
              <a:rPr lang="en-US" b="1" dirty="0" err="1"/>
              <a:t>crnog</a:t>
            </a:r>
            <a:r>
              <a:rPr lang="en-US" b="1" dirty="0"/>
              <a:t> </a:t>
            </a:r>
            <a:r>
              <a:rPr lang="en-US" b="1" dirty="0" err="1"/>
              <a:t>tela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T = T</a:t>
            </a:r>
            <a:r>
              <a:rPr lang="en-US" b="1" baseline="-8000" dirty="0"/>
              <a:t>eff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7E8511D-8337-8F33-9BC6-E89E4889736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19640" y="1371599"/>
            <a:ext cx="6609960" cy="4146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70DE0-016A-4F97-6B29-761925845EA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Šta možemo bolje / dalje?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DE5461-9206-3589-5AA4-54CF0164B965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Pretpostavimo</a:t>
            </a:r>
            <a:r>
              <a:rPr lang="en-US" dirty="0"/>
              <a:t> da </a:t>
            </a:r>
            <a:r>
              <a:rPr lang="en-US" dirty="0" err="1"/>
              <a:t>Eddingtonova</a:t>
            </a:r>
            <a:r>
              <a:rPr lang="en-US" dirty="0"/>
              <a:t> </a:t>
            </a:r>
            <a:r>
              <a:rPr lang="en-US" dirty="0" err="1"/>
              <a:t>aproksimacija</a:t>
            </a:r>
            <a:r>
              <a:rPr lang="en-US" dirty="0"/>
              <a:t> </a:t>
            </a:r>
            <a:r>
              <a:rPr lang="en-US" dirty="0" err="1"/>
              <a:t>važi</a:t>
            </a:r>
            <a:r>
              <a:rPr lang="en-US" dirty="0"/>
              <a:t>: F = S ( tau = 2/3)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E28B95F-40F9-D454-CDAB-8628E5123B6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33160" y="1334520"/>
            <a:ext cx="9296640" cy="43347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C897B8-C8E1-6CAD-C9BC-0BA2E97339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Šta možemo bolje / dalje?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A03945-7F12-21DC-E535-E331395A30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Očigledno</a:t>
            </a:r>
            <a:r>
              <a:rPr lang="en-US" dirty="0"/>
              <a:t>, da </a:t>
            </a:r>
            <a:r>
              <a:rPr lang="en-US" b="1" dirty="0" err="1"/>
              <a:t>relaksiramo</a:t>
            </a:r>
            <a:r>
              <a:rPr lang="en-US" b="1" dirty="0"/>
              <a:t> </a:t>
            </a:r>
            <a:r>
              <a:rPr lang="en-US" b="1" dirty="0" err="1"/>
              <a:t>pretpostavku</a:t>
            </a:r>
            <a:r>
              <a:rPr lang="en-US" b="1" dirty="0"/>
              <a:t> </a:t>
            </a:r>
            <a:r>
              <a:rPr lang="en-US" b="1" dirty="0" err="1"/>
              <a:t>sive</a:t>
            </a:r>
            <a:r>
              <a:rPr lang="en-US" b="1" dirty="0"/>
              <a:t> </a:t>
            </a:r>
            <a:r>
              <a:rPr lang="en-US" b="1" dirty="0" err="1"/>
              <a:t>atmosfere</a:t>
            </a:r>
            <a:r>
              <a:rPr lang="en-US" b="1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Drugo</a:t>
            </a:r>
            <a:r>
              <a:rPr lang="en-US" dirty="0"/>
              <a:t> </a:t>
            </a:r>
            <a:r>
              <a:rPr lang="en-US" dirty="0" err="1"/>
              <a:t>pitanje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se </a:t>
            </a:r>
            <a:r>
              <a:rPr lang="en-US" dirty="0" err="1"/>
              <a:t>prirodno</a:t>
            </a:r>
            <a:r>
              <a:rPr lang="en-US" dirty="0"/>
              <a:t> </a:t>
            </a:r>
            <a:r>
              <a:rPr lang="en-US" dirty="0" err="1"/>
              <a:t>nameće</a:t>
            </a:r>
            <a:r>
              <a:rPr lang="en-US" dirty="0"/>
              <a:t> je: </a:t>
            </a:r>
            <a:r>
              <a:rPr lang="en-US" b="1" dirty="0" err="1"/>
              <a:t>Kakva</a:t>
            </a:r>
            <a:r>
              <a:rPr lang="en-US" b="1" dirty="0"/>
              <a:t> je </a:t>
            </a:r>
            <a:r>
              <a:rPr lang="en-US" b="1" dirty="0" err="1"/>
              <a:t>raspodela</a:t>
            </a:r>
            <a:r>
              <a:rPr lang="en-US" b="1" dirty="0"/>
              <a:t> temperature po </a:t>
            </a:r>
            <a:r>
              <a:rPr lang="en-US" b="1" dirty="0" err="1"/>
              <a:t>visini</a:t>
            </a:r>
            <a:r>
              <a:rPr lang="en-US" b="1" dirty="0"/>
              <a:t>?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E7201-E594-D969-5E6C-B2A6FD3F474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Atmosfera u hidrostatičkoj ravnoteži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786E15A-968E-4991-BA8F-0E580E83B3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Vratimo</a:t>
            </a:r>
            <a:r>
              <a:rPr lang="en-US" b="1" dirty="0"/>
              <a:t> se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sivu</a:t>
            </a:r>
            <a:r>
              <a:rPr lang="en-US" b="1" dirty="0"/>
              <a:t> </a:t>
            </a:r>
            <a:r>
              <a:rPr lang="en-US" b="1" dirty="0" err="1"/>
              <a:t>atmosferu</a:t>
            </a:r>
            <a:r>
              <a:rPr lang="en-US" b="1" dirty="0"/>
              <a:t>. </a:t>
            </a:r>
            <a:r>
              <a:rPr lang="en-US" dirty="0"/>
              <a:t>(</a:t>
            </a:r>
            <a:r>
              <a:rPr lang="en-US" dirty="0" err="1"/>
              <a:t>Ubedićemo</a:t>
            </a:r>
            <a:r>
              <a:rPr lang="en-US" dirty="0"/>
              <a:t> se da 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važi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za ne-</a:t>
            </a:r>
            <a:r>
              <a:rPr lang="en-US" dirty="0" err="1"/>
              <a:t>sivu</a:t>
            </a:r>
            <a:r>
              <a:rPr lang="en-US" dirty="0"/>
              <a:t> </a:t>
            </a:r>
            <a:r>
              <a:rPr lang="en-US" dirty="0" err="1"/>
              <a:t>atmosferu</a:t>
            </a:r>
            <a:r>
              <a:rPr lang="en-US" dirty="0"/>
              <a:t>).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Nemamo</a:t>
            </a:r>
            <a:r>
              <a:rPr lang="en-US" b="1" dirty="0"/>
              <a:t> </a:t>
            </a:r>
            <a:r>
              <a:rPr lang="en-US" dirty="0" err="1"/>
              <a:t>način</a:t>
            </a:r>
            <a:r>
              <a:rPr lang="en-US" dirty="0"/>
              <a:t> da </a:t>
            </a:r>
            <a:r>
              <a:rPr lang="en-US" dirty="0" err="1"/>
              <a:t>prizovemo</a:t>
            </a:r>
            <a:r>
              <a:rPr lang="en-US" dirty="0"/>
              <a:t> </a:t>
            </a:r>
            <a:r>
              <a:rPr lang="en-US" dirty="0" err="1"/>
              <a:t>skalu</a:t>
            </a:r>
            <a:r>
              <a:rPr lang="en-US" dirty="0"/>
              <a:t> </a:t>
            </a:r>
            <a:r>
              <a:rPr lang="en-US" dirty="0" err="1"/>
              <a:t>visina</a:t>
            </a:r>
            <a:r>
              <a:rPr lang="en-US" dirty="0"/>
              <a:t> </a:t>
            </a:r>
            <a:r>
              <a:rPr lang="en-US" dirty="0" err="1"/>
              <a:t>pošto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izračunali</a:t>
            </a:r>
            <a:r>
              <a:rPr lang="en-US" dirty="0"/>
              <a:t> u </a:t>
            </a:r>
            <a:r>
              <a:rPr lang="en-US" dirty="0" err="1"/>
              <a:t>skali</a:t>
            </a:r>
            <a:r>
              <a:rPr lang="en-US" dirty="0"/>
              <a:t> </a:t>
            </a:r>
            <a:r>
              <a:rPr lang="en-US" dirty="0" err="1"/>
              <a:t>optičke</a:t>
            </a:r>
            <a:r>
              <a:rPr lang="en-US" dirty="0"/>
              <a:t> </a:t>
            </a:r>
            <a:r>
              <a:rPr lang="en-US" dirty="0" err="1"/>
              <a:t>dubine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Treba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jedna</a:t>
            </a:r>
            <a:r>
              <a:rPr lang="en-US" dirty="0"/>
              <a:t> </a:t>
            </a:r>
            <a:r>
              <a:rPr lang="en-US" dirty="0" err="1"/>
              <a:t>dodatna</a:t>
            </a:r>
            <a:r>
              <a:rPr lang="en-US" dirty="0"/>
              <a:t> </a:t>
            </a:r>
            <a:r>
              <a:rPr lang="en-US" dirty="0" err="1"/>
              <a:t>pretpostavka</a:t>
            </a:r>
            <a:r>
              <a:rPr lang="en-US" dirty="0"/>
              <a:t> – </a:t>
            </a:r>
            <a:r>
              <a:rPr lang="en-US" dirty="0" err="1"/>
              <a:t>hidrostatička</a:t>
            </a:r>
            <a:r>
              <a:rPr lang="en-US" dirty="0"/>
              <a:t> </a:t>
            </a:r>
            <a:r>
              <a:rPr lang="en-US" dirty="0" err="1"/>
              <a:t>ravnoteža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endParaRPr lang="en-US" dirty="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5C8AAC3-7F3A-AB00-C25A-56A2D222D02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57240" y="2540880"/>
            <a:ext cx="2761920" cy="24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73E82-E8C7-707E-A8AB-602D1C3C632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Računanje atmosferske strukture.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A3B6FD-3F6B-A56A-C89F-91A9FE108D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83320" y="914039"/>
            <a:ext cx="9685440" cy="444636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Za </a:t>
            </a:r>
            <a:r>
              <a:rPr lang="en-US" dirty="0" err="1"/>
              <a:t>ovaj</a:t>
            </a:r>
            <a:r>
              <a:rPr lang="en-US" dirty="0"/>
              <a:t> </a:t>
            </a: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potrebni</a:t>
            </a:r>
            <a:r>
              <a:rPr lang="en-US" dirty="0"/>
              <a:t>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0F9393A-4E40-21E1-1910-524741E67B3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28980" y="906478"/>
            <a:ext cx="2895120" cy="31392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C8E22F1B-677D-B241-5773-9FEA2C16B64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00240" y="1871279"/>
            <a:ext cx="4152600" cy="241884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8B6D9FF-5E3E-A15A-9B5D-52A943EF05D4}"/>
              </a:ext>
            </a:extLst>
          </p:cNvPr>
          <p:cNvSpPr txBox="1"/>
          <p:nvPr/>
        </p:nvSpPr>
        <p:spPr>
          <a:xfrm>
            <a:off x="184320" y="3080699"/>
            <a:ext cx="2757960" cy="633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Računanje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doprinosa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svih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relevantnih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procesa</a:t>
            </a:r>
            <a:endParaRPr lang="en-US" sz="1800" b="0" i="0" u="none" strike="noStrike" kern="1200" cap="none" dirty="0">
              <a:ln>
                <a:noFill/>
              </a:ln>
              <a:latin typeface="Rubik Light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9E5CC4-A1B1-F4B2-045E-B8EAA4E272E4}"/>
              </a:ext>
            </a:extLst>
          </p:cNvPr>
          <p:cNvSpPr txBox="1"/>
          <p:nvPr/>
        </p:nvSpPr>
        <p:spPr>
          <a:xfrm>
            <a:off x="3429000" y="4572000"/>
            <a:ext cx="3533400" cy="9144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Numerička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integracija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(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može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da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bude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komplikovanija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,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ako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želimo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da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preciznije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izračunamo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izvod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2C5E4B-EC7B-37E4-1CE2-EDEDE5BB1120}"/>
              </a:ext>
            </a:extLst>
          </p:cNvPr>
          <p:cNvSpPr txBox="1"/>
          <p:nvPr/>
        </p:nvSpPr>
        <p:spPr>
          <a:xfrm>
            <a:off x="5195700" y="2681475"/>
            <a:ext cx="2493000" cy="91148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Kada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znamo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ova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dva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,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možemo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dalje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da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integralimo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na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dole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itd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..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0356D-DD66-9D8D-3FD6-9A7E2C24E5C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Mapiranje optičke dubine na </a:t>
            </a:r>
            <a:r>
              <a:rPr lang="en-US" i="1"/>
              <a:t>z </a:t>
            </a:r>
            <a:r>
              <a:rPr lang="en-US"/>
              <a:t>osu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EC4B35-86B6-D4F7-8A42-F3496381BA7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Sad </a:t>
            </a:r>
            <a:r>
              <a:rPr lang="en-US" dirty="0" err="1"/>
              <a:t>znamo</a:t>
            </a:r>
            <a:r>
              <a:rPr lang="en-US" dirty="0"/>
              <a:t> </a:t>
            </a:r>
            <a:r>
              <a:rPr lang="en-US" dirty="0" err="1"/>
              <a:t>pritisak</a:t>
            </a:r>
            <a:r>
              <a:rPr lang="en-US" dirty="0"/>
              <a:t> </a:t>
            </a:r>
            <a:r>
              <a:rPr lang="en-US" dirty="0" err="1"/>
              <a:t>svuda</a:t>
            </a:r>
            <a:r>
              <a:rPr lang="en-US" dirty="0"/>
              <a:t> po </a:t>
            </a:r>
            <a:r>
              <a:rPr lang="en-US" dirty="0" err="1"/>
              <a:t>dubini</a:t>
            </a:r>
            <a:r>
              <a:rPr lang="en-US" dirty="0"/>
              <a:t>, a </a:t>
            </a:r>
            <a:r>
              <a:rPr lang="en-US" dirty="0" err="1"/>
              <a:t>usput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odredili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neprozračnost</a:t>
            </a:r>
            <a:r>
              <a:rPr lang="en-US" dirty="0"/>
              <a:t> u </a:t>
            </a:r>
            <a:r>
              <a:rPr lang="en-US" dirty="0" err="1"/>
              <a:t>svakoj</a:t>
            </a:r>
            <a:r>
              <a:rPr lang="en-US" dirty="0"/>
              <a:t> </a:t>
            </a:r>
            <a:r>
              <a:rPr lang="en-US" dirty="0" err="1"/>
              <a:t>tački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izračunamo</a:t>
            </a:r>
            <a:r>
              <a:rPr lang="en-US" dirty="0"/>
              <a:t> z (</a:t>
            </a:r>
            <a:r>
              <a:rPr lang="en-US" dirty="0" err="1"/>
              <a:t>numerički</a:t>
            </a:r>
            <a:r>
              <a:rPr lang="en-US" dirty="0"/>
              <a:t>) </a:t>
            </a:r>
            <a:r>
              <a:rPr lang="en-US" dirty="0" err="1"/>
              <a:t>kao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Krenemo</a:t>
            </a:r>
            <a:r>
              <a:rPr lang="en-US" dirty="0"/>
              <a:t> od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granice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 z=0 za </a:t>
            </a:r>
            <a:r>
              <a:rPr lang="en-US" dirty="0" err="1"/>
              <a:t>i</a:t>
            </a:r>
            <a:r>
              <a:rPr lang="en-US" dirty="0"/>
              <a:t> = </a:t>
            </a:r>
            <a:r>
              <a:rPr lang="en-US" dirty="0" err="1"/>
              <a:t>imax</a:t>
            </a:r>
            <a:r>
              <a:rPr lang="en-US" dirty="0"/>
              <a:t>)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računamo</a:t>
            </a:r>
            <a:r>
              <a:rPr lang="en-US" dirty="0"/>
              <a:t> u </a:t>
            </a:r>
            <a:r>
              <a:rPr lang="en-US" dirty="0" err="1"/>
              <a:t>suprotnom</a:t>
            </a:r>
            <a:r>
              <a:rPr lang="en-US" dirty="0"/>
              <a:t> </a:t>
            </a:r>
            <a:r>
              <a:rPr lang="en-US" dirty="0" err="1"/>
              <a:t>pravcu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Opet</a:t>
            </a:r>
            <a:r>
              <a:rPr lang="en-US" dirty="0"/>
              <a:t>,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koristiti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neku</a:t>
            </a:r>
            <a:r>
              <a:rPr lang="en-US" dirty="0"/>
              <a:t> </a:t>
            </a:r>
            <a:r>
              <a:rPr lang="en-US" dirty="0" err="1"/>
              <a:t>komplikovaniju</a:t>
            </a:r>
            <a:r>
              <a:rPr lang="en-US" dirty="0"/>
              <a:t> </a:t>
            </a:r>
            <a:r>
              <a:rPr lang="en-US" dirty="0" err="1"/>
              <a:t>šemu</a:t>
            </a:r>
            <a:r>
              <a:rPr lang="en-US" dirty="0"/>
              <a:t> za </a:t>
            </a:r>
            <a:r>
              <a:rPr lang="en-US" dirty="0" err="1"/>
              <a:t>integraciju</a:t>
            </a:r>
            <a:r>
              <a:rPr lang="en-US" dirty="0"/>
              <a:t> / </a:t>
            </a:r>
            <a:r>
              <a:rPr lang="en-US" dirty="0" err="1"/>
              <a:t>diferenciranje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Ovo </a:t>
            </a:r>
            <a:r>
              <a:rPr lang="en-US" dirty="0" err="1"/>
              <a:t>važi</a:t>
            </a:r>
            <a:r>
              <a:rPr lang="en-US" dirty="0"/>
              <a:t> </a:t>
            </a:r>
            <a:r>
              <a:rPr lang="en-US" b="1" dirty="0"/>
              <a:t>za </a:t>
            </a:r>
            <a:r>
              <a:rPr lang="en-US" b="1" dirty="0" err="1"/>
              <a:t>bilo</a:t>
            </a:r>
            <a:r>
              <a:rPr lang="en-US" b="1" dirty="0"/>
              <a:t> </a:t>
            </a:r>
            <a:r>
              <a:rPr lang="en-US" b="1" dirty="0" err="1"/>
              <a:t>koju</a:t>
            </a:r>
            <a:r>
              <a:rPr lang="en-US" b="1" dirty="0"/>
              <a:t> </a:t>
            </a:r>
            <a:r>
              <a:rPr lang="en-US" b="1" dirty="0" err="1"/>
              <a:t>talasnu</a:t>
            </a:r>
            <a:r>
              <a:rPr lang="en-US" b="1" dirty="0"/>
              <a:t> </a:t>
            </a:r>
            <a:r>
              <a:rPr lang="en-US" b="1" dirty="0" err="1"/>
              <a:t>dužinu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kojoj</a:t>
            </a:r>
            <a:r>
              <a:rPr lang="en-US" b="1" dirty="0"/>
              <a:t> </a:t>
            </a:r>
            <a:r>
              <a:rPr lang="en-US" b="1" dirty="0" err="1"/>
              <a:t>znamo</a:t>
            </a:r>
            <a:r>
              <a:rPr lang="en-US" b="1" dirty="0"/>
              <a:t> </a:t>
            </a:r>
            <a:r>
              <a:rPr lang="en-US" b="1" dirty="0" err="1"/>
              <a:t>raspodelu</a:t>
            </a:r>
            <a:r>
              <a:rPr lang="en-US" b="1" dirty="0"/>
              <a:t> temperature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D43A52F1-4044-1584-FF5E-0A058130501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986200" y="1840319"/>
            <a:ext cx="4181039" cy="609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F94F4C8E-D684-5208-FDBE-C71F1A7BC88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712862" y="3642618"/>
            <a:ext cx="713880" cy="313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31F512-65CB-03B3-BA18-C60F7C8D2B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Kako izračunati taj “srednji” koeficijent neprozračnosti?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F261D72C-5F6B-3B5A-1743-93E82E440A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95720" y="685799"/>
            <a:ext cx="8911440" cy="498348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61C7630-7450-A56D-89C1-57E9967614BE}"/>
              </a:ext>
            </a:extLst>
          </p:cNvPr>
          <p:cNvSpPr txBox="1"/>
          <p:nvPr/>
        </p:nvSpPr>
        <p:spPr>
          <a:xfrm>
            <a:off x="6629400" y="685799"/>
            <a:ext cx="3227400" cy="11761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Imajte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u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vidu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notaciju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na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ovom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slajdu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!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Pojavljuju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se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maseni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koeficijent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apsorpcije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frekvencija</a:t>
            </a:r>
            <a:endParaRPr lang="en-US" sz="1800" b="0" i="0" u="none" strike="noStrike" kern="1200" cap="none" dirty="0">
              <a:ln>
                <a:noFill/>
              </a:ln>
              <a:latin typeface="Rubik Light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6060E9-E1EE-145D-815A-9D05ED97EBC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Šta nam je ideja?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C3D454-7DA1-8FD4-D579-01EF5DAB95D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Znamo</a:t>
            </a:r>
            <a:r>
              <a:rPr lang="en-US" dirty="0"/>
              <a:t> / </a:t>
            </a:r>
            <a:r>
              <a:rPr lang="en-US" dirty="0" err="1"/>
              <a:t>zadajemo</a:t>
            </a:r>
            <a:r>
              <a:rPr lang="en-US" dirty="0"/>
              <a:t> </a:t>
            </a:r>
            <a:r>
              <a:rPr lang="en-US" dirty="0" err="1"/>
              <a:t>ukupnu</a:t>
            </a:r>
            <a:r>
              <a:rPr lang="en-US" dirty="0"/>
              <a:t> </a:t>
            </a:r>
            <a:r>
              <a:rPr lang="en-US" dirty="0" err="1"/>
              <a:t>energiju</a:t>
            </a:r>
            <a:r>
              <a:rPr lang="en-US" dirty="0"/>
              <a:t> </a:t>
            </a:r>
            <a:r>
              <a:rPr lang="en-US" dirty="0" err="1"/>
              <a:t>koju</a:t>
            </a:r>
            <a:r>
              <a:rPr lang="en-US" dirty="0"/>
              <a:t> </a:t>
            </a:r>
            <a:r>
              <a:rPr lang="en-US" dirty="0" err="1"/>
              <a:t>zvezda</a:t>
            </a:r>
            <a:r>
              <a:rPr lang="en-US" dirty="0"/>
              <a:t> </a:t>
            </a:r>
            <a:r>
              <a:rPr lang="en-US" dirty="0" err="1"/>
              <a:t>proizvodi</a:t>
            </a:r>
            <a:r>
              <a:rPr lang="en-US" dirty="0"/>
              <a:t> / </a:t>
            </a:r>
            <a:r>
              <a:rPr lang="en-US" dirty="0" err="1"/>
              <a:t>izrači</a:t>
            </a:r>
            <a:r>
              <a:rPr lang="en-US" dirty="0"/>
              <a:t> 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ukupni</a:t>
            </a:r>
            <a:r>
              <a:rPr lang="en-US" dirty="0"/>
              <a:t> </a:t>
            </a:r>
            <a:r>
              <a:rPr lang="en-US" b="1" dirty="0" err="1"/>
              <a:t>fluks</a:t>
            </a:r>
            <a:r>
              <a:rPr lang="en-US" b="1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Znamo</a:t>
            </a:r>
            <a:r>
              <a:rPr lang="en-US" dirty="0"/>
              <a:t> / </a:t>
            </a:r>
            <a:r>
              <a:rPr lang="en-US" dirty="0" err="1"/>
              <a:t>zadajemo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njenu</a:t>
            </a:r>
            <a:r>
              <a:rPr lang="en-US" dirty="0"/>
              <a:t> </a:t>
            </a:r>
            <a:r>
              <a:rPr lang="en-US" dirty="0" err="1"/>
              <a:t>površinsku</a:t>
            </a:r>
            <a:r>
              <a:rPr lang="en-US" dirty="0"/>
              <a:t> </a:t>
            </a:r>
            <a:r>
              <a:rPr lang="en-US" dirty="0" err="1"/>
              <a:t>gravitaciju</a:t>
            </a:r>
            <a:r>
              <a:rPr lang="en-US" dirty="0"/>
              <a:t> / </a:t>
            </a:r>
            <a:r>
              <a:rPr lang="en-US" dirty="0" err="1"/>
              <a:t>hemijski</a:t>
            </a:r>
            <a:r>
              <a:rPr lang="en-US" dirty="0"/>
              <a:t> </a:t>
            </a:r>
            <a:r>
              <a:rPr lang="en-US" dirty="0" err="1"/>
              <a:t>sastav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Tražimo</a:t>
            </a:r>
            <a:r>
              <a:rPr lang="en-US" b="1" dirty="0"/>
              <a:t> </a:t>
            </a:r>
            <a:r>
              <a:rPr lang="en-US" b="1" dirty="0" err="1"/>
              <a:t>strukturu</a:t>
            </a:r>
            <a:r>
              <a:rPr lang="en-US" b="1" dirty="0"/>
              <a:t> (</a:t>
            </a:r>
            <a:r>
              <a:rPr lang="en-US" b="1" dirty="0" err="1"/>
              <a:t>stratifikaciju</a:t>
            </a:r>
            <a:r>
              <a:rPr lang="en-US" b="1" dirty="0"/>
              <a:t>) </a:t>
            </a:r>
            <a:r>
              <a:rPr lang="en-US" b="1" dirty="0" err="1"/>
              <a:t>atmosfere</a:t>
            </a:r>
            <a:r>
              <a:rPr lang="en-US" b="1" dirty="0"/>
              <a:t> ( T(z) ) </a:t>
            </a:r>
            <a:r>
              <a:rPr lang="en-US" b="1" dirty="0" err="1"/>
              <a:t>koja</a:t>
            </a:r>
            <a:r>
              <a:rPr lang="en-US" b="1" dirty="0"/>
              <a:t> </a:t>
            </a:r>
            <a:r>
              <a:rPr lang="en-US" b="1" dirty="0" err="1"/>
              <a:t>zadovoljava</a:t>
            </a:r>
            <a:r>
              <a:rPr lang="en-US" b="1" dirty="0"/>
              <a:t> </a:t>
            </a:r>
            <a:r>
              <a:rPr lang="en-US" b="1" dirty="0" err="1"/>
              <a:t>neke</a:t>
            </a:r>
            <a:r>
              <a:rPr lang="en-US" b="1" dirty="0"/>
              <a:t> </a:t>
            </a:r>
            <a:r>
              <a:rPr lang="en-US" dirty="0" err="1"/>
              <a:t>pretpostavke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Za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to: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3FD0C5C-A221-3B4F-1A7E-6044EBDF1950}"/>
              </a:ext>
            </a:extLst>
          </p:cNvPr>
          <p:cNvSpPr txBox="1"/>
          <p:nvPr/>
        </p:nvSpPr>
        <p:spPr>
          <a:xfrm>
            <a:off x="6984609" y="2834481"/>
            <a:ext cx="2514600" cy="486000"/>
          </a:xfrm>
          <a:prstGeom prst="rect">
            <a:avLst/>
          </a:prstGeom>
          <a:noFill/>
          <a:ln w="29160">
            <a:solidFill>
              <a:srgbClr val="1E6A39"/>
            </a:solidFill>
            <a:prstDash val="solid"/>
          </a:ln>
        </p:spPr>
        <p:txBody>
          <a:bodyPr vert="horz" wrap="non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Jednačina Prenosa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F21439D-5950-1660-74A9-E6F5D436C4CF}"/>
              </a:ext>
            </a:extLst>
          </p:cNvPr>
          <p:cNvSpPr txBox="1"/>
          <p:nvPr/>
        </p:nvSpPr>
        <p:spPr>
          <a:xfrm>
            <a:off x="685799" y="3499340"/>
            <a:ext cx="2514600" cy="486000"/>
          </a:xfrm>
          <a:prstGeom prst="rect">
            <a:avLst/>
          </a:prstGeom>
          <a:noFill/>
          <a:ln w="29160">
            <a:solidFill>
              <a:srgbClr val="780373"/>
            </a:solidFill>
            <a:prstDash val="solid"/>
          </a:ln>
        </p:spPr>
        <p:txBody>
          <a:bodyPr vert="horz" wrap="non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Ravnoteža Zračenja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0D4837-6D56-6612-AB09-D2AE1E1F45DD}"/>
              </a:ext>
            </a:extLst>
          </p:cNvPr>
          <p:cNvSpPr txBox="1"/>
          <p:nvPr/>
        </p:nvSpPr>
        <p:spPr>
          <a:xfrm>
            <a:off x="6242536" y="4037427"/>
            <a:ext cx="685799" cy="486000"/>
          </a:xfrm>
          <a:prstGeom prst="rect">
            <a:avLst/>
          </a:prstGeom>
          <a:noFill/>
          <a:ln w="29160">
            <a:solidFill>
              <a:srgbClr val="780373"/>
            </a:solidFill>
            <a:prstDash val="solid"/>
          </a:ln>
        </p:spPr>
        <p:txBody>
          <a:bodyPr vert="horz" wrap="non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LTR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7FD7EDC-E6E8-44C3-D0B3-CF855A4F4A50}"/>
              </a:ext>
            </a:extLst>
          </p:cNvPr>
          <p:cNvSpPr txBox="1"/>
          <p:nvPr/>
        </p:nvSpPr>
        <p:spPr>
          <a:xfrm>
            <a:off x="1142999" y="4572000"/>
            <a:ext cx="3119511" cy="393497"/>
          </a:xfrm>
          <a:prstGeom prst="rect">
            <a:avLst/>
          </a:prstGeom>
          <a:noFill/>
          <a:ln w="29160">
            <a:solidFill>
              <a:srgbClr val="1E6A39"/>
            </a:solidFill>
            <a:prstDash val="solid"/>
          </a:ln>
        </p:spPr>
        <p:txBody>
          <a:bodyPr vert="horz" wrap="squar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Specifičan oblik neprozračnosti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00A4C7C3-A9AE-5BA5-9570-E9FC72D3CDD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8639" y="2763360"/>
            <a:ext cx="3219120" cy="213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99CF-96AF-F794-9A0F-1998DB6CB59B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Ne-siva atmosfera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0F558B1-0B83-EB76-6C9F-F48DC4396E34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Ako </a:t>
            </a:r>
            <a:r>
              <a:rPr lang="en-US" dirty="0" err="1"/>
              <a:t>želimo</a:t>
            </a:r>
            <a:r>
              <a:rPr lang="en-US" dirty="0"/>
              <a:t> da </a:t>
            </a:r>
            <a:r>
              <a:rPr lang="en-US" dirty="0" err="1"/>
              <a:t>dozvolimo</a:t>
            </a:r>
            <a:r>
              <a:rPr lang="en-US" dirty="0"/>
              <a:t> da </a:t>
            </a:r>
            <a:r>
              <a:rPr lang="en-US" dirty="0" err="1"/>
              <a:t>koeficijent</a:t>
            </a:r>
            <a:r>
              <a:rPr lang="en-US" dirty="0"/>
              <a:t> </a:t>
            </a:r>
            <a:r>
              <a:rPr lang="en-US" dirty="0" err="1"/>
              <a:t>apsorpcije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talasne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 </a:t>
            </a:r>
            <a:r>
              <a:rPr lang="en-US" dirty="0" err="1"/>
              <a:t>situacija</a:t>
            </a:r>
            <a:r>
              <a:rPr lang="en-US" dirty="0"/>
              <a:t> se </a:t>
            </a:r>
            <a:r>
              <a:rPr lang="en-US" dirty="0" err="1"/>
              <a:t>komplikuje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Glavni</a:t>
            </a:r>
            <a:r>
              <a:rPr lang="en-US" b="1" dirty="0"/>
              <a:t> problem je </a:t>
            </a:r>
            <a:r>
              <a:rPr lang="en-US" b="1" dirty="0" err="1"/>
              <a:t>što</a:t>
            </a:r>
            <a:r>
              <a:rPr lang="en-US" b="1" dirty="0"/>
              <a:t> </a:t>
            </a:r>
            <a:r>
              <a:rPr lang="en-US" b="1" dirty="0" err="1"/>
              <a:t>moramo</a:t>
            </a:r>
            <a:r>
              <a:rPr lang="en-US" b="1" dirty="0"/>
              <a:t> da </a:t>
            </a:r>
            <a:r>
              <a:rPr lang="en-US" b="1" dirty="0" err="1"/>
              <a:t>izračunamo</a:t>
            </a:r>
            <a:r>
              <a:rPr lang="en-US" b="1" dirty="0"/>
              <a:t> </a:t>
            </a:r>
            <a:r>
              <a:rPr lang="en-US" b="1" dirty="0" err="1"/>
              <a:t>konkretne</a:t>
            </a:r>
            <a:r>
              <a:rPr lang="en-US" b="1" dirty="0"/>
              <a:t> </a:t>
            </a:r>
            <a:r>
              <a:rPr lang="en-US" b="1" dirty="0" err="1"/>
              <a:t>vrednosti</a:t>
            </a:r>
            <a:r>
              <a:rPr lang="en-US" b="1" dirty="0"/>
              <a:t> </a:t>
            </a:r>
            <a:r>
              <a:rPr lang="en-US" b="1" dirty="0" err="1"/>
              <a:t>neprozračnosti</a:t>
            </a:r>
            <a:r>
              <a:rPr lang="en-US" b="1" dirty="0"/>
              <a:t>, da </a:t>
            </a:r>
            <a:r>
              <a:rPr lang="en-US" b="1" dirty="0" err="1"/>
              <a:t>bismo</a:t>
            </a:r>
            <a:r>
              <a:rPr lang="en-US" b="1" dirty="0"/>
              <a:t> </a:t>
            </a:r>
            <a:r>
              <a:rPr lang="en-US" b="1" dirty="0" err="1"/>
              <a:t>rešili</a:t>
            </a:r>
            <a:r>
              <a:rPr lang="en-US" b="1" dirty="0"/>
              <a:t> JPZ.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Model mora da </a:t>
            </a:r>
            <a:r>
              <a:rPr lang="en-US" dirty="0" err="1"/>
              <a:t>zadovolji</a:t>
            </a:r>
            <a:r>
              <a:rPr lang="en-US" dirty="0"/>
              <a:t>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3AC57F56-27D3-8F3F-4552-1B0B7C2710A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538000" y="2876760"/>
            <a:ext cx="5000400" cy="238103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247CAD-1F2F-D311-FE6A-2CF57066280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Procedura temperaturske korekcije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4E18D9-D89B-3F48-5548-8BA8F5E664C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770039"/>
            <a:ext cx="9685440" cy="444636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Krenemo</a:t>
            </a:r>
            <a:r>
              <a:rPr lang="en-US" dirty="0"/>
              <a:t> od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nulte</a:t>
            </a:r>
            <a:r>
              <a:rPr lang="en-US" dirty="0"/>
              <a:t> </a:t>
            </a:r>
            <a:r>
              <a:rPr lang="en-US" dirty="0" err="1"/>
              <a:t>aproksimacije</a:t>
            </a:r>
            <a:r>
              <a:rPr lang="en-US" dirty="0"/>
              <a:t> (</a:t>
            </a:r>
            <a:r>
              <a:rPr lang="en-US" dirty="0" err="1"/>
              <a:t>npr</a:t>
            </a:r>
            <a:r>
              <a:rPr lang="en-US" dirty="0"/>
              <a:t> </a:t>
            </a:r>
            <a:r>
              <a:rPr lang="en-US" dirty="0" err="1"/>
              <a:t>siva</a:t>
            </a:r>
            <a:r>
              <a:rPr lang="en-US" dirty="0"/>
              <a:t> </a:t>
            </a:r>
            <a:r>
              <a:rPr lang="en-US" dirty="0" err="1"/>
              <a:t>atmosfera</a:t>
            </a:r>
            <a:r>
              <a:rPr lang="en-US" dirty="0"/>
              <a:t>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598E09E8-C359-7C10-2DD0-378EF762ABC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99759" y="1238039"/>
            <a:ext cx="7076880" cy="4247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8C0EFD3-969F-1AED-3A35-F7D1750E8799}"/>
              </a:ext>
            </a:extLst>
          </p:cNvPr>
          <p:cNvSpPr/>
          <p:nvPr/>
        </p:nvSpPr>
        <p:spPr>
          <a:xfrm>
            <a:off x="1443600" y="4608000"/>
            <a:ext cx="4114800" cy="9136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07E7F-7F2B-4E67-DB37-1FBBA38BD18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Konačna šema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B6DADB-E94E-FB8F-E7DC-E0309B25C0D7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914039"/>
            <a:ext cx="3274200" cy="444636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582"/>
              </a:spcAft>
              <a:buNone/>
            </a:pPr>
            <a:r>
              <a:rPr lang="en-US" dirty="0" err="1"/>
              <a:t>Ovako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dobijemo</a:t>
            </a:r>
            <a:r>
              <a:rPr lang="en-US" dirty="0"/>
              <a:t> </a:t>
            </a:r>
            <a:r>
              <a:rPr lang="en-US" dirty="0" err="1"/>
              <a:t>konzistentnu</a:t>
            </a:r>
            <a:r>
              <a:rPr lang="en-US" dirty="0"/>
              <a:t> </a:t>
            </a:r>
            <a:r>
              <a:rPr lang="en-US" dirty="0" err="1"/>
              <a:t>strukturu</a:t>
            </a:r>
            <a:r>
              <a:rPr lang="en-US" dirty="0"/>
              <a:t> </a:t>
            </a:r>
            <a:r>
              <a:rPr lang="en-US" dirty="0" err="1"/>
              <a:t>zvezdane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 u LTR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zadovoljava</a:t>
            </a:r>
            <a:r>
              <a:rPr lang="en-US" dirty="0"/>
              <a:t> </a:t>
            </a:r>
            <a:r>
              <a:rPr lang="en-US" dirty="0" err="1"/>
              <a:t>ravnotežu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0B87089-3E1F-0E43-A9E7-799DF2ECD42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551040" y="360"/>
            <a:ext cx="6507360" cy="566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E3EF70-45FD-1111-CE38-3D3753EA7E7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 dirty="0" err="1"/>
              <a:t>Dijagnostika</a:t>
            </a:r>
            <a:r>
              <a:rPr lang="en-US" dirty="0"/>
              <a:t> ne-</a:t>
            </a:r>
            <a:r>
              <a:rPr lang="en-US" dirty="0" err="1"/>
              <a:t>sivih</a:t>
            </a:r>
            <a:r>
              <a:rPr lang="en-US" dirty="0"/>
              <a:t> </a:t>
            </a:r>
            <a:r>
              <a:rPr lang="en-US" dirty="0" err="1"/>
              <a:t>atmosfera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FEF49A4-D924-2C32-35E9-B2794B58704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554040"/>
            <a:ext cx="9685440" cy="444636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 dirty="0" err="1"/>
              <a:t>Zavisnost</a:t>
            </a:r>
            <a:r>
              <a:rPr lang="en-US" dirty="0"/>
              <a:t> </a:t>
            </a:r>
            <a:r>
              <a:rPr lang="en-US" dirty="0" err="1"/>
              <a:t>koeficijenta</a:t>
            </a:r>
            <a:r>
              <a:rPr lang="en-US" dirty="0"/>
              <a:t> </a:t>
            </a:r>
            <a:r>
              <a:rPr lang="en-US" dirty="0" err="1"/>
              <a:t>apsorpcije</a:t>
            </a:r>
            <a:r>
              <a:rPr lang="en-US" dirty="0"/>
              <a:t> od </a:t>
            </a:r>
            <a:r>
              <a:rPr lang="en-US" dirty="0" err="1"/>
              <a:t>talasne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 </a:t>
            </a:r>
            <a:r>
              <a:rPr lang="en-US" dirty="0" err="1"/>
              <a:t>ostavlja</a:t>
            </a:r>
            <a:r>
              <a:rPr lang="en-US" dirty="0"/>
              <a:t> </a:t>
            </a:r>
            <a:r>
              <a:rPr lang="en-US" dirty="0" err="1"/>
              <a:t>potpis</a:t>
            </a:r>
            <a:r>
              <a:rPr lang="en-US" dirty="0"/>
              <a:t> u </a:t>
            </a:r>
            <a:r>
              <a:rPr lang="en-US" dirty="0" err="1"/>
              <a:t>spektru</a:t>
            </a:r>
            <a:endParaRPr lang="en-US" dirty="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08D90FA-AA4A-26C9-4816-A7B03AA8217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472760" y="854279"/>
            <a:ext cx="6443640" cy="4815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2D4D2F8A-7797-4DE9-AB8C-5649995EA6F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01520" y="2520"/>
            <a:ext cx="8073359" cy="566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D00A4227-725F-787E-1B14-42A1F8A9BA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600200" y="0"/>
            <a:ext cx="7422840" cy="56689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45430-1A12-6877-0C1D-8681684AE2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Ako ostane vremena...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0606C3-4460-5F95-A72E-8B0E39B108D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Ideja</a:t>
            </a:r>
            <a:r>
              <a:rPr lang="en-US" dirty="0"/>
              <a:t> je da </a:t>
            </a:r>
            <a:r>
              <a:rPr lang="en-US" dirty="0" err="1"/>
              <a:t>numerički</a:t>
            </a:r>
            <a:r>
              <a:rPr lang="en-US" dirty="0"/>
              <a:t> </a:t>
            </a:r>
            <a:r>
              <a:rPr lang="en-US" dirty="0" err="1"/>
              <a:t>rešimo</a:t>
            </a:r>
            <a:r>
              <a:rPr lang="en-US" dirty="0"/>
              <a:t> </a:t>
            </a:r>
            <a:r>
              <a:rPr lang="en-US" dirty="0" err="1"/>
              <a:t>jednačinu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. To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omogućava</a:t>
            </a:r>
            <a:r>
              <a:rPr lang="en-US" dirty="0"/>
              <a:t> da </a:t>
            </a:r>
            <a:r>
              <a:rPr lang="en-US" dirty="0" err="1"/>
              <a:t>vidimo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se </a:t>
            </a:r>
            <a:r>
              <a:rPr lang="en-US" dirty="0" err="1"/>
              <a:t>dešava</a:t>
            </a:r>
            <a:r>
              <a:rPr lang="en-US" dirty="0"/>
              <a:t> u ne-</a:t>
            </a:r>
            <a:r>
              <a:rPr lang="en-US" dirty="0" err="1"/>
              <a:t>sivoj</a:t>
            </a:r>
            <a:r>
              <a:rPr lang="en-US" dirty="0"/>
              <a:t> </a:t>
            </a:r>
            <a:r>
              <a:rPr lang="en-US" dirty="0" err="1"/>
              <a:t>atmosferi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I da </a:t>
            </a:r>
            <a:r>
              <a:rPr lang="en-US" dirty="0" err="1"/>
              <a:t>nadjemo</a:t>
            </a:r>
            <a:r>
              <a:rPr lang="en-US" dirty="0"/>
              <a:t> </a:t>
            </a:r>
            <a:r>
              <a:rPr lang="en-US" dirty="0" err="1"/>
              <a:t>numeričko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Milneovog</a:t>
            </a:r>
            <a:r>
              <a:rPr lang="en-US" dirty="0"/>
              <a:t> </a:t>
            </a:r>
            <a:r>
              <a:rPr lang="en-US" dirty="0" err="1"/>
              <a:t>problema</a:t>
            </a:r>
            <a:r>
              <a:rPr lang="en-US" dirty="0"/>
              <a:t>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FA34733-6ED1-AF15-482B-C2EA3AB2767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5760" y="2179800"/>
            <a:ext cx="8801640" cy="3453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EF16F-12CE-5A59-5A94-25EABE28BAC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Hajde da prodiskutujemo ove pretpostavke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2C9583-EE60-8509-5B34-0B35985E381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Šta</a:t>
            </a:r>
            <a:r>
              <a:rPr lang="en-US" dirty="0"/>
              <a:t> od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pretpostavki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se “</a:t>
            </a:r>
            <a:r>
              <a:rPr lang="en-US" dirty="0" err="1"/>
              <a:t>slomi</a:t>
            </a:r>
            <a:r>
              <a:rPr lang="en-US" dirty="0"/>
              <a:t>”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?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Da li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pokrili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od </a:t>
            </a:r>
            <a:r>
              <a:rPr lang="en-US" dirty="0" err="1"/>
              <a:t>ovih</a:t>
            </a:r>
            <a:r>
              <a:rPr lang="en-US" dirty="0"/>
              <a:t> </a:t>
            </a:r>
            <a:r>
              <a:rPr lang="en-US" dirty="0" err="1"/>
              <a:t>pretpostavki</a:t>
            </a:r>
            <a:r>
              <a:rPr lang="en-US" dirty="0"/>
              <a:t> / </a:t>
            </a:r>
            <a:r>
              <a:rPr lang="en-US" dirty="0" err="1"/>
              <a:t>uslova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našim</a:t>
            </a:r>
            <a:r>
              <a:rPr lang="en-US" dirty="0"/>
              <a:t> </a:t>
            </a:r>
            <a:r>
              <a:rPr lang="en-US" dirty="0" err="1"/>
              <a:t>časovima</a:t>
            </a:r>
            <a:r>
              <a:rPr lang="en-US" dirty="0"/>
              <a:t> do </a:t>
            </a:r>
            <a:r>
              <a:rPr lang="en-US" dirty="0" err="1"/>
              <a:t>sada</a:t>
            </a:r>
            <a:r>
              <a:rPr lang="en-US" dirty="0"/>
              <a:t>?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/>
              <a:t>3-4 </a:t>
            </a:r>
            <a:r>
              <a:rPr lang="en-US" b="1" dirty="0" err="1"/>
              <a:t>minuta</a:t>
            </a:r>
            <a:r>
              <a:rPr lang="en-US" b="1" dirty="0"/>
              <a:t> </a:t>
            </a:r>
            <a:r>
              <a:rPr lang="en-US" b="1" dirty="0" err="1"/>
              <a:t>samostalan</a:t>
            </a:r>
            <a:r>
              <a:rPr lang="en-US" b="1" dirty="0"/>
              <a:t> rad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diskusija</a:t>
            </a:r>
            <a:endParaRPr lang="en-US"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36276A-6739-A6AC-142E-56FA63670B1B}"/>
              </a:ext>
            </a:extLst>
          </p:cNvPr>
          <p:cNvSpPr txBox="1"/>
          <p:nvPr/>
        </p:nvSpPr>
        <p:spPr>
          <a:xfrm>
            <a:off x="6942406" y="2894219"/>
            <a:ext cx="2514600" cy="486000"/>
          </a:xfrm>
          <a:prstGeom prst="rect">
            <a:avLst/>
          </a:prstGeom>
          <a:noFill/>
          <a:ln w="29160">
            <a:solidFill>
              <a:srgbClr val="1E6A39"/>
            </a:solidFill>
            <a:prstDash val="solid"/>
          </a:ln>
        </p:spPr>
        <p:txBody>
          <a:bodyPr vert="horz" wrap="non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Jednačina Prenosa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0BF69D5-F450-7670-F890-E6AF6694A5E2}"/>
              </a:ext>
            </a:extLst>
          </p:cNvPr>
          <p:cNvSpPr txBox="1"/>
          <p:nvPr/>
        </p:nvSpPr>
        <p:spPr>
          <a:xfrm>
            <a:off x="685799" y="3501000"/>
            <a:ext cx="2514600" cy="486000"/>
          </a:xfrm>
          <a:prstGeom prst="rect">
            <a:avLst/>
          </a:prstGeom>
          <a:noFill/>
          <a:ln w="29160">
            <a:solidFill>
              <a:srgbClr val="780373"/>
            </a:solidFill>
            <a:prstDash val="solid"/>
          </a:ln>
        </p:spPr>
        <p:txBody>
          <a:bodyPr vert="horz" wrap="non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Ravnoteža Zračenja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C990CA8-0B3A-3F61-1131-A0D8284B4CCA}"/>
              </a:ext>
            </a:extLst>
          </p:cNvPr>
          <p:cNvSpPr txBox="1"/>
          <p:nvPr/>
        </p:nvSpPr>
        <p:spPr>
          <a:xfrm>
            <a:off x="6533099" y="4088325"/>
            <a:ext cx="685799" cy="486000"/>
          </a:xfrm>
          <a:prstGeom prst="rect">
            <a:avLst/>
          </a:prstGeom>
          <a:noFill/>
          <a:ln w="29160">
            <a:solidFill>
              <a:srgbClr val="780373"/>
            </a:solidFill>
            <a:prstDash val="solid"/>
          </a:ln>
        </p:spPr>
        <p:txBody>
          <a:bodyPr vert="horz" wrap="non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LTR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AB7CC7-3BE4-26B3-4694-5AAF581DCE59}"/>
              </a:ext>
            </a:extLst>
          </p:cNvPr>
          <p:cNvSpPr txBox="1"/>
          <p:nvPr/>
        </p:nvSpPr>
        <p:spPr>
          <a:xfrm>
            <a:off x="1142999" y="4644000"/>
            <a:ext cx="3119511" cy="393497"/>
          </a:xfrm>
          <a:prstGeom prst="rect">
            <a:avLst/>
          </a:prstGeom>
          <a:noFill/>
          <a:ln w="29160">
            <a:solidFill>
              <a:srgbClr val="1E6A39"/>
            </a:solidFill>
            <a:prstDash val="solid"/>
          </a:ln>
        </p:spPr>
        <p:txBody>
          <a:bodyPr vert="horz" wrap="squar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Specifičan oblik neprozračnosti</a:t>
            </a: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6AEBB811-273A-0895-D0C9-2A730A7E88E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8639" y="2763360"/>
            <a:ext cx="3219120" cy="213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079E2F-CA46-822C-F0F7-908849C3E6B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Jednačina prenosa zračenja – uvodni časovi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5D66181-1736-D4DF-E9F1-6022ADB71853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Uvek</a:t>
            </a:r>
            <a:r>
              <a:rPr lang="en-US" b="1" dirty="0"/>
              <a:t> </a:t>
            </a:r>
            <a:r>
              <a:rPr lang="en-US" b="1" dirty="0" err="1"/>
              <a:t>važi</a:t>
            </a:r>
            <a:r>
              <a:rPr lang="en-US" b="1" dirty="0"/>
              <a:t>. </a:t>
            </a:r>
            <a:r>
              <a:rPr lang="en-US" dirty="0" err="1"/>
              <a:t>Jednačina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 je </a:t>
            </a:r>
            <a:r>
              <a:rPr lang="en-US" dirty="0" err="1"/>
              <a:t>Bolcmanova</a:t>
            </a:r>
            <a:r>
              <a:rPr lang="en-US" dirty="0"/>
              <a:t> </a:t>
            </a:r>
            <a:r>
              <a:rPr lang="en-US" dirty="0" err="1"/>
              <a:t>jednačina</a:t>
            </a:r>
            <a:r>
              <a:rPr lang="en-US" dirty="0"/>
              <a:t> za </a:t>
            </a:r>
            <a:r>
              <a:rPr lang="en-US" dirty="0" err="1"/>
              <a:t>fotone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prosto</a:t>
            </a:r>
            <a:r>
              <a:rPr lang="en-US" dirty="0"/>
              <a:t> 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se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menja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(U </a:t>
            </a:r>
            <a:r>
              <a:rPr lang="en-US" dirty="0" err="1"/>
              <a:t>specijalnim</a:t>
            </a:r>
            <a:r>
              <a:rPr lang="en-US" dirty="0"/>
              <a:t> </a:t>
            </a:r>
            <a:r>
              <a:rPr lang="en-US" dirty="0" err="1"/>
              <a:t>slučajevima</a:t>
            </a:r>
            <a:r>
              <a:rPr lang="en-US" dirty="0"/>
              <a:t>,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drugačiji</a:t>
            </a:r>
            <a:r>
              <a:rPr lang="en-US" dirty="0"/>
              <a:t> </a:t>
            </a:r>
            <a:r>
              <a:rPr lang="en-US" dirty="0" err="1"/>
              <a:t>oblik</a:t>
            </a:r>
            <a:r>
              <a:rPr lang="en-US" dirty="0"/>
              <a:t>)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DC437A65-7E3E-2BD0-AE20-4D3EED9F9A6F}"/>
              </a:ext>
            </a:extLst>
          </p:cNvPr>
          <p:cNvSpPr/>
          <p:nvPr/>
        </p:nvSpPr>
        <p:spPr>
          <a:xfrm>
            <a:off x="3886200" y="2406600"/>
            <a:ext cx="2971800" cy="9144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6D6B4734-9DC3-57B9-452B-53DEF878494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8639" y="2655360"/>
            <a:ext cx="3219120" cy="213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B1252B-4CBC-F359-0F4A-25BC1D5324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Ravnoteža zračenja – prošli čas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F8B085-3897-73EF-95BB-CFFFCBA41A7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Ravnoteža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 </a:t>
            </a:r>
            <a:r>
              <a:rPr lang="en-US" b="1" dirty="0"/>
              <a:t>ne mora da </a:t>
            </a:r>
            <a:r>
              <a:rPr lang="en-US" b="1" dirty="0" err="1"/>
              <a:t>važi</a:t>
            </a:r>
            <a:r>
              <a:rPr lang="en-US" b="1" dirty="0"/>
              <a:t>. </a:t>
            </a:r>
            <a:r>
              <a:rPr lang="en-US" dirty="0"/>
              <a:t>Mi </a:t>
            </a:r>
            <a:r>
              <a:rPr lang="en-US" dirty="0" err="1"/>
              <a:t>smo</a:t>
            </a:r>
            <a:r>
              <a:rPr lang="en-US" dirty="0"/>
              <a:t> </a:t>
            </a:r>
            <a:r>
              <a:rPr lang="en-US" dirty="0" err="1"/>
              <a:t>pretpostavili</a:t>
            </a:r>
            <a:r>
              <a:rPr lang="en-US" dirty="0"/>
              <a:t> da se </a:t>
            </a:r>
            <a:r>
              <a:rPr lang="en-US" dirty="0" err="1"/>
              <a:t>energija</a:t>
            </a:r>
            <a:r>
              <a:rPr lang="en-US" dirty="0"/>
              <a:t> </a:t>
            </a:r>
            <a:r>
              <a:rPr lang="en-US" dirty="0" err="1"/>
              <a:t>prenosi</a:t>
            </a:r>
            <a:r>
              <a:rPr lang="en-US" dirty="0"/>
              <a:t> </a:t>
            </a:r>
            <a:r>
              <a:rPr lang="en-US" dirty="0" err="1"/>
              <a:t>samo</a:t>
            </a:r>
            <a:r>
              <a:rPr lang="en-US" dirty="0"/>
              <a:t> </a:t>
            </a:r>
            <a:r>
              <a:rPr lang="en-US" dirty="0" err="1"/>
              <a:t>zračenjem</a:t>
            </a:r>
            <a:r>
              <a:rPr lang="en-US" dirty="0"/>
              <a:t> </a:t>
            </a:r>
            <a:r>
              <a:rPr lang="en-US" dirty="0" err="1"/>
              <a:t>jer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ne </a:t>
            </a:r>
            <a:r>
              <a:rPr lang="en-US" dirty="0" err="1"/>
              <a:t>moramo</a:t>
            </a:r>
            <a:r>
              <a:rPr lang="en-US" dirty="0"/>
              <a:t> da </a:t>
            </a:r>
            <a:r>
              <a:rPr lang="en-US" dirty="0" err="1"/>
              <a:t>uvodimo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fizičke</a:t>
            </a:r>
            <a:r>
              <a:rPr lang="en-US" dirty="0"/>
              <a:t> </a:t>
            </a:r>
            <a:r>
              <a:rPr lang="en-US" dirty="0" err="1"/>
              <a:t>procese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Konvekcija</a:t>
            </a:r>
            <a:r>
              <a:rPr lang="en-US" dirty="0"/>
              <a:t>, </a:t>
            </a:r>
            <a:r>
              <a:rPr lang="en-US" dirty="0" err="1"/>
              <a:t>talasi</a:t>
            </a:r>
            <a:r>
              <a:rPr lang="en-US" dirty="0"/>
              <a:t>, u </a:t>
            </a:r>
            <a:r>
              <a:rPr lang="en-US" dirty="0" err="1"/>
              <a:t>nekim</a:t>
            </a:r>
            <a:r>
              <a:rPr lang="en-US" dirty="0"/>
              <a:t> </a:t>
            </a:r>
            <a:r>
              <a:rPr lang="en-US" dirty="0" err="1"/>
              <a:t>zvezdama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konduktivni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… </a:t>
            </a:r>
            <a:r>
              <a:rPr lang="en-US" dirty="0" err="1"/>
              <a:t>Moderni</a:t>
            </a:r>
            <a:r>
              <a:rPr lang="en-US" dirty="0"/>
              <a:t> 3D </a:t>
            </a:r>
            <a:r>
              <a:rPr lang="en-US" dirty="0" err="1"/>
              <a:t>modeli</a:t>
            </a:r>
            <a:r>
              <a:rPr lang="en-US" dirty="0"/>
              <a:t> </a:t>
            </a:r>
            <a:r>
              <a:rPr lang="en-US" dirty="0" err="1"/>
              <a:t>zvezdanih</a:t>
            </a:r>
            <a:r>
              <a:rPr lang="en-US" dirty="0"/>
              <a:t> </a:t>
            </a:r>
            <a:r>
              <a:rPr lang="en-US" dirty="0" err="1"/>
              <a:t>atmosfera</a:t>
            </a:r>
            <a:r>
              <a:rPr lang="en-US" dirty="0"/>
              <a:t> </a:t>
            </a:r>
            <a:r>
              <a:rPr lang="en-US" dirty="0" err="1"/>
              <a:t>sadrže</a:t>
            </a:r>
            <a:r>
              <a:rPr lang="en-US" dirty="0"/>
              <a:t>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ove</a:t>
            </a:r>
            <a:r>
              <a:rPr lang="en-US" dirty="0"/>
              <a:t> </a:t>
            </a:r>
            <a:r>
              <a:rPr lang="en-US" dirty="0" err="1"/>
              <a:t>druge</a:t>
            </a:r>
            <a:r>
              <a:rPr lang="en-US" dirty="0"/>
              <a:t> </a:t>
            </a:r>
            <a:r>
              <a:rPr lang="en-US" dirty="0" err="1"/>
              <a:t>procese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b="1" dirty="0"/>
              <a:t>ne </a:t>
            </a:r>
            <a:r>
              <a:rPr lang="en-US" b="1" dirty="0" err="1"/>
              <a:t>moraju</a:t>
            </a:r>
            <a:r>
              <a:rPr lang="en-US" b="1" dirty="0"/>
              <a:t> </a:t>
            </a:r>
            <a:r>
              <a:rPr lang="en-US" dirty="0"/>
              <a:t>da se </a:t>
            </a:r>
            <a:r>
              <a:rPr lang="en-US" dirty="0" err="1"/>
              <a:t>oslanjaju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RZ.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82CA5514-B869-6E27-3D7C-11BD165B7221}"/>
              </a:ext>
            </a:extLst>
          </p:cNvPr>
          <p:cNvSpPr/>
          <p:nvPr/>
        </p:nvSpPr>
        <p:spPr>
          <a:xfrm>
            <a:off x="3428639" y="3321000"/>
            <a:ext cx="3276720" cy="79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3AEC52F3-75DD-8622-C675-15F23FC56CF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8639" y="2763360"/>
            <a:ext cx="3219120" cy="213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F17A63-6B16-5950-E3A6-343000D4345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Obratiti pažnju!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7460EA0-4449-2539-49CE-CDCB89B1E8C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Promaklo</a:t>
            </a:r>
            <a:r>
              <a:rPr lang="en-US" dirty="0"/>
              <a:t> je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meni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:</a:t>
            </a: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U </a:t>
            </a:r>
            <a:r>
              <a:rPr lang="en-US" dirty="0" err="1"/>
              <a:t>sivoj</a:t>
            </a:r>
            <a:r>
              <a:rPr lang="en-US" dirty="0"/>
              <a:t> </a:t>
            </a:r>
            <a:r>
              <a:rPr lang="en-US" dirty="0" err="1"/>
              <a:t>atmosferi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U ne-</a:t>
            </a:r>
            <a:r>
              <a:rPr lang="en-US" dirty="0" err="1"/>
              <a:t>sivoj</a:t>
            </a:r>
            <a:r>
              <a:rPr lang="en-US" dirty="0"/>
              <a:t> </a:t>
            </a:r>
            <a:r>
              <a:rPr lang="en-US" dirty="0" err="1"/>
              <a:t>atmosferi</a:t>
            </a:r>
            <a:r>
              <a:rPr lang="en-US" dirty="0"/>
              <a:t>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82B3E9AD-8E32-0110-1C50-92B6B58125FC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52560" y="2585520"/>
            <a:ext cx="971280" cy="256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068C961E-6699-1082-3FF0-DDB1C3BDD35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890440" y="4251240"/>
            <a:ext cx="4295520" cy="8856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42CF2FF0-405F-DE6C-4966-3EBB645D9D9E}"/>
              </a:ext>
            </a:extLst>
          </p:cNvPr>
          <p:cNvSpPr/>
          <p:nvPr/>
        </p:nvSpPr>
        <p:spPr>
          <a:xfrm>
            <a:off x="3537000" y="453600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9160">
            <a:solidFill>
              <a:srgbClr val="8D281E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96F517B-8180-D5FE-A3B1-A6B213136AAF}"/>
              </a:ext>
            </a:extLst>
          </p:cNvPr>
          <p:cNvSpPr/>
          <p:nvPr/>
        </p:nvSpPr>
        <p:spPr>
          <a:xfrm>
            <a:off x="5949360" y="4536360"/>
            <a:ext cx="457200" cy="4572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9160">
            <a:solidFill>
              <a:srgbClr val="8D281E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A87A32-B7EA-C7E9-AFC9-FA925B35FF5B}"/>
              </a:ext>
            </a:extLst>
          </p:cNvPr>
          <p:cNvSpPr txBox="1"/>
          <p:nvPr/>
        </p:nvSpPr>
        <p:spPr>
          <a:xfrm>
            <a:off x="7495200" y="1591200"/>
            <a:ext cx="2080800" cy="253332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Odakle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ovo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Rubik Light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Pod po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kojim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pretpostavkama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smo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izveli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ovaj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izraz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za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ravnotežu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zračenja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?</a:t>
            </a: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 dirty="0">
              <a:ln>
                <a:noFill/>
              </a:ln>
              <a:latin typeface="Rubik Light" pitchFamily="18"/>
              <a:ea typeface="Microsoft YaHei" pitchFamily="2"/>
              <a:cs typeface="Arial" pitchFamily="2"/>
            </a:endParaRPr>
          </a:p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1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(</a:t>
            </a:r>
            <a:r>
              <a:rPr lang="en-US" sz="1800" b="1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Tabla</a:t>
            </a:r>
            <a:r>
              <a:rPr lang="en-US" sz="1800" b="1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?)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5EB0-CA05-B81C-B17E-150BA7CFB2A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LTR – uvodni časovi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81BDCD-1106-50F8-8998-60134BF56B30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Lokalna</a:t>
            </a:r>
            <a:r>
              <a:rPr lang="en-US" b="1" dirty="0"/>
              <a:t> </a:t>
            </a:r>
            <a:r>
              <a:rPr lang="en-US" b="1" dirty="0" err="1"/>
              <a:t>Termodinamička</a:t>
            </a:r>
            <a:r>
              <a:rPr lang="en-US" b="1" dirty="0"/>
              <a:t> </a:t>
            </a:r>
            <a:r>
              <a:rPr lang="en-US" b="1" dirty="0" err="1"/>
              <a:t>Ravnoteža</a:t>
            </a:r>
            <a:r>
              <a:rPr lang="en-US" b="1" dirty="0"/>
              <a:t> </a:t>
            </a:r>
            <a:r>
              <a:rPr lang="en-US" dirty="0" err="1"/>
              <a:t>pretpostavlja</a:t>
            </a:r>
            <a:r>
              <a:rPr lang="en-US" dirty="0"/>
              <a:t> da </a:t>
            </a:r>
            <a:r>
              <a:rPr lang="en-US" b="1" dirty="0" err="1"/>
              <a:t>funkcija</a:t>
            </a:r>
            <a:r>
              <a:rPr lang="en-US" b="1" dirty="0"/>
              <a:t> </a:t>
            </a:r>
            <a:r>
              <a:rPr lang="en-US" b="1" dirty="0" err="1"/>
              <a:t>izvora</a:t>
            </a:r>
            <a:r>
              <a:rPr lang="en-US" b="1" dirty="0"/>
              <a:t> u </a:t>
            </a:r>
            <a:r>
              <a:rPr lang="en-US" b="1" dirty="0" err="1"/>
              <a:t>nekoj</a:t>
            </a:r>
            <a:r>
              <a:rPr lang="en-US" b="1" dirty="0"/>
              <a:t> </a:t>
            </a:r>
            <a:r>
              <a:rPr lang="en-US" b="1" dirty="0" err="1"/>
              <a:t>tački</a:t>
            </a:r>
            <a:r>
              <a:rPr lang="en-US" b="1" dirty="0"/>
              <a:t> </a:t>
            </a:r>
            <a:r>
              <a:rPr lang="en-US" b="1" dirty="0" err="1"/>
              <a:t>ima</a:t>
            </a:r>
            <a:r>
              <a:rPr lang="en-US" b="1" dirty="0"/>
              <a:t> </a:t>
            </a:r>
            <a:r>
              <a:rPr lang="en-US" b="1" dirty="0" err="1"/>
              <a:t>zavisnost</a:t>
            </a:r>
            <a:r>
              <a:rPr lang="en-US" b="1" dirty="0"/>
              <a:t> </a:t>
            </a:r>
            <a:r>
              <a:rPr lang="en-US" b="1" dirty="0" err="1"/>
              <a:t>samo</a:t>
            </a:r>
            <a:r>
              <a:rPr lang="en-US" b="1" dirty="0"/>
              <a:t> od temperature </a:t>
            </a:r>
            <a:r>
              <a:rPr lang="en-US" b="1" dirty="0" err="1"/>
              <a:t>i</a:t>
            </a:r>
            <a:r>
              <a:rPr lang="en-US" b="1" dirty="0"/>
              <a:t> </a:t>
            </a:r>
            <a:r>
              <a:rPr lang="en-US" b="1" dirty="0" err="1"/>
              <a:t>talasne</a:t>
            </a:r>
            <a:r>
              <a:rPr lang="en-US" b="1" dirty="0"/>
              <a:t> </a:t>
            </a:r>
            <a:r>
              <a:rPr lang="en-US" b="1" dirty="0" err="1"/>
              <a:t>dužine</a:t>
            </a:r>
            <a:r>
              <a:rPr lang="en-US" b="1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Ipak</a:t>
            </a:r>
            <a:r>
              <a:rPr lang="en-US" dirty="0"/>
              <a:t>,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, </a:t>
            </a:r>
            <a:r>
              <a:rPr lang="en-US" dirty="0" err="1"/>
              <a:t>samim</a:t>
            </a:r>
            <a:r>
              <a:rPr lang="en-US" dirty="0"/>
              <a:t> </a:t>
            </a:r>
            <a:r>
              <a:rPr lang="en-US" dirty="0" err="1"/>
              <a:t>tim</a:t>
            </a:r>
            <a:r>
              <a:rPr lang="en-US" dirty="0"/>
              <a:t> od </a:t>
            </a:r>
            <a:r>
              <a:rPr lang="en-US" dirty="0" err="1"/>
              <a:t>dubine</a:t>
            </a:r>
            <a:r>
              <a:rPr lang="en-US" dirty="0"/>
              <a:t> (</a:t>
            </a:r>
            <a:r>
              <a:rPr lang="en-US" dirty="0" err="1"/>
              <a:t>jer</a:t>
            </a:r>
            <a:r>
              <a:rPr lang="en-US" dirty="0"/>
              <a:t> T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dubine</a:t>
            </a:r>
            <a:r>
              <a:rPr lang="en-US" dirty="0"/>
              <a:t>), pa je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rešenje</a:t>
            </a:r>
            <a:r>
              <a:rPr lang="en-US" dirty="0"/>
              <a:t> JPZ. </a:t>
            </a:r>
            <a:r>
              <a:rPr lang="en-US" b="1" dirty="0"/>
              <a:t>LTR ne mora da </a:t>
            </a:r>
            <a:r>
              <a:rPr lang="en-US" b="1" dirty="0" err="1"/>
              <a:t>važi</a:t>
            </a:r>
            <a:r>
              <a:rPr lang="en-US" b="1" dirty="0"/>
              <a:t>!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9A34421-6FBC-C09E-0BB9-AC82A628CB15}"/>
              </a:ext>
            </a:extLst>
          </p:cNvPr>
          <p:cNvSpPr/>
          <p:nvPr/>
        </p:nvSpPr>
        <p:spPr>
          <a:xfrm>
            <a:off x="4343400" y="4114800"/>
            <a:ext cx="1371599" cy="457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F514195E-2681-CF6B-6EB9-871DD703409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8639" y="2763360"/>
            <a:ext cx="3219120" cy="213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EF7D25-3931-3A96-CC25-713EB888A1D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/>
            <a:r>
              <a:rPr lang="en-US"/>
              <a:t>Neprozračnost – 4. čas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93A457-DD9C-2677-2655-7CD9B48A366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Uvek</a:t>
            </a:r>
            <a:r>
              <a:rPr lang="en-US" dirty="0"/>
              <a:t> mora da </a:t>
            </a:r>
            <a:r>
              <a:rPr lang="en-US" dirty="0" err="1"/>
              <a:t>postoji</a:t>
            </a:r>
            <a:r>
              <a:rPr lang="en-US" dirty="0"/>
              <a:t> </a:t>
            </a:r>
            <a:r>
              <a:rPr lang="en-US" b="1" dirty="0" err="1"/>
              <a:t>neka</a:t>
            </a:r>
            <a:r>
              <a:rPr lang="en-US" b="1" dirty="0"/>
              <a:t> </a:t>
            </a:r>
            <a:r>
              <a:rPr lang="en-US" b="1" dirty="0" err="1"/>
              <a:t>zavisnost</a:t>
            </a:r>
            <a:r>
              <a:rPr lang="en-US" b="1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Ista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toga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procese</a:t>
            </a:r>
            <a:r>
              <a:rPr lang="en-US" dirty="0"/>
              <a:t> </a:t>
            </a:r>
            <a:r>
              <a:rPr lang="en-US" dirty="0" err="1"/>
              <a:t>uzimamo</a:t>
            </a:r>
            <a:r>
              <a:rPr lang="en-US" dirty="0"/>
              <a:t> u </a:t>
            </a:r>
            <a:r>
              <a:rPr lang="en-US" dirty="0" err="1"/>
              <a:t>obzir</a:t>
            </a:r>
            <a:r>
              <a:rPr lang="en-US" dirty="0"/>
              <a:t> </a:t>
            </a:r>
            <a:r>
              <a:rPr lang="en-US" dirty="0" err="1"/>
              <a:t>pri</a:t>
            </a:r>
            <a:r>
              <a:rPr lang="en-US" dirty="0"/>
              <a:t> </a:t>
            </a:r>
            <a:r>
              <a:rPr lang="en-US" dirty="0" err="1"/>
              <a:t>računanju</a:t>
            </a:r>
            <a:r>
              <a:rPr lang="en-US" dirty="0"/>
              <a:t> </a:t>
            </a:r>
            <a:r>
              <a:rPr lang="en-US" dirty="0" err="1"/>
              <a:t>neprozračnosti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Standardni</a:t>
            </a:r>
            <a:r>
              <a:rPr lang="en-US" dirty="0"/>
              <a:t> </a:t>
            </a:r>
            <a:r>
              <a:rPr lang="en-US" dirty="0" err="1"/>
              <a:t>krivci</a:t>
            </a:r>
            <a:r>
              <a:rPr lang="en-US" dirty="0"/>
              <a:t>: </a:t>
            </a:r>
            <a:r>
              <a:rPr lang="en-US" dirty="0" err="1"/>
              <a:t>Neutralni</a:t>
            </a:r>
            <a:r>
              <a:rPr lang="en-US" dirty="0"/>
              <a:t> H, H-, </a:t>
            </a:r>
            <a:r>
              <a:rPr lang="en-US" dirty="0" err="1"/>
              <a:t>Rejlijevo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Tomsonovo</a:t>
            </a:r>
            <a:r>
              <a:rPr lang="en-US" dirty="0"/>
              <a:t> </a:t>
            </a:r>
            <a:r>
              <a:rPr lang="en-US" dirty="0" err="1"/>
              <a:t>rasejanje</a:t>
            </a:r>
            <a:r>
              <a:rPr lang="en-US" dirty="0"/>
              <a:t>, b-f </a:t>
            </a:r>
            <a:r>
              <a:rPr lang="en-US" dirty="0" err="1"/>
              <a:t>i</a:t>
            </a:r>
            <a:r>
              <a:rPr lang="en-US" dirty="0"/>
              <a:t> f-f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ostalim</a:t>
            </a:r>
            <a:r>
              <a:rPr lang="en-US" dirty="0"/>
              <a:t> </a:t>
            </a:r>
            <a:r>
              <a:rPr lang="en-US" dirty="0" err="1"/>
              <a:t>česticama</a:t>
            </a:r>
            <a:r>
              <a:rPr lang="en-US" dirty="0"/>
              <a:t>...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7EF8897-750A-9667-C0CB-1672F6EA2DAE}"/>
              </a:ext>
            </a:extLst>
          </p:cNvPr>
          <p:cNvSpPr/>
          <p:nvPr/>
        </p:nvSpPr>
        <p:spPr>
          <a:xfrm>
            <a:off x="3886200" y="4530600"/>
            <a:ext cx="2971800" cy="498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FC50E909-CB29-75EB-3497-D483260B96D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428639" y="2763360"/>
            <a:ext cx="3219120" cy="21333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F2016-845F-11E8-F705-E4B1DACA4B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/>
            <a:r>
              <a:rPr lang="en-US"/>
              <a:t>Siva Atmosfera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B0AD65-60CC-5032-3341-59A20BC34FA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Pretpostavljamo</a:t>
            </a:r>
            <a:r>
              <a:rPr lang="en-US" dirty="0"/>
              <a:t> da se </a:t>
            </a:r>
            <a:r>
              <a:rPr lang="en-US" dirty="0" err="1"/>
              <a:t>strukura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energije</a:t>
            </a:r>
            <a:r>
              <a:rPr lang="en-US" dirty="0"/>
              <a:t> </a:t>
            </a:r>
            <a:r>
              <a:rPr lang="en-US" dirty="0" err="1"/>
              <a:t>mogu</a:t>
            </a:r>
            <a:r>
              <a:rPr lang="en-US" dirty="0"/>
              <a:t> </a:t>
            </a:r>
            <a:r>
              <a:rPr lang="en-US" dirty="0" err="1"/>
              <a:t>opisati</a:t>
            </a:r>
            <a:r>
              <a:rPr lang="en-US" dirty="0"/>
              <a:t> </a:t>
            </a:r>
            <a:r>
              <a:rPr lang="en-US" b="1" dirty="0" err="1"/>
              <a:t>jednom</a:t>
            </a:r>
            <a:r>
              <a:rPr lang="en-US" b="1" dirty="0"/>
              <a:t> </a:t>
            </a:r>
            <a:r>
              <a:rPr lang="en-US" b="1" dirty="0" err="1"/>
              <a:t>istom</a:t>
            </a:r>
            <a:r>
              <a:rPr lang="en-US" b="1" dirty="0"/>
              <a:t> </a:t>
            </a:r>
            <a:r>
              <a:rPr lang="en-US" b="1" dirty="0" err="1"/>
              <a:t>srednjom</a:t>
            </a:r>
            <a:r>
              <a:rPr lang="en-US" b="1" dirty="0"/>
              <a:t> </a:t>
            </a:r>
            <a:r>
              <a:rPr lang="en-US" b="1" dirty="0" err="1"/>
              <a:t>neprozračnošću</a:t>
            </a:r>
            <a:r>
              <a:rPr lang="en-US" b="1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Sasvim</a:t>
            </a:r>
            <a:r>
              <a:rPr lang="en-US" b="1" dirty="0"/>
              <a:t> je ok </a:t>
            </a:r>
            <a:r>
              <a:rPr lang="en-US" b="1" dirty="0" err="1"/>
              <a:t>odabrati</a:t>
            </a:r>
            <a:r>
              <a:rPr lang="en-US" b="1" dirty="0"/>
              <a:t> </a:t>
            </a:r>
            <a:r>
              <a:rPr lang="en-US" b="1" dirty="0" err="1"/>
              <a:t>jednu</a:t>
            </a:r>
            <a:r>
              <a:rPr lang="en-US" b="1" dirty="0"/>
              <a:t> </a:t>
            </a:r>
            <a:r>
              <a:rPr lang="en-US" b="1" dirty="0" err="1"/>
              <a:t>referentnu</a:t>
            </a:r>
            <a:r>
              <a:rPr lang="en-US" b="1" dirty="0"/>
              <a:t> </a:t>
            </a:r>
            <a:r>
              <a:rPr lang="en-US" b="1" dirty="0" err="1"/>
              <a:t>talasnu</a:t>
            </a:r>
            <a:r>
              <a:rPr lang="en-US" b="1" dirty="0"/>
              <a:t> </a:t>
            </a:r>
            <a:r>
              <a:rPr lang="en-US" b="1" dirty="0" err="1"/>
              <a:t>dužinu</a:t>
            </a:r>
            <a:r>
              <a:rPr lang="en-US" b="1" dirty="0"/>
              <a:t> da </a:t>
            </a:r>
            <a:r>
              <a:rPr lang="en-US" b="1" dirty="0" err="1"/>
              <a:t>predjemo</a:t>
            </a:r>
            <a:r>
              <a:rPr lang="en-US" b="1" dirty="0"/>
              <a:t> </a:t>
            </a:r>
            <a:r>
              <a:rPr lang="en-US" b="1" dirty="0" err="1"/>
              <a:t>iz</a:t>
            </a:r>
            <a:r>
              <a:rPr lang="en-US" b="1" dirty="0"/>
              <a:t> </a:t>
            </a:r>
            <a:r>
              <a:rPr lang="en-US" b="1" dirty="0" err="1"/>
              <a:t>visine</a:t>
            </a:r>
            <a:r>
              <a:rPr lang="en-US" b="1" dirty="0"/>
              <a:t> u </a:t>
            </a:r>
            <a:r>
              <a:rPr lang="en-US" b="1" dirty="0" err="1"/>
              <a:t>optičku</a:t>
            </a:r>
            <a:r>
              <a:rPr lang="en-US" b="1" dirty="0"/>
              <a:t> </a:t>
            </a:r>
            <a:r>
              <a:rPr lang="en-US" b="1" dirty="0" err="1"/>
              <a:t>dubinu</a:t>
            </a:r>
            <a:endParaRPr lang="en-US" b="1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Ali </a:t>
            </a:r>
            <a:r>
              <a:rPr lang="en-US" dirty="0" err="1"/>
              <a:t>nema</a:t>
            </a:r>
            <a:r>
              <a:rPr lang="en-US" dirty="0"/>
              <a:t> </a:t>
            </a:r>
            <a:r>
              <a:rPr lang="en-US" dirty="0" err="1"/>
              <a:t>garancije</a:t>
            </a:r>
            <a:r>
              <a:rPr lang="en-US" dirty="0"/>
              <a:t> da </a:t>
            </a:r>
            <a:r>
              <a:rPr lang="en-US" dirty="0" err="1"/>
              <a:t>će</a:t>
            </a:r>
            <a:r>
              <a:rPr lang="en-US" dirty="0"/>
              <a:t> ta </a:t>
            </a:r>
            <a:r>
              <a:rPr lang="en-US" dirty="0" err="1"/>
              <a:t>ista</a:t>
            </a:r>
            <a:r>
              <a:rPr lang="en-US" dirty="0"/>
              <a:t> </a:t>
            </a:r>
            <a:r>
              <a:rPr lang="en-US" dirty="0" err="1"/>
              <a:t>optička</a:t>
            </a:r>
            <a:r>
              <a:rPr lang="en-US" dirty="0"/>
              <a:t> </a:t>
            </a:r>
            <a:r>
              <a:rPr lang="en-US" dirty="0" err="1"/>
              <a:t>dubina</a:t>
            </a:r>
            <a:r>
              <a:rPr lang="en-US" dirty="0"/>
              <a:t> </a:t>
            </a:r>
            <a:r>
              <a:rPr lang="en-US" dirty="0" err="1"/>
              <a:t>zaista</a:t>
            </a:r>
            <a:r>
              <a:rPr lang="en-US" dirty="0"/>
              <a:t> </a:t>
            </a:r>
            <a:r>
              <a:rPr lang="en-US" dirty="0" err="1"/>
              <a:t>odgovarati</a:t>
            </a:r>
            <a:r>
              <a:rPr lang="en-US" dirty="0"/>
              <a:t> </a:t>
            </a:r>
            <a:r>
              <a:rPr lang="en-US" dirty="0" err="1"/>
              <a:t>svim</a:t>
            </a:r>
            <a:r>
              <a:rPr lang="en-US" dirty="0"/>
              <a:t> </a:t>
            </a:r>
            <a:r>
              <a:rPr lang="en-US" dirty="0" err="1"/>
              <a:t>momentima</a:t>
            </a:r>
            <a:r>
              <a:rPr lang="en-US" dirty="0"/>
              <a:t> </a:t>
            </a:r>
            <a:r>
              <a:rPr lang="en-US" dirty="0" err="1"/>
              <a:t>jednačine</a:t>
            </a:r>
            <a:r>
              <a:rPr lang="en-US" dirty="0"/>
              <a:t>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Zato</a:t>
            </a:r>
            <a:r>
              <a:rPr lang="en-US" dirty="0"/>
              <a:t> je </a:t>
            </a:r>
            <a:r>
              <a:rPr lang="en-US" dirty="0" err="1"/>
              <a:t>siva</a:t>
            </a:r>
            <a:r>
              <a:rPr lang="en-US" dirty="0"/>
              <a:t> </a:t>
            </a:r>
            <a:r>
              <a:rPr lang="en-US" dirty="0" err="1"/>
              <a:t>atmosfera</a:t>
            </a:r>
            <a:r>
              <a:rPr lang="en-US" dirty="0"/>
              <a:t> </a:t>
            </a:r>
            <a:r>
              <a:rPr lang="en-US" b="1" dirty="0" err="1"/>
              <a:t>aproksimacija</a:t>
            </a:r>
            <a:r>
              <a:rPr lang="en-US" b="1" dirty="0"/>
              <a:t>!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Ona </a:t>
            </a:r>
            <a:r>
              <a:rPr lang="en-US" dirty="0" err="1"/>
              <a:t>opisuje</a:t>
            </a:r>
            <a:r>
              <a:rPr lang="en-US" dirty="0"/>
              <a:t> </a:t>
            </a:r>
            <a:r>
              <a:rPr lang="en-US" dirty="0" err="1"/>
              <a:t>kompletan</a:t>
            </a:r>
            <a:r>
              <a:rPr lang="en-US" dirty="0"/>
              <a:t> </a:t>
            </a:r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energije</a:t>
            </a:r>
            <a:r>
              <a:rPr lang="en-US" dirty="0"/>
              <a:t> pa je: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4755F904-200B-48E7-5110-74BE05D2AB9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038725" y="3302640"/>
            <a:ext cx="2152440" cy="34272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20114</TotalTime>
  <Words>855</Words>
  <Application>Microsoft Office PowerPoint</Application>
  <PresentationFormat>Widescreen</PresentationFormat>
  <Paragraphs>117</Paragraphs>
  <Slides>26</Slides>
  <Notes>26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Liberation Sans</vt:lpstr>
      <vt:lpstr>Liberation Serif</vt:lpstr>
      <vt:lpstr>Rubik</vt:lpstr>
      <vt:lpstr>Rubik Light</vt:lpstr>
      <vt:lpstr>StarSymbol</vt:lpstr>
      <vt:lpstr>Default</vt:lpstr>
      <vt:lpstr>PowerPoint Presentation</vt:lpstr>
      <vt:lpstr>Šta nam je ideja?</vt:lpstr>
      <vt:lpstr>Hajde da prodiskutujemo ove pretpostavke</vt:lpstr>
      <vt:lpstr>Jednačina prenosa zračenja – uvodni časovi</vt:lpstr>
      <vt:lpstr>Ravnoteža zračenja – prošli čas</vt:lpstr>
      <vt:lpstr>Obratiti pažnju!</vt:lpstr>
      <vt:lpstr>LTR – uvodni časovi</vt:lpstr>
      <vt:lpstr>Neprozračnost – 4. čas</vt:lpstr>
      <vt:lpstr>Siva Atmosfera</vt:lpstr>
      <vt:lpstr>Analitički modeli Sivih Atmosfera</vt:lpstr>
      <vt:lpstr>Numeričko rešenje sive atmosfere u RZ</vt:lpstr>
      <vt:lpstr>Kviz pitanje:</vt:lpstr>
      <vt:lpstr>Kviz pitanje:</vt:lpstr>
      <vt:lpstr>Šta možemo bolje / dalje?</vt:lpstr>
      <vt:lpstr>Šta možemo bolje / dalje?</vt:lpstr>
      <vt:lpstr>Atmosfera u hidrostatičkoj ravnoteži</vt:lpstr>
      <vt:lpstr>Računanje atmosferske strukture.</vt:lpstr>
      <vt:lpstr>Mapiranje optičke dubine na z osu</vt:lpstr>
      <vt:lpstr>Kako izračunati taj “srednji” koeficijent neprozračnosti?</vt:lpstr>
      <vt:lpstr>Ne-siva atmosfera</vt:lpstr>
      <vt:lpstr>Procedura temperaturske korekcije</vt:lpstr>
      <vt:lpstr>Konačna šema</vt:lpstr>
      <vt:lpstr>Dijagnostika ne-sivih atmosfera</vt:lpstr>
      <vt:lpstr>PowerPoint Presentation</vt:lpstr>
      <vt:lpstr>PowerPoint Presentation</vt:lpstr>
      <vt:lpstr>Ako ostane vremena...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Ivan Milic</dc:creator>
  <cp:lastModifiedBy>Ivan Milic</cp:lastModifiedBy>
  <cp:revision>2366</cp:revision>
  <dcterms:created xsi:type="dcterms:W3CDTF">2021-01-12T21:16:47Z</dcterms:created>
  <dcterms:modified xsi:type="dcterms:W3CDTF">2024-11-13T12:47:33Z</dcterms:modified>
</cp:coreProperties>
</file>