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6" r:id="rId6"/>
    <p:sldId id="296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950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4284" y="1491629"/>
            <a:ext cx="5292080" cy="1080121"/>
          </a:xfrm>
        </p:spPr>
        <p:txBody>
          <a:bodyPr/>
          <a:lstStyle/>
          <a:p>
            <a:r>
              <a:rPr lang="en-US" altLang="ko-KR" sz="2800" dirty="0" err="1">
                <a:ea typeface="맑은 고딕" pitchFamily="50" charset="-127"/>
              </a:rPr>
              <a:t>Tabulasi</a:t>
            </a:r>
            <a:endParaRPr lang="en-US" altLang="ko-KR" sz="2800" dirty="0">
              <a:ea typeface="맑은 고딕" pitchFamily="50" charset="-127"/>
            </a:endParaRPr>
          </a:p>
          <a:p>
            <a:r>
              <a:rPr lang="en-US" altLang="ko-KR" sz="2800" dirty="0" err="1">
                <a:ea typeface="맑은 고딕" pitchFamily="50" charset="-127"/>
              </a:rPr>
              <a:t>Metode</a:t>
            </a:r>
            <a:r>
              <a:rPr lang="en-US" altLang="ko-KR" sz="2800" dirty="0">
                <a:ea typeface="맑은 고딕" pitchFamily="50" charset="-127"/>
              </a:rPr>
              <a:t> Quine-McCluskey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2499742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KELOMPOK 4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E2D3F-35B8-4F1D-9B33-74F5B711C747}"/>
              </a:ext>
            </a:extLst>
          </p:cNvPr>
          <p:cNvSpPr txBox="1"/>
          <p:nvPr/>
        </p:nvSpPr>
        <p:spPr>
          <a:xfrm>
            <a:off x="3995936" y="3075806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Muhammad Rifa Maulana Aziz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Farid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Mohammad </a:t>
            </a:r>
            <a:r>
              <a:rPr lang="en-US" dirty="0" err="1">
                <a:solidFill>
                  <a:schemeClr val="bg1"/>
                </a:solidFill>
              </a:rPr>
              <a:t>Agip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Jenaro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Muhammad Zidane Firdaus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Deni Muhammad Yusuf</a:t>
            </a:r>
          </a:p>
          <a:p>
            <a:pPr marL="342900" indent="-342900">
              <a:buAutoNum type="arabicPeriod"/>
            </a:pP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5ED60D5-C78D-4131-A83E-6EDF33E75968}"/>
              </a:ext>
            </a:extLst>
          </p:cNvPr>
          <p:cNvSpPr txBox="1">
            <a:spLocks/>
          </p:cNvSpPr>
          <p:nvPr/>
        </p:nvSpPr>
        <p:spPr>
          <a:xfrm>
            <a:off x="611560" y="177378"/>
            <a:ext cx="7623175" cy="646586"/>
          </a:xfrm>
          <a:prstGeom prst="rect">
            <a:avLst/>
          </a:prstGeom>
        </p:spPr>
        <p:txBody>
          <a:bodyPr vert="horz" wrap="square" lIns="0" tIns="213613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8940">
              <a:spcBef>
                <a:spcPts val="95"/>
              </a:spcBef>
            </a:pPr>
            <a:r>
              <a:rPr lang="en-ID" sz="2800" dirty="0" err="1">
                <a:latin typeface="+mn-lt"/>
                <a:cs typeface="Times New Roman"/>
              </a:rPr>
              <a:t>Penentuan</a:t>
            </a:r>
            <a:r>
              <a:rPr lang="en-ID" sz="2800" spc="-170" dirty="0">
                <a:latin typeface="+mn-lt"/>
                <a:cs typeface="Times New Roman"/>
              </a:rPr>
              <a:t> </a:t>
            </a:r>
            <a:r>
              <a:rPr lang="en-ID" sz="2800" dirty="0" err="1">
                <a:latin typeface="+mn-lt"/>
                <a:cs typeface="Times New Roman"/>
              </a:rPr>
              <a:t>Penyusun</a:t>
            </a:r>
            <a:r>
              <a:rPr lang="en-ID" sz="2800" spc="-155" dirty="0">
                <a:latin typeface="+mn-lt"/>
                <a:cs typeface="Times New Roman"/>
              </a:rPr>
              <a:t> </a:t>
            </a:r>
            <a:r>
              <a:rPr lang="en-ID" sz="2800" spc="-10" dirty="0">
                <a:latin typeface="+mn-lt"/>
                <a:cs typeface="Times New Roman"/>
              </a:rPr>
              <a:t>Utama</a:t>
            </a:r>
            <a:endParaRPr lang="en-ID" sz="2800" dirty="0">
              <a:latin typeface="+mn-lt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DB34D-FE50-4932-96A4-788D081D3981}"/>
              </a:ext>
            </a:extLst>
          </p:cNvPr>
          <p:cNvSpPr txBox="1"/>
          <p:nvPr/>
        </p:nvSpPr>
        <p:spPr>
          <a:xfrm>
            <a:off x="2267744" y="1008220"/>
            <a:ext cx="617410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2000" dirty="0">
                <a:solidFill>
                  <a:srgbClr val="FF0000"/>
                </a:solidFill>
                <a:cs typeface="Times New Roman"/>
              </a:rPr>
              <a:t>Contoh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2: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f</a:t>
            </a:r>
            <a:r>
              <a:rPr sz="2000" spc="-3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=</a:t>
            </a:r>
            <a:r>
              <a:rPr sz="2000" spc="-3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m(0,2,3,4,8,10,11,12,13,15)</a:t>
            </a:r>
            <a:endParaRPr sz="2000" dirty="0"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EFFE5DE-53E7-43A1-A941-612D9D5D8A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34" y="1624199"/>
            <a:ext cx="3651594" cy="28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E2476FA-61E4-4650-BB49-B3231719F151}"/>
              </a:ext>
            </a:extLst>
          </p:cNvPr>
          <p:cNvSpPr txBox="1">
            <a:spLocks/>
          </p:cNvSpPr>
          <p:nvPr/>
        </p:nvSpPr>
        <p:spPr>
          <a:xfrm>
            <a:off x="1256307" y="484636"/>
            <a:ext cx="62845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D" sz="3200" dirty="0" err="1">
                <a:cs typeface="Times New Roman"/>
              </a:rPr>
              <a:t>Penentuan</a:t>
            </a:r>
            <a:r>
              <a:rPr lang="en-ID" sz="3200" spc="-170" dirty="0">
                <a:cs typeface="Times New Roman"/>
              </a:rPr>
              <a:t> </a:t>
            </a: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8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91DE212-4584-4BB4-BDEF-049DAC26580D}"/>
              </a:ext>
            </a:extLst>
          </p:cNvPr>
          <p:cNvSpPr txBox="1"/>
          <p:nvPr/>
        </p:nvSpPr>
        <p:spPr>
          <a:xfrm>
            <a:off x="1063351" y="1000388"/>
            <a:ext cx="6180455" cy="95410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cs typeface="Times New Roman"/>
              </a:rPr>
              <a:t>Dengan</a:t>
            </a:r>
            <a:r>
              <a:rPr spc="-15" dirty="0">
                <a:cs typeface="Times New Roman"/>
              </a:rPr>
              <a:t> </a:t>
            </a:r>
            <a:r>
              <a:rPr dirty="0">
                <a:cs typeface="Times New Roman"/>
              </a:rPr>
              <a:t>tabel</a:t>
            </a:r>
            <a:r>
              <a:rPr spc="-50" dirty="0">
                <a:cs typeface="Times New Roman"/>
              </a:rPr>
              <a:t> </a:t>
            </a:r>
            <a:r>
              <a:rPr spc="-10" dirty="0">
                <a:cs typeface="Times New Roman"/>
              </a:rPr>
              <a:t>disederhanakan</a:t>
            </a:r>
            <a:endParaRPr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>
                <a:latin typeface="Wingdings"/>
                <a:cs typeface="Wingdings"/>
              </a:rPr>
              <a:t>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cs typeface="Times New Roman"/>
              </a:rPr>
              <a:t>penggabungan</a:t>
            </a:r>
            <a:r>
              <a:rPr spc="-15" dirty="0">
                <a:cs typeface="Times New Roman"/>
              </a:rPr>
              <a:t> </a:t>
            </a:r>
            <a:r>
              <a:rPr dirty="0">
                <a:cs typeface="Times New Roman"/>
              </a:rPr>
              <a:t>bit</a:t>
            </a:r>
            <a:r>
              <a:rPr spc="-35" dirty="0">
                <a:cs typeface="Times New Roman"/>
              </a:rPr>
              <a:t> </a:t>
            </a:r>
            <a:r>
              <a:rPr dirty="0">
                <a:cs typeface="Times New Roman"/>
              </a:rPr>
              <a:t>dengan</a:t>
            </a:r>
            <a:r>
              <a:rPr spc="-35" dirty="0">
                <a:cs typeface="Times New Roman"/>
              </a:rPr>
              <a:t> </a:t>
            </a:r>
            <a:r>
              <a:rPr dirty="0">
                <a:cs typeface="Times New Roman"/>
              </a:rPr>
              <a:t>jarak</a:t>
            </a:r>
            <a:r>
              <a:rPr spc="-80" dirty="0">
                <a:cs typeface="Times New Roman"/>
              </a:rPr>
              <a:t> </a:t>
            </a:r>
            <a:r>
              <a:rPr spc="-25" dirty="0">
                <a:cs typeface="Times New Roman"/>
              </a:rPr>
              <a:t>2^n</a:t>
            </a:r>
            <a:endParaRPr lang="en-US" spc="-25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»</a:t>
            </a:r>
            <a:r>
              <a:rPr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Contoh</a:t>
            </a:r>
            <a:r>
              <a:rPr spc="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3:</a:t>
            </a:r>
            <a:r>
              <a:rPr spc="-1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f</a:t>
            </a:r>
            <a:r>
              <a:rPr spc="-3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=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m</a:t>
            </a:r>
            <a:r>
              <a:rPr spc="-30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+mj-lt"/>
                <a:cs typeface="Times New Roman"/>
              </a:rPr>
              <a:t>(1,4,6,7,8,9,10,11,15)</a:t>
            </a:r>
            <a:endParaRPr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A53180BE-F288-461C-8DAB-3B32E65830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883" y="2530475"/>
            <a:ext cx="3741441" cy="19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4DFBE68-2F92-40A0-9620-A49AA6858C4D}"/>
              </a:ext>
            </a:extLst>
          </p:cNvPr>
          <p:cNvSpPr txBox="1">
            <a:spLocks/>
          </p:cNvSpPr>
          <p:nvPr/>
        </p:nvSpPr>
        <p:spPr>
          <a:xfrm>
            <a:off x="1785620" y="379502"/>
            <a:ext cx="48844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  <a:tabLst>
                <a:tab pos="4094479" algn="l"/>
              </a:tabLst>
            </a:pP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6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 </a:t>
            </a:r>
            <a:r>
              <a:rPr lang="en-ID" sz="3200" spc="-20" dirty="0">
                <a:cs typeface="Times New Roman"/>
              </a:rPr>
              <a:t>Inti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7542E6-0E6D-4DEC-8396-F406BE11B0AB}"/>
              </a:ext>
            </a:extLst>
          </p:cNvPr>
          <p:cNvSpPr txBox="1"/>
          <p:nvPr/>
        </p:nvSpPr>
        <p:spPr>
          <a:xfrm>
            <a:off x="611560" y="1002522"/>
            <a:ext cx="6164268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1F487C"/>
              </a:buClr>
              <a:buSzPct val="68750"/>
              <a:tabLst>
                <a:tab pos="356870" algn="l"/>
              </a:tabLst>
            </a:pPr>
            <a:r>
              <a:rPr sz="2000" dirty="0" err="1">
                <a:latin typeface="+mj-lt"/>
                <a:cs typeface="Times New Roman"/>
              </a:rPr>
              <a:t>Dilakukan</a:t>
            </a:r>
            <a:r>
              <a:rPr sz="2000" spc="-5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dengan</a:t>
            </a:r>
            <a:r>
              <a:rPr sz="2000" spc="-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mengambil</a:t>
            </a:r>
            <a:r>
              <a:rPr sz="2000" spc="-5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penyusun</a:t>
            </a:r>
            <a:r>
              <a:rPr sz="2000" spc="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utama</a:t>
            </a:r>
            <a:r>
              <a:rPr sz="2000" spc="-5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yang</a:t>
            </a:r>
            <a:r>
              <a:rPr sz="2000" spc="40" dirty="0">
                <a:latin typeface="+mj-lt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mencakup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semua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sukumin</a:t>
            </a:r>
            <a:r>
              <a:rPr sz="2000" spc="-5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yang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-20" dirty="0">
                <a:latin typeface="+mj-lt"/>
                <a:cs typeface="Times New Roman"/>
              </a:rPr>
              <a:t>ada.</a:t>
            </a: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Clr>
                <a:srgbClr val="1F487C"/>
              </a:buClr>
              <a:buSzPct val="70000"/>
              <a:tabLst>
                <a:tab pos="356870" algn="l"/>
              </a:tabLst>
            </a:pPr>
            <a:r>
              <a:rPr lang="en-US" dirty="0">
                <a:latin typeface="+mj-lt"/>
                <a:cs typeface="Times New Roman"/>
              </a:rPr>
              <a:t>	</a:t>
            </a:r>
            <a:r>
              <a:rPr dirty="0" err="1">
                <a:latin typeface="+mj-lt"/>
                <a:cs typeface="Times New Roman"/>
              </a:rPr>
              <a:t>Untuk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Contoh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2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di</a:t>
            </a:r>
            <a:r>
              <a:rPr spc="-5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atas:</a:t>
            </a:r>
            <a:endParaRPr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3F3133C-0739-4537-A6B9-F377AF8F4F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630" y="2143640"/>
            <a:ext cx="4380378" cy="26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066126D-386E-46E3-84F1-C929F503BA6A}"/>
              </a:ext>
            </a:extLst>
          </p:cNvPr>
          <p:cNvSpPr txBox="1">
            <a:spLocks/>
          </p:cNvSpPr>
          <p:nvPr/>
        </p:nvSpPr>
        <p:spPr>
          <a:xfrm>
            <a:off x="1979712" y="411510"/>
            <a:ext cx="48844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  <a:tabLst>
                <a:tab pos="4094479" algn="l"/>
              </a:tabLst>
            </a:pP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6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 </a:t>
            </a:r>
            <a:r>
              <a:rPr lang="en-ID" sz="3200" spc="-20" dirty="0">
                <a:cs typeface="Times New Roman"/>
              </a:rPr>
              <a:t>Inti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8A4BAFB-36D8-451D-8F7F-C3C0AD84200E}"/>
              </a:ext>
            </a:extLst>
          </p:cNvPr>
          <p:cNvSpPr txBox="1"/>
          <p:nvPr/>
        </p:nvSpPr>
        <p:spPr>
          <a:xfrm>
            <a:off x="3146425" y="1275606"/>
            <a:ext cx="28511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+mj-lt"/>
                <a:cs typeface="Times New Roman"/>
              </a:rPr>
              <a:t>Untuk Contoh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3 di </a:t>
            </a:r>
            <a:r>
              <a:rPr sz="2000" spc="-20" dirty="0">
                <a:latin typeface="+mj-lt"/>
                <a:cs typeface="Times New Roman"/>
              </a:rPr>
              <a:t>atas</a:t>
            </a:r>
            <a:endParaRPr sz="2000"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46633C-8FCD-41F7-8D94-4468A5CAAA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1707654"/>
            <a:ext cx="4962407" cy="29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969C2E8-4CF0-47A3-84C5-761C4E582E73}"/>
              </a:ext>
            </a:extLst>
          </p:cNvPr>
          <p:cNvSpPr txBox="1"/>
          <p:nvPr/>
        </p:nvSpPr>
        <p:spPr>
          <a:xfrm>
            <a:off x="536244" y="1393012"/>
            <a:ext cx="785218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6223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lang="en-ID" dirty="0" err="1">
                <a:latin typeface="+mj-lt"/>
                <a:cs typeface="Times New Roman"/>
              </a:rPr>
              <a:t>Untuk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fungsi</a:t>
            </a:r>
            <a:r>
              <a:rPr lang="en-ID" spc="-9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tidak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lengkap</a:t>
            </a:r>
            <a:r>
              <a:rPr lang="en-ID" dirty="0">
                <a:latin typeface="+mj-lt"/>
                <a:cs typeface="Times New Roman"/>
              </a:rPr>
              <a:t>,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dengan</a:t>
            </a:r>
            <a:r>
              <a:rPr lang="en-ID" spc="-55" dirty="0">
                <a:latin typeface="+mj-lt"/>
                <a:cs typeface="Times New Roman"/>
              </a:rPr>
              <a:t> </a:t>
            </a:r>
            <a:r>
              <a:rPr lang="en-ID" spc="-10" dirty="0" err="1">
                <a:latin typeface="+mj-lt"/>
                <a:cs typeface="Times New Roman"/>
              </a:rPr>
              <a:t>sukumin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i="1" spc="-60" dirty="0">
                <a:latin typeface="+mj-lt"/>
                <a:cs typeface="Times New Roman"/>
              </a:rPr>
              <a:t>don’t</a:t>
            </a:r>
            <a:r>
              <a:rPr lang="en-ID" i="1" spc="-114" dirty="0">
                <a:latin typeface="+mj-lt"/>
                <a:cs typeface="Times New Roman"/>
              </a:rPr>
              <a:t> </a:t>
            </a:r>
            <a:r>
              <a:rPr lang="en-ID" i="1" dirty="0">
                <a:latin typeface="+mj-lt"/>
                <a:cs typeface="Times New Roman"/>
              </a:rPr>
              <a:t>care,</a:t>
            </a:r>
            <a:r>
              <a:rPr lang="en-ID" i="1" spc="-10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tetap</a:t>
            </a:r>
            <a:r>
              <a:rPr lang="en-ID" spc="-9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dilakukan</a:t>
            </a:r>
            <a:r>
              <a:rPr lang="en-ID" spc="-120" dirty="0">
                <a:latin typeface="+mj-lt"/>
                <a:cs typeface="Times New Roman"/>
              </a:rPr>
              <a:t> </a:t>
            </a:r>
          </a:p>
          <a:p>
            <a:pPr marL="12065" marR="6223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lang="en-ID" spc="-10" dirty="0" err="1">
                <a:latin typeface="+mj-lt"/>
                <a:cs typeface="Times New Roman"/>
              </a:rPr>
              <a:t>penentuan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penyusun</a:t>
            </a:r>
            <a:r>
              <a:rPr lang="en-ID" spc="-1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utama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dengan</a:t>
            </a:r>
            <a:r>
              <a:rPr lang="en-ID" spc="-114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menganggap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spc="-20" dirty="0">
                <a:latin typeface="+mj-lt"/>
                <a:cs typeface="Times New Roman"/>
              </a:rPr>
              <a:t>d=1.</a:t>
            </a:r>
            <a:endParaRPr lang="en-ID" dirty="0">
              <a:latin typeface="+mj-lt"/>
              <a:cs typeface="Times New Roman"/>
            </a:endParaRPr>
          </a:p>
          <a:p>
            <a:pPr marL="12065" marR="448945">
              <a:lnSpc>
                <a:spcPct val="10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lang="en-ID" dirty="0">
                <a:latin typeface="+mj-lt"/>
                <a:cs typeface="Times New Roman"/>
              </a:rPr>
              <a:t>Akan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tetapi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pada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saat</a:t>
            </a:r>
            <a:r>
              <a:rPr lang="en-ID" spc="-5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penentuan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spc="-10" dirty="0" err="1">
                <a:latin typeface="+mj-lt"/>
                <a:cs typeface="Times New Roman"/>
              </a:rPr>
              <a:t>penyusun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utama</a:t>
            </a:r>
            <a:r>
              <a:rPr lang="en-ID" spc="-1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inti,</a:t>
            </a:r>
            <a:r>
              <a:rPr lang="en-ID" spc="-7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sukumin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d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tidak</a:t>
            </a:r>
            <a:r>
              <a:rPr lang="en-ID" spc="-75" dirty="0">
                <a:latin typeface="+mj-lt"/>
                <a:cs typeface="Times New Roman"/>
              </a:rPr>
              <a:t> </a:t>
            </a:r>
          </a:p>
          <a:p>
            <a:pPr marL="12065" marR="448945">
              <a:lnSpc>
                <a:spcPct val="10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lang="en-ID" spc="-10" dirty="0" err="1">
                <a:latin typeface="+mj-lt"/>
                <a:cs typeface="Times New Roman"/>
              </a:rPr>
              <a:t>diikutkan</a:t>
            </a:r>
            <a:r>
              <a:rPr lang="en-ID" spc="-10" dirty="0">
                <a:latin typeface="+mj-lt"/>
                <a:cs typeface="Times New Roman"/>
              </a:rPr>
              <a:t>.</a:t>
            </a:r>
            <a:endParaRPr lang="en-ID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Arial MT"/>
              <a:buChar char="•"/>
            </a:pPr>
            <a:endParaRPr lang="en-ID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lang="en-ID" dirty="0" err="1">
                <a:latin typeface="+mj-lt"/>
                <a:cs typeface="Times New Roman"/>
              </a:rPr>
              <a:t>Contoh</a:t>
            </a:r>
            <a:r>
              <a:rPr lang="en-ID" spc="-80" dirty="0">
                <a:latin typeface="+mj-lt"/>
                <a:cs typeface="Times New Roman"/>
              </a:rPr>
              <a:t> </a:t>
            </a:r>
            <a:r>
              <a:rPr lang="en-ID" spc="-50" dirty="0">
                <a:latin typeface="+mj-lt"/>
                <a:cs typeface="Times New Roman"/>
              </a:rPr>
              <a:t>:</a:t>
            </a:r>
            <a:endParaRPr lang="en-ID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ID" spc="-40" dirty="0">
                <a:latin typeface="+mj-lt"/>
                <a:cs typeface="Times New Roman"/>
              </a:rPr>
              <a:t>f(</a:t>
            </a:r>
            <a:r>
              <a:rPr lang="en-ID" spc="-40" dirty="0" err="1">
                <a:latin typeface="+mj-lt"/>
                <a:cs typeface="Times New Roman"/>
              </a:rPr>
              <a:t>v,w,x,y</a:t>
            </a:r>
            <a:r>
              <a:rPr lang="en-ID" spc="-40" dirty="0">
                <a:latin typeface="+mj-lt"/>
                <a:cs typeface="Times New Roman"/>
              </a:rPr>
              <a:t>)</a:t>
            </a:r>
            <a:r>
              <a:rPr lang="en-ID" spc="-1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=</a:t>
            </a:r>
            <a:r>
              <a:rPr lang="en-ID" spc="-25" dirty="0">
                <a:latin typeface="+mj-lt"/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</a:t>
            </a:r>
            <a:r>
              <a:rPr lang="en-ID" spc="-5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m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spc="-10" dirty="0">
                <a:latin typeface="+mj-lt"/>
                <a:cs typeface="Times New Roman"/>
              </a:rPr>
              <a:t>(2,3,7,9,11,13)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+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</a:t>
            </a:r>
            <a:r>
              <a:rPr lang="en-ID" spc="-2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d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spc="-10" dirty="0">
                <a:latin typeface="+mj-lt"/>
                <a:cs typeface="Times New Roman"/>
              </a:rPr>
              <a:t>(1,10,15)</a:t>
            </a:r>
            <a:endParaRPr lang="en-ID" dirty="0">
              <a:latin typeface="+mj-lt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01470A-3AD1-4ABA-8377-F40AEE0E0330}"/>
              </a:ext>
            </a:extLst>
          </p:cNvPr>
          <p:cNvSpPr txBox="1">
            <a:spLocks/>
          </p:cNvSpPr>
          <p:nvPr/>
        </p:nvSpPr>
        <p:spPr>
          <a:xfrm>
            <a:off x="215516" y="411510"/>
            <a:ext cx="76231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00">
              <a:spcBef>
                <a:spcPts val="105"/>
              </a:spcBef>
            </a:pPr>
            <a:r>
              <a:rPr lang="en-ID" sz="3600" dirty="0" err="1"/>
              <a:t>Kondisi</a:t>
            </a:r>
            <a:r>
              <a:rPr lang="en-ID" sz="3600" spc="-90" dirty="0"/>
              <a:t> </a:t>
            </a:r>
            <a:r>
              <a:rPr lang="en-ID" sz="3600" dirty="0"/>
              <a:t>Don’t</a:t>
            </a:r>
            <a:r>
              <a:rPr lang="en-ID" sz="3600" spc="-130" dirty="0"/>
              <a:t> </a:t>
            </a:r>
            <a:r>
              <a:rPr lang="en-ID" sz="3600" spc="-20" dirty="0"/>
              <a:t>Care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26982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AB02A44-A4F0-4792-B061-A819106242B1}"/>
              </a:ext>
            </a:extLst>
          </p:cNvPr>
          <p:cNvSpPr txBox="1">
            <a:spLocks/>
          </p:cNvSpPr>
          <p:nvPr/>
        </p:nvSpPr>
        <p:spPr>
          <a:xfrm>
            <a:off x="395536" y="244460"/>
            <a:ext cx="7623175" cy="731225"/>
          </a:xfrm>
          <a:prstGeom prst="rect">
            <a:avLst/>
          </a:prstGeom>
        </p:spPr>
        <p:txBody>
          <a:bodyPr vert="horz" wrap="square" lIns="0" tIns="175513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5525">
              <a:spcBef>
                <a:spcPts val="95"/>
              </a:spcBef>
            </a:pPr>
            <a:r>
              <a:rPr lang="en-ID" sz="3600" dirty="0" err="1">
                <a:cs typeface="Times New Roman"/>
              </a:rPr>
              <a:t>Fungsi</a:t>
            </a:r>
            <a:r>
              <a:rPr lang="en-ID" sz="3600" spc="-260" dirty="0">
                <a:cs typeface="Times New Roman"/>
              </a:rPr>
              <a:t> </a:t>
            </a:r>
            <a:r>
              <a:rPr lang="en-ID" sz="3600" dirty="0" err="1">
                <a:cs typeface="Times New Roman"/>
              </a:rPr>
              <a:t>Tidak</a:t>
            </a:r>
            <a:r>
              <a:rPr lang="en-ID" sz="3600" spc="-190" dirty="0">
                <a:cs typeface="Times New Roman"/>
              </a:rPr>
              <a:t> </a:t>
            </a:r>
            <a:r>
              <a:rPr lang="en-ID" sz="3600" spc="-10" dirty="0" err="1">
                <a:cs typeface="Times New Roman"/>
              </a:rPr>
              <a:t>Lengkap</a:t>
            </a:r>
            <a:endParaRPr lang="en-ID" sz="3600" dirty="0">
              <a:cs typeface="Times New Roman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02461EA-27F3-41C2-B235-50FA01747770}"/>
              </a:ext>
            </a:extLst>
          </p:cNvPr>
          <p:cNvGrpSpPr/>
          <p:nvPr/>
        </p:nvGrpSpPr>
        <p:grpSpPr>
          <a:xfrm>
            <a:off x="2123728" y="1923678"/>
            <a:ext cx="4452964" cy="2736304"/>
            <a:chOff x="349295" y="1154941"/>
            <a:chExt cx="8413750" cy="517017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8F4E73FE-A55E-4244-9EE2-08059CAD94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95" y="1154941"/>
              <a:ext cx="4924357" cy="3873871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3D99A9C-BA3F-47E7-B95F-F8DF071FDD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119" y="2819400"/>
              <a:ext cx="5397881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79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Terima</a:t>
            </a:r>
            <a:r>
              <a:rPr lang="en-US" altLang="ko-KR" sz="3600" dirty="0"/>
              <a:t>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Metode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Tabulasi</a:t>
            </a:r>
            <a:r>
              <a:rPr lang="en-US" sz="3600" dirty="0">
                <a:cs typeface="Arial" pitchFamily="34" charset="0"/>
              </a:rPr>
              <a:t> (</a:t>
            </a:r>
            <a:r>
              <a:rPr lang="en-US" sz="3600" i="1" dirty="0">
                <a:cs typeface="Arial" pitchFamily="34" charset="0"/>
              </a:rPr>
              <a:t>Implicant</a:t>
            </a:r>
            <a:r>
              <a:rPr lang="en-US" sz="3600" dirty="0">
                <a:cs typeface="Arial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078" y="973514"/>
            <a:ext cx="61773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cs typeface="Arial" pitchFamily="34" charset="0"/>
              </a:rPr>
              <a:t>Metode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Tabulasi</a:t>
            </a:r>
            <a:r>
              <a:rPr lang="en-US" altLang="ko-KR" sz="2000" b="1" dirty="0">
                <a:cs typeface="Arial" pitchFamily="34" charset="0"/>
              </a:rPr>
              <a:t> (Quine </a:t>
            </a:r>
            <a:r>
              <a:rPr lang="en-US" altLang="ko-KR" sz="2000" b="1" dirty="0" err="1">
                <a:cs typeface="Arial" pitchFamily="34" charset="0"/>
              </a:rPr>
              <a:t>Mccluskey</a:t>
            </a:r>
            <a:r>
              <a:rPr lang="en-US" altLang="ko-KR" sz="2000" b="1" dirty="0">
                <a:cs typeface="Arial" pitchFamily="34" charset="0"/>
              </a:rPr>
              <a:t>)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dapat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mengatasi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jumlah</a:t>
            </a:r>
            <a:r>
              <a:rPr lang="en-US" altLang="ko-KR" sz="1600" dirty="0">
                <a:cs typeface="Arial" pitchFamily="34" charset="0"/>
              </a:rPr>
              <a:t> variable yang </a:t>
            </a:r>
            <a:r>
              <a:rPr lang="en-US" altLang="ko-KR" sz="1600" dirty="0" err="1">
                <a:cs typeface="Arial" pitchFamily="34" charset="0"/>
              </a:rPr>
              <a:t>besar</a:t>
            </a:r>
            <a:r>
              <a:rPr lang="en-US" altLang="ko-KR" sz="1600" dirty="0">
                <a:cs typeface="Arial" pitchFamily="34" charset="0"/>
              </a:rPr>
              <a:t>.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dirumuskan</a:t>
            </a:r>
            <a:r>
              <a:rPr lang="en-US" altLang="ko-KR" sz="1600" dirty="0">
                <a:cs typeface="Arial" pitchFamily="34" charset="0"/>
              </a:rPr>
              <a:t> oleh Quine dan </a:t>
            </a:r>
            <a:r>
              <a:rPr lang="en-US" altLang="ko-KR" sz="1600" dirty="0" err="1">
                <a:cs typeface="Arial" pitchFamily="34" charset="0"/>
              </a:rPr>
              <a:t>kemudian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diperbaiki</a:t>
            </a:r>
            <a:r>
              <a:rPr lang="en-US" altLang="ko-KR" sz="1600" dirty="0">
                <a:cs typeface="Arial" pitchFamily="34" charset="0"/>
              </a:rPr>
              <a:t> oleh McCluskey,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ini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dikenal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Quine McCluskey.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penyederhanaan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terdiri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bagian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en-US" altLang="ko-KR" sz="1600" dirty="0" err="1">
                <a:cs typeface="Arial" pitchFamily="34" charset="0"/>
              </a:rPr>
              <a:t>yaitu</a:t>
            </a:r>
            <a:r>
              <a:rPr lang="en-US" altLang="ko-KR" sz="1600" dirty="0">
                <a:cs typeface="Arial" pitchFamily="34" charset="0"/>
              </a:rPr>
              <a:t> :</a:t>
            </a:r>
          </a:p>
          <a:p>
            <a:endParaRPr lang="en-US" altLang="ko-KR" sz="1600" dirty="0"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i="1" dirty="0" err="1">
                <a:cs typeface="Arial" pitchFamily="34" charset="0"/>
              </a:rPr>
              <a:t>Penentuan</a:t>
            </a:r>
            <a:r>
              <a:rPr lang="en-US" altLang="ko-KR" sz="1600" b="1" i="1" dirty="0">
                <a:cs typeface="Arial" pitchFamily="34" charset="0"/>
              </a:rPr>
              <a:t> Prime Implicant</a:t>
            </a:r>
          </a:p>
          <a:p>
            <a:r>
              <a:rPr lang="en-US" altLang="ko-KR" sz="1600" dirty="0" err="1">
                <a:cs typeface="Arial" pitchFamily="34" charset="0"/>
              </a:rPr>
              <a:t>Mencari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(term) yang </a:t>
            </a:r>
            <a:r>
              <a:rPr lang="en-US" altLang="ko-KR" sz="1600" dirty="0" err="1">
                <a:cs typeface="Arial" pitchFamily="34" charset="0"/>
              </a:rPr>
              <a:t>merupakan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calon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untuk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dicantumkan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fungsi</a:t>
            </a:r>
            <a:r>
              <a:rPr lang="en-US" altLang="ko-KR" sz="1600" dirty="0">
                <a:cs typeface="Arial" pitchFamily="34" charset="0"/>
              </a:rPr>
              <a:t> yang </a:t>
            </a:r>
            <a:r>
              <a:rPr lang="en-US" altLang="ko-KR" sz="1600" dirty="0" err="1">
                <a:cs typeface="Arial" pitchFamily="34" charset="0"/>
              </a:rPr>
              <a:t>disederhanakan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itu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dinamakan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i="1" dirty="0">
                <a:cs typeface="Arial" pitchFamily="34" charset="0"/>
              </a:rPr>
              <a:t>prime implicant.</a:t>
            </a:r>
          </a:p>
          <a:p>
            <a:endParaRPr lang="en-US" altLang="ko-KR" sz="1600" i="1" dirty="0">
              <a:cs typeface="Arial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ko-KR" sz="1600" b="1" i="1" dirty="0" err="1">
                <a:cs typeface="Arial" pitchFamily="34" charset="0"/>
              </a:rPr>
              <a:t>Pemilihan</a:t>
            </a:r>
            <a:r>
              <a:rPr lang="en-US" altLang="ko-KR" sz="1600" b="1" i="1" dirty="0">
                <a:cs typeface="Arial" pitchFamily="34" charset="0"/>
              </a:rPr>
              <a:t> Prime Implicant</a:t>
            </a:r>
          </a:p>
          <a:p>
            <a:r>
              <a:rPr lang="en-US" altLang="ko-KR" sz="1600" dirty="0" err="1">
                <a:cs typeface="Arial" pitchFamily="34" charset="0"/>
              </a:rPr>
              <a:t>Memilih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diantara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prime implicant yang </a:t>
            </a:r>
            <a:r>
              <a:rPr lang="en-US" altLang="ko-KR" sz="1600" dirty="0" err="1">
                <a:cs typeface="Arial" pitchFamily="34" charset="0"/>
              </a:rPr>
              <a:t>tersedia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itu</a:t>
            </a:r>
            <a:r>
              <a:rPr lang="en-US" altLang="ko-KR" sz="1600" dirty="0">
                <a:cs typeface="Arial" pitchFamily="34" charset="0"/>
              </a:rPr>
              <a:t> yang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memberikan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pernyataan</a:t>
            </a:r>
            <a:r>
              <a:rPr lang="en-US" altLang="ko-KR" sz="1600" dirty="0">
                <a:cs typeface="Arial" pitchFamily="34" charset="0"/>
              </a:rPr>
              <a:t> yang paling </a:t>
            </a:r>
            <a:r>
              <a:rPr lang="en-US" altLang="ko-KR" sz="1600" dirty="0" err="1">
                <a:cs typeface="Arial" pitchFamily="34" charset="0"/>
              </a:rPr>
              <a:t>sederhana</a:t>
            </a:r>
            <a:r>
              <a:rPr lang="en-US" altLang="ko-KR" sz="1600" dirty="0">
                <a:cs typeface="Arial" pitchFamily="34" charset="0"/>
              </a:rPr>
              <a:t>.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925" y="101655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Penentuan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Penyusun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Utama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8C685E09-6533-46D3-8C1E-DF4D9D3FA5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192" y="1247392"/>
            <a:ext cx="2015371" cy="333034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FF9606B-176D-4BC9-9233-073E49FC9AD9}"/>
              </a:ext>
            </a:extLst>
          </p:cNvPr>
          <p:cNvSpPr txBox="1"/>
          <p:nvPr/>
        </p:nvSpPr>
        <p:spPr>
          <a:xfrm>
            <a:off x="989662" y="1995686"/>
            <a:ext cx="4697609" cy="194014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5" marR="85725">
              <a:lnSpc>
                <a:spcPct val="90000"/>
              </a:lnSpc>
              <a:spcBef>
                <a:spcPts val="405"/>
              </a:spcBef>
              <a:tabLst>
                <a:tab pos="356870" algn="l"/>
              </a:tabLst>
            </a:pPr>
            <a:r>
              <a:rPr lang="en-US" sz="1600" dirty="0">
                <a:cs typeface="Times New Roman"/>
              </a:rPr>
              <a:t>Langkah</a:t>
            </a:r>
            <a:r>
              <a:rPr lang="en-US" sz="1600" spc="-85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pertama</a:t>
            </a:r>
            <a:r>
              <a:rPr lang="en-US" sz="1600" spc="-75" dirty="0">
                <a:cs typeface="Times New Roman"/>
              </a:rPr>
              <a:t> </a:t>
            </a:r>
            <a:r>
              <a:rPr lang="en-US" sz="1600" spc="-20" dirty="0">
                <a:cs typeface="Times New Roman"/>
              </a:rPr>
              <a:t>yang </a:t>
            </a:r>
            <a:r>
              <a:rPr lang="en-US" sz="1600" dirty="0" err="1">
                <a:cs typeface="Times New Roman"/>
              </a:rPr>
              <a:t>harus</a:t>
            </a:r>
            <a:r>
              <a:rPr lang="en-US" sz="1600" spc="-10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dilaksanakan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adalah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mengelompokkan</a:t>
            </a:r>
            <a:r>
              <a:rPr lang="en-US" sz="1600" spc="-3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semua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sukumin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berdasarkan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cacah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dirty="0">
                <a:cs typeface="Times New Roman"/>
              </a:rPr>
              <a:t>bit</a:t>
            </a:r>
            <a:r>
              <a:rPr lang="en-US" sz="1600" spc="-5" dirty="0">
                <a:cs typeface="Times New Roman"/>
              </a:rPr>
              <a:t> </a:t>
            </a:r>
            <a:r>
              <a:rPr lang="en-US" sz="1600" spc="-50" dirty="0">
                <a:cs typeface="Times New Roman"/>
              </a:rPr>
              <a:t>1</a:t>
            </a:r>
            <a:endParaRPr lang="en-US" sz="1600" dirty="0">
              <a:cs typeface="Times New Roman"/>
            </a:endParaRPr>
          </a:p>
          <a:p>
            <a:pPr marL="12065" marR="5080">
              <a:lnSpc>
                <a:spcPct val="90100"/>
              </a:lnSpc>
              <a:spcBef>
                <a:spcPts val="625"/>
              </a:spcBef>
              <a:tabLst>
                <a:tab pos="356870" algn="l"/>
              </a:tabLst>
            </a:pPr>
            <a:r>
              <a:rPr lang="en-US" sz="1600" dirty="0" err="1">
                <a:cs typeface="Times New Roman"/>
              </a:rPr>
              <a:t>Penyederhanaan</a:t>
            </a:r>
            <a:r>
              <a:rPr lang="en-US" sz="1600" spc="-14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dilakukan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dengan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penggabungan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sukumin</a:t>
            </a:r>
            <a:r>
              <a:rPr lang="en-US" sz="1600" spc="-45" dirty="0">
                <a:cs typeface="Times New Roman"/>
              </a:rPr>
              <a:t> </a:t>
            </a:r>
            <a:r>
              <a:rPr lang="en-US" sz="1600" dirty="0">
                <a:cs typeface="Times New Roman"/>
              </a:rPr>
              <a:t>yang</a:t>
            </a:r>
            <a:r>
              <a:rPr lang="en-US" sz="1600" spc="-4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berbeda</a:t>
            </a:r>
            <a:r>
              <a:rPr lang="en-US" sz="1600" spc="-100" dirty="0">
                <a:cs typeface="Times New Roman"/>
              </a:rPr>
              <a:t> </a:t>
            </a:r>
            <a:r>
              <a:rPr lang="en-US" sz="1600" spc="-50" dirty="0">
                <a:cs typeface="Times New Roman"/>
              </a:rPr>
              <a:t>1 </a:t>
            </a:r>
            <a:r>
              <a:rPr lang="en-US" sz="1600" dirty="0">
                <a:cs typeface="Times New Roman"/>
              </a:rPr>
              <a:t>bit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dari</a:t>
            </a:r>
            <a:r>
              <a:rPr lang="en-US" sz="1600" spc="-45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tiap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kelompok</a:t>
            </a:r>
            <a:r>
              <a:rPr lang="en-US" sz="1600" spc="-10" dirty="0">
                <a:cs typeface="Times New Roman"/>
              </a:rPr>
              <a:t>.</a:t>
            </a:r>
            <a:endParaRPr lang="en-US" sz="1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Arial MT"/>
              <a:buChar char="•"/>
            </a:pPr>
            <a:endParaRPr lang="en-US" sz="1600" dirty="0">
              <a:cs typeface="Times New Roman"/>
            </a:endParaRPr>
          </a:p>
          <a:p>
            <a:pPr marL="12065" marR="173990">
              <a:lnSpc>
                <a:spcPts val="2810"/>
              </a:lnSpc>
              <a:tabLst>
                <a:tab pos="356870" algn="l"/>
              </a:tabLst>
            </a:pP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Kunci</a:t>
            </a:r>
            <a:r>
              <a:rPr lang="en-US" sz="1600" i="1" spc="-7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kelompok</a:t>
            </a:r>
            <a:r>
              <a:rPr lang="en-US" sz="1600" i="1" spc="-7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spc="-10" dirty="0" err="1">
                <a:solidFill>
                  <a:srgbClr val="FF0000"/>
                </a:solidFill>
                <a:cs typeface="Times New Roman"/>
              </a:rPr>
              <a:t>adalah</a:t>
            </a:r>
            <a:r>
              <a:rPr lang="en-US" sz="1600" i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jumlah</a:t>
            </a:r>
            <a:r>
              <a:rPr lang="en-US" sz="1600" i="1" spc="-5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angka</a:t>
            </a:r>
            <a:r>
              <a:rPr lang="en-US" sz="1600" i="1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>
                <a:solidFill>
                  <a:srgbClr val="FF0000"/>
                </a:solidFill>
                <a:cs typeface="Times New Roman"/>
              </a:rPr>
              <a:t>pada</a:t>
            </a:r>
            <a:r>
              <a:rPr lang="en-US" sz="1600" i="1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spc="-40" dirty="0">
                <a:solidFill>
                  <a:srgbClr val="FF0000"/>
                </a:solidFill>
                <a:cs typeface="Times New Roman"/>
              </a:rPr>
              <a:t>biner.</a:t>
            </a:r>
            <a:endParaRPr lang="en-US"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884DC25-5196-4EBF-92AF-A84D2A1BF4FA}"/>
              </a:ext>
            </a:extLst>
          </p:cNvPr>
          <p:cNvSpPr txBox="1">
            <a:spLocks/>
          </p:cNvSpPr>
          <p:nvPr/>
        </p:nvSpPr>
        <p:spPr>
          <a:xfrm>
            <a:off x="-457535" y="446896"/>
            <a:ext cx="6287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D" sz="2800" dirty="0" err="1">
                <a:cs typeface="Times New Roman"/>
              </a:rPr>
              <a:t>Penentuan</a:t>
            </a:r>
            <a:r>
              <a:rPr lang="en-ID" sz="2800" spc="-150" dirty="0">
                <a:cs typeface="Times New Roman"/>
              </a:rPr>
              <a:t> </a:t>
            </a:r>
            <a:r>
              <a:rPr lang="en-ID" sz="2800" dirty="0" err="1">
                <a:cs typeface="Times New Roman"/>
              </a:rPr>
              <a:t>Penyusun</a:t>
            </a:r>
            <a:r>
              <a:rPr lang="en-ID" sz="2800" spc="-185" dirty="0">
                <a:cs typeface="Times New Roman"/>
              </a:rPr>
              <a:t> </a:t>
            </a:r>
            <a:r>
              <a:rPr lang="en-ID" sz="2800" spc="-10" dirty="0">
                <a:cs typeface="Times New Roman"/>
              </a:rPr>
              <a:t>Utama</a:t>
            </a:r>
            <a:endParaRPr lang="en-ID" sz="2800" dirty="0">
              <a:cs typeface="Times New Roman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A7CA7CEC-92DF-4B6C-9A47-ADD7951C66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146" y="451264"/>
            <a:ext cx="3736032" cy="4152478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DF3662ED-C0AC-479A-88D4-5DCCAE973B3A}"/>
              </a:ext>
            </a:extLst>
          </p:cNvPr>
          <p:cNvSpPr txBox="1"/>
          <p:nvPr/>
        </p:nvSpPr>
        <p:spPr>
          <a:xfrm>
            <a:off x="712072" y="1234683"/>
            <a:ext cx="8216412" cy="103746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  <a:tabLst>
                <a:tab pos="433070" algn="l"/>
              </a:tabLst>
            </a:pPr>
            <a:r>
              <a:rPr sz="1600" dirty="0">
                <a:latin typeface="Times New Roman"/>
                <a:cs typeface="Times New Roman"/>
              </a:rPr>
              <a:t>Contoh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1: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F(w,x,y,z)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∑m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(0,2,3,6,7,8,9,10,13)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dirty="0">
                <a:latin typeface="Times New Roman"/>
                <a:cs typeface="Times New Roman"/>
              </a:rPr>
              <a:t>Langkah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1:</a:t>
            </a:r>
            <a:endParaRPr lang="en-US" sz="16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lang="en-ID" sz="1600" spc="-2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Masukkan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persamaan mintern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9DF3387C-BDB8-4693-B953-7F3041A75A00}"/>
              </a:ext>
            </a:extLst>
          </p:cNvPr>
          <p:cNvSpPr txBox="1"/>
          <p:nvPr/>
        </p:nvSpPr>
        <p:spPr>
          <a:xfrm>
            <a:off x="680002" y="3507854"/>
            <a:ext cx="5290048" cy="59695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sz="1600" dirty="0">
                <a:latin typeface="Times New Roman"/>
                <a:cs typeface="Times New Roman"/>
              </a:rPr>
              <a:t>Langkah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2:</a:t>
            </a:r>
            <a:endParaRPr lang="en-US" sz="16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 </a:t>
            </a:r>
            <a:r>
              <a:rPr sz="1600" dirty="0" err="1">
                <a:latin typeface="Times New Roman"/>
                <a:cs typeface="Times New Roman"/>
              </a:rPr>
              <a:t>Susun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dalam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kelompok </a:t>
            </a:r>
            <a:r>
              <a:rPr sz="1600" dirty="0">
                <a:latin typeface="Times New Roman"/>
                <a:cs typeface="Times New Roman"/>
              </a:rPr>
              <a:t>dan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beri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tanda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25" dirty="0">
                <a:latin typeface="Symbol"/>
                <a:cs typeface="Symbol"/>
              </a:rPr>
              <a:t>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8" name="object 6">
            <a:extLst>
              <a:ext uri="{FF2B5EF4-FFF2-40B4-BE49-F238E27FC236}">
                <a16:creationId xmlns:a16="http://schemas.microsoft.com/office/drawing/2014/main" id="{8405B07C-0F93-423C-897B-426A4400CD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146" y="2614725"/>
            <a:ext cx="3736032" cy="22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AF293E4-037B-412E-93E2-4A7337425F89}"/>
              </a:ext>
            </a:extLst>
          </p:cNvPr>
          <p:cNvSpPr txBox="1"/>
          <p:nvPr/>
        </p:nvSpPr>
        <p:spPr>
          <a:xfrm>
            <a:off x="827584" y="1394825"/>
            <a:ext cx="4968552" cy="235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dirty="0">
                <a:ea typeface="Verdana" panose="020B0604030504040204" pitchFamily="34" charset="0"/>
                <a:cs typeface="Times New Roman"/>
              </a:rPr>
              <a:t>Langkah</a:t>
            </a:r>
            <a:r>
              <a:rPr spc="-90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25" dirty="0">
                <a:ea typeface="Verdana" panose="020B0604030504040204" pitchFamily="34" charset="0"/>
                <a:cs typeface="Times New Roman"/>
              </a:rPr>
              <a:t>3:</a:t>
            </a:r>
            <a:endParaRPr lang="en-US" spc="-25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dirty="0" err="1">
                <a:ea typeface="Verdana" panose="020B0604030504040204" pitchFamily="34" charset="0"/>
                <a:cs typeface="Times New Roman"/>
              </a:rPr>
              <a:t>Pasangkan</a:t>
            </a:r>
            <a:r>
              <a:rPr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dirty="0">
                <a:ea typeface="Verdana" panose="020B0604030504040204" pitchFamily="34" charset="0"/>
                <a:cs typeface="Times New Roman"/>
              </a:rPr>
              <a:t>2</a:t>
            </a:r>
            <a:r>
              <a:rPr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20" dirty="0">
                <a:ea typeface="Verdana" panose="020B0604030504040204" pitchFamily="34" charset="0"/>
                <a:cs typeface="Times New Roman"/>
              </a:rPr>
              <a:t>buah </a:t>
            </a:r>
            <a:r>
              <a:rPr dirty="0">
                <a:ea typeface="Verdana" panose="020B0604030504040204" pitchFamily="34" charset="0"/>
                <a:cs typeface="Times New Roman"/>
              </a:rPr>
              <a:t>mintern</a:t>
            </a:r>
            <a:r>
              <a:rPr spc="-80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10" dirty="0">
                <a:ea typeface="Verdana" panose="020B0604030504040204" pitchFamily="34" charset="0"/>
                <a:cs typeface="Times New Roman"/>
              </a:rPr>
              <a:t>dengan </a:t>
            </a:r>
            <a:r>
              <a:rPr spc="-10" dirty="0" err="1">
                <a:ea typeface="Verdana" panose="020B0604030504040204" pitchFamily="34" charset="0"/>
                <a:cs typeface="Times New Roman"/>
              </a:rPr>
              <a:t>ketentuan</a:t>
            </a:r>
            <a:r>
              <a:rPr spc="-10" dirty="0">
                <a:ea typeface="Verdana" panose="020B0604030504040204" pitchFamily="34" charset="0"/>
                <a:cs typeface="Times New Roman"/>
              </a:rPr>
              <a:t>:</a:t>
            </a:r>
            <a:endParaRPr lang="en-US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Kedua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mintern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memiliki</a:t>
            </a:r>
            <a:r>
              <a:rPr sz="1600" spc="-15" dirty="0">
                <a:ea typeface="Verdana" panose="020B0604030504040204" pitchFamily="34" charset="0"/>
                <a:cs typeface="Times New Roman"/>
              </a:rPr>
              <a:t> </a:t>
            </a:r>
            <a:r>
              <a:rPr lang="en-US" sz="1600" spc="-15" dirty="0" err="1">
                <a:ea typeface="Verdana" panose="020B0604030504040204" pitchFamily="34" charset="0"/>
                <a:cs typeface="Times New Roman"/>
              </a:rPr>
              <a:t>p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erbedan</a:t>
            </a:r>
            <a:r>
              <a:rPr sz="1600" spc="-8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50" dirty="0">
                <a:ea typeface="Verdana" panose="020B0604030504040204" pitchFamily="34" charset="0"/>
                <a:cs typeface="Times New Roman"/>
              </a:rPr>
              <a:t>1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digit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pada</a:t>
            </a:r>
            <a:r>
              <a:rPr lang="en-US" sz="1600" spc="-2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 err="1">
                <a:ea typeface="Verdana" panose="020B0604030504040204" pitchFamily="34" charset="0"/>
                <a:cs typeface="Times New Roman"/>
              </a:rPr>
              <a:t>kode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binernya</a:t>
            </a:r>
            <a:endParaRPr lang="en-US" sz="1600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Kedua</a:t>
            </a:r>
            <a:r>
              <a:rPr sz="1600" spc="-5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mintern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 err="1">
                <a:ea typeface="Verdana" panose="020B0604030504040204" pitchFamily="34" charset="0"/>
                <a:cs typeface="Times New Roman"/>
              </a:rPr>
              <a:t>harus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dari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2</a:t>
            </a:r>
            <a:r>
              <a:rPr sz="1600"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kelompok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</a:t>
            </a:r>
            <a:r>
              <a:rPr lang="en-US"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berbeda</a:t>
            </a:r>
            <a:r>
              <a:rPr sz="1600"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dan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berurutan</a:t>
            </a:r>
            <a:endParaRPr lang="en-US" sz="1600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Mengganti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digit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berbeda</a:t>
            </a:r>
            <a:r>
              <a:rPr sz="1600" spc="-5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dengan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tanda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“-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”.</a:t>
            </a:r>
            <a:endParaRPr lang="en-US" sz="1600" spc="-25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>
                <a:ea typeface="Verdana" panose="020B0604030504040204" pitchFamily="34" charset="0"/>
                <a:cs typeface="Times New Roman"/>
              </a:rPr>
              <a:t>Hasil</a:t>
            </a:r>
            <a:r>
              <a:rPr sz="1600" spc="-6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pasangan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kita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dapatkan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masukkan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ke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tabel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baru,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yang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disebut “Kubus-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1”.</a:t>
            </a:r>
            <a:endParaRPr sz="1600" dirty="0"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28721961-71F1-4158-845E-0BFEC9025C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9970" y="1131590"/>
            <a:ext cx="2141740" cy="33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13D1D4D-8F3C-4CED-A534-0D7A62EA7F98}"/>
              </a:ext>
            </a:extLst>
          </p:cNvPr>
          <p:cNvSpPr txBox="1"/>
          <p:nvPr/>
        </p:nvSpPr>
        <p:spPr>
          <a:xfrm>
            <a:off x="568325" y="1087818"/>
            <a:ext cx="3775075" cy="296786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lang="en-US" sz="1600" spc="-10" dirty="0">
                <a:cs typeface="Times New Roman"/>
              </a:rPr>
              <a:t>	</a:t>
            </a:r>
            <a:r>
              <a:rPr sz="1600" spc="-10" dirty="0" err="1">
                <a:cs typeface="Times New Roman"/>
              </a:rPr>
              <a:t>Catatan</a:t>
            </a:r>
            <a:endParaRPr sz="1600" dirty="0">
              <a:cs typeface="Times New Roman"/>
            </a:endParaRPr>
          </a:p>
          <a:p>
            <a:pPr marL="735330" marR="5080" lvl="1" indent="-342265">
              <a:lnSpc>
                <a:spcPct val="90000"/>
              </a:lnSpc>
              <a:spcBef>
                <a:spcPts val="585"/>
              </a:spcBef>
              <a:buFont typeface="Wingdings"/>
              <a:buChar char=""/>
              <a:tabLst>
                <a:tab pos="735330" algn="l"/>
                <a:tab pos="1917064" algn="l"/>
                <a:tab pos="2136775" algn="l"/>
                <a:tab pos="2627630" algn="l"/>
                <a:tab pos="2660650" algn="l"/>
                <a:tab pos="2898775" algn="l"/>
                <a:tab pos="2932430" algn="l"/>
                <a:tab pos="3522979" algn="l"/>
              </a:tabLst>
            </a:pPr>
            <a:r>
              <a:rPr sz="1600" dirty="0">
                <a:cs typeface="Times New Roman"/>
              </a:rPr>
              <a:t>Tidak</a:t>
            </a:r>
            <a:r>
              <a:rPr sz="1600" spc="-105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boleh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memasangkan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2</a:t>
            </a:r>
            <a:r>
              <a:rPr lang="en-US" sz="1600" spc="-5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buah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minterm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</a:t>
            </a:r>
            <a:r>
              <a:rPr lang="en-US" sz="1600" spc="-20" dirty="0">
                <a:cs typeface="Times New Roman"/>
              </a:rPr>
              <a:t>g </a:t>
            </a:r>
            <a:r>
              <a:rPr sz="1600" spc="-10" dirty="0" err="1">
                <a:cs typeface="Times New Roman"/>
              </a:rPr>
              <a:t>memiliki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perbedaan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lebih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dari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1</a:t>
            </a:r>
            <a:r>
              <a:rPr lang="en-US" sz="1600" spc="-5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digit</a:t>
            </a:r>
            <a:r>
              <a:rPr sz="1600" spc="-1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Pada</a:t>
            </a:r>
            <a:r>
              <a:rPr sz="1600" spc="-3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kode </a:t>
            </a:r>
            <a:r>
              <a:rPr sz="1600" spc="-10" dirty="0">
                <a:cs typeface="Times New Roman"/>
              </a:rPr>
              <a:t>binernya.</a:t>
            </a:r>
            <a:endParaRPr sz="1600" dirty="0">
              <a:cs typeface="Times New Roman"/>
            </a:endParaRPr>
          </a:p>
          <a:p>
            <a:pPr marL="735330" marR="242570" lvl="1" indent="-342265">
              <a:lnSpc>
                <a:spcPct val="90000"/>
              </a:lnSpc>
              <a:spcBef>
                <a:spcPts val="575"/>
              </a:spcBef>
              <a:buFont typeface="Wingdings"/>
              <a:buChar char=""/>
              <a:tabLst>
                <a:tab pos="735330" algn="l"/>
                <a:tab pos="1359535" algn="l"/>
                <a:tab pos="1585595" algn="l"/>
                <a:tab pos="1917064" algn="l"/>
                <a:tab pos="1951355" algn="l"/>
                <a:tab pos="2628265" algn="l"/>
                <a:tab pos="2933065" algn="l"/>
              </a:tabLst>
            </a:pPr>
            <a:r>
              <a:rPr sz="1600" spc="-10" dirty="0">
                <a:cs typeface="Times New Roman"/>
              </a:rPr>
              <a:t>Tidak</a:t>
            </a:r>
            <a:r>
              <a:rPr sz="1600" dirty="0">
                <a:cs typeface="Times New Roman"/>
              </a:rPr>
              <a:t>	</a:t>
            </a:r>
            <a:r>
              <a:rPr sz="1600" spc="-20" dirty="0" err="1">
                <a:cs typeface="Times New Roman"/>
              </a:rPr>
              <a:t>boleh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memasangkan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2</a:t>
            </a:r>
            <a:r>
              <a:rPr lang="en-US" sz="1600" spc="-5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buah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minterm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berasal</a:t>
            </a:r>
            <a:r>
              <a:rPr sz="1600" spc="-1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dari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25" dirty="0" err="1">
                <a:cs typeface="Times New Roman"/>
              </a:rPr>
              <a:t>dua</a:t>
            </a:r>
            <a:r>
              <a:rPr lang="en-US" sz="1600" spc="-25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kelompok</a:t>
            </a:r>
            <a:r>
              <a:rPr sz="1600" spc="-1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1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tidak</a:t>
            </a:r>
            <a:r>
              <a:rPr sz="1600" spc="-3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berurutan</a:t>
            </a:r>
            <a:endParaRPr sz="1600" dirty="0">
              <a:cs typeface="Times New Roman"/>
            </a:endParaRPr>
          </a:p>
          <a:p>
            <a:pPr marL="735330" marR="252729" lvl="1" indent="-342265">
              <a:lnSpc>
                <a:spcPct val="90000"/>
              </a:lnSpc>
              <a:spcBef>
                <a:spcPts val="580"/>
              </a:spcBef>
              <a:buFont typeface="Wingdings"/>
              <a:buChar char=""/>
              <a:tabLst>
                <a:tab pos="735330" algn="l"/>
                <a:tab pos="2408555" algn="l"/>
              </a:tabLst>
            </a:pPr>
            <a:r>
              <a:rPr sz="1600" dirty="0">
                <a:cs typeface="Times New Roman"/>
              </a:rPr>
              <a:t>Setiap</a:t>
            </a:r>
            <a:r>
              <a:rPr sz="1600" spc="-4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kali</a:t>
            </a:r>
            <a:r>
              <a:rPr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kita </a:t>
            </a:r>
            <a:r>
              <a:rPr sz="1600" dirty="0">
                <a:cs typeface="Times New Roman"/>
              </a:rPr>
              <a:t>menyusun</a:t>
            </a:r>
            <a:r>
              <a:rPr sz="1600" spc="-6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pasangan, </a:t>
            </a:r>
            <a:r>
              <a:rPr sz="1600" dirty="0">
                <a:cs typeface="Times New Roman"/>
              </a:rPr>
              <a:t>jangan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lupa</a:t>
            </a:r>
            <a:r>
              <a:rPr sz="1600" spc="-3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untuk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memberikan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tanda</a:t>
            </a:r>
            <a:r>
              <a:rPr sz="1600" spc="-15" dirty="0">
                <a:cs typeface="Times New Roman"/>
              </a:rPr>
              <a:t> </a:t>
            </a:r>
            <a:r>
              <a:rPr sz="1600" spc="-25" dirty="0">
                <a:cs typeface="Times New Roman"/>
              </a:rPr>
              <a:t>(√)</a:t>
            </a:r>
            <a:endParaRPr sz="1600" dirty="0"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9329ACA-43F8-431F-B8C1-05644A699F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209" y="1675168"/>
            <a:ext cx="3775076" cy="24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ADF7546-3A42-418B-B257-99C4E1029854}"/>
              </a:ext>
            </a:extLst>
          </p:cNvPr>
          <p:cNvSpPr txBox="1"/>
          <p:nvPr/>
        </p:nvSpPr>
        <p:spPr>
          <a:xfrm>
            <a:off x="760652" y="627534"/>
            <a:ext cx="4027372" cy="145591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cs typeface="Times New Roman"/>
              </a:rPr>
              <a:t>Dari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pemasangan</a:t>
            </a:r>
            <a:r>
              <a:rPr sz="1600" spc="-3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 </a:t>
            </a:r>
            <a:r>
              <a:rPr sz="1600" dirty="0">
                <a:cs typeface="Times New Roman"/>
              </a:rPr>
              <a:t>dilakukan</a:t>
            </a:r>
            <a:r>
              <a:rPr sz="1600" spc="-20" dirty="0">
                <a:cs typeface="Times New Roman"/>
              </a:rPr>
              <a:t> akan </a:t>
            </a:r>
            <a:r>
              <a:rPr sz="1600" dirty="0">
                <a:cs typeface="Times New Roman"/>
              </a:rPr>
              <a:t>didapatkan</a:t>
            </a:r>
            <a:r>
              <a:rPr sz="1600" spc="-1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tabel </a:t>
            </a:r>
            <a:r>
              <a:rPr sz="1600" dirty="0">
                <a:cs typeface="Times New Roman"/>
              </a:rPr>
              <a:t>minterm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dan</a:t>
            </a:r>
            <a:r>
              <a:rPr sz="1600" spc="-1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tabel kubus-</a:t>
            </a:r>
            <a:r>
              <a:rPr sz="1600" dirty="0">
                <a:cs typeface="Times New Roman"/>
              </a:rPr>
              <a:t>1</a:t>
            </a:r>
            <a:r>
              <a:rPr sz="1600" spc="-2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sebagai</a:t>
            </a:r>
            <a:r>
              <a:rPr sz="1600" spc="3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berikut:</a:t>
            </a:r>
            <a:endParaRPr sz="1600" dirty="0">
              <a:cs typeface="Times New Roman"/>
            </a:endParaRPr>
          </a:p>
          <a:p>
            <a:pPr marL="356870" marR="226695" indent="-344805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cs typeface="Times New Roman"/>
              </a:rPr>
              <a:t>Lakukan</a:t>
            </a:r>
            <a:r>
              <a:rPr sz="1600" spc="-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pemasangan </a:t>
            </a:r>
            <a:r>
              <a:rPr sz="1600" dirty="0">
                <a:cs typeface="Times New Roman"/>
              </a:rPr>
              <a:t>serupa</a:t>
            </a:r>
            <a:r>
              <a:rPr sz="1600" spc="-3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terhadap</a:t>
            </a:r>
            <a:r>
              <a:rPr sz="1600" spc="-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data </a:t>
            </a:r>
            <a:r>
              <a:rPr sz="1600" dirty="0">
                <a:cs typeface="Times New Roman"/>
              </a:rPr>
              <a:t>hasil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tertera</a:t>
            </a:r>
            <a:r>
              <a:rPr sz="1600" spc="-2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pada </a:t>
            </a:r>
            <a:r>
              <a:rPr sz="1600" spc="-25" dirty="0">
                <a:cs typeface="Times New Roman"/>
              </a:rPr>
              <a:t>kubus-</a:t>
            </a:r>
            <a:r>
              <a:rPr sz="1600" dirty="0">
                <a:cs typeface="Times New Roman"/>
              </a:rPr>
              <a:t>1</a:t>
            </a:r>
            <a:r>
              <a:rPr sz="1600" spc="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dan</a:t>
            </a:r>
            <a:r>
              <a:rPr sz="1600" spc="5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tuliskan </a:t>
            </a:r>
            <a:r>
              <a:rPr sz="1600" dirty="0">
                <a:cs typeface="Times New Roman"/>
              </a:rPr>
              <a:t>hasilnya</a:t>
            </a:r>
            <a:r>
              <a:rPr sz="1600" spc="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pada</a:t>
            </a:r>
            <a:r>
              <a:rPr sz="1600" spc="-6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kubus</a:t>
            </a:r>
            <a:r>
              <a:rPr sz="1600" spc="-50" dirty="0">
                <a:cs typeface="Times New Roman"/>
              </a:rPr>
              <a:t> </a:t>
            </a:r>
            <a:r>
              <a:rPr sz="1600" spc="-25" dirty="0">
                <a:cs typeface="Times New Roman"/>
              </a:rPr>
              <a:t>2.</a:t>
            </a:r>
            <a:endParaRPr sz="1600" dirty="0"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355B571-F3E1-4785-B4F5-C2712062F7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104" y="444753"/>
            <a:ext cx="2134258" cy="227101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0792112-BE1C-4F37-AD50-E40535F465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706" y="3005535"/>
            <a:ext cx="5202689" cy="13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80A381B-8186-4C92-AA24-2EF7D38FFD02}"/>
              </a:ext>
            </a:extLst>
          </p:cNvPr>
          <p:cNvSpPr txBox="1">
            <a:spLocks/>
          </p:cNvSpPr>
          <p:nvPr/>
        </p:nvSpPr>
        <p:spPr>
          <a:xfrm>
            <a:off x="688644" y="255778"/>
            <a:ext cx="81318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2400" dirty="0">
                <a:latin typeface="+mn-lt"/>
                <a:cs typeface="Times New Roman"/>
              </a:rPr>
              <a:t>Pada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contoh</a:t>
            </a:r>
            <a:r>
              <a:rPr lang="it-IT" sz="2400" spc="-2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ini</a:t>
            </a:r>
            <a:r>
              <a:rPr lang="it-IT" sz="2400" spc="-3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kita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mendapatkan</a:t>
            </a:r>
            <a:r>
              <a:rPr lang="it-IT" sz="2400" spc="-1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4</a:t>
            </a:r>
            <a:r>
              <a:rPr lang="it-IT" sz="2400" spc="-2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prime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implicant</a:t>
            </a:r>
            <a:r>
              <a:rPr lang="it-IT" sz="2400" spc="-3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yaitu</a:t>
            </a:r>
            <a:r>
              <a:rPr lang="it-IT" sz="2400" spc="25" dirty="0">
                <a:latin typeface="+mn-lt"/>
                <a:cs typeface="Times New Roman"/>
              </a:rPr>
              <a:t> </a:t>
            </a:r>
            <a:r>
              <a:rPr lang="it-IT" sz="2400" spc="-50" dirty="0">
                <a:latin typeface="+mn-lt"/>
                <a:cs typeface="Times New Roman"/>
              </a:rPr>
              <a:t>:</a:t>
            </a:r>
            <a:endParaRPr lang="it-IT" sz="2400" dirty="0">
              <a:latin typeface="+mn-lt"/>
              <a:cs typeface="Times New Roman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9CB01-2A88-4E1A-8106-3BA64C2CC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89857"/>
              </p:ext>
            </p:extLst>
          </p:nvPr>
        </p:nvGraphicFramePr>
        <p:xfrm>
          <a:off x="827584" y="694946"/>
          <a:ext cx="4671059" cy="1212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31750" indent="0">
                        <a:lnSpc>
                          <a:spcPts val="2205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m8,m9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20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205"/>
                        </a:lnSpc>
                        <a:tabLst>
                          <a:tab pos="82550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99">
                <a:tc>
                  <a:txBody>
                    <a:bodyPr/>
                    <a:lstStyle/>
                    <a:p>
                      <a:pPr marL="31750" indent="0">
                        <a:lnSpc>
                          <a:spcPts val="2290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m9,m13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2290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229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31750" indent="0">
                        <a:lnSpc>
                          <a:spcPts val="2285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m0,m2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m8,m10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ts val="228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285"/>
                        </a:lnSpc>
                        <a:tabLst>
                          <a:tab pos="8229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98">
                <a:tc>
                  <a:txBody>
                    <a:bodyPr/>
                    <a:lstStyle/>
                    <a:p>
                      <a:pPr marL="31750" indent="0">
                        <a:lnSpc>
                          <a:spcPts val="2220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m2,m3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m6,m7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220"/>
                        </a:lnSpc>
                      </a:pPr>
                      <a:r>
                        <a:rPr lang="en-ID" sz="1800" spc="-5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4">
            <a:extLst>
              <a:ext uri="{FF2B5EF4-FFF2-40B4-BE49-F238E27FC236}">
                <a16:creationId xmlns:a16="http://schemas.microsoft.com/office/drawing/2014/main" id="{FDFAB9D1-A20E-4889-B8F2-3CE63B7DFA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455" y="1994329"/>
            <a:ext cx="4186585" cy="107815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21DFC79D-8249-45C6-AFF6-1D2F17486C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3707200"/>
            <a:ext cx="4752528" cy="1026438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BA64FA2D-DC67-4E14-862A-B9E12D5BF13F}"/>
              </a:ext>
            </a:extLst>
          </p:cNvPr>
          <p:cNvSpPr txBox="1"/>
          <p:nvPr/>
        </p:nvSpPr>
        <p:spPr>
          <a:xfrm>
            <a:off x="688644" y="3442540"/>
            <a:ext cx="7933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cs typeface="Times New Roman"/>
              </a:rPr>
              <a:t>Beri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tanda</a:t>
            </a:r>
            <a:r>
              <a:rPr sz="1200" spc="-5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‘√‘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pada</a:t>
            </a:r>
            <a:r>
              <a:rPr sz="1200" spc="-5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kolom</a:t>
            </a:r>
            <a:r>
              <a:rPr sz="1200" spc="-3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flag</a:t>
            </a:r>
            <a:r>
              <a:rPr sz="1200" spc="-2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untuk</a:t>
            </a:r>
            <a:r>
              <a:rPr sz="1200" spc="-6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kelompok</a:t>
            </a:r>
            <a:r>
              <a:rPr sz="1200" spc="-1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prime</a:t>
            </a:r>
            <a:r>
              <a:rPr sz="1200" spc="-3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implicant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yang</a:t>
            </a:r>
            <a:r>
              <a:rPr sz="1200" spc="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memiliki</a:t>
            </a:r>
            <a:r>
              <a:rPr sz="1200" spc="40" dirty="0">
                <a:cs typeface="Times New Roman"/>
              </a:rPr>
              <a:t> </a:t>
            </a:r>
            <a:r>
              <a:rPr sz="1200" spc="-10" dirty="0">
                <a:cs typeface="Times New Roman"/>
              </a:rPr>
              <a:t>kolom </a:t>
            </a:r>
            <a:r>
              <a:rPr sz="1200" dirty="0">
                <a:cs typeface="Times New Roman"/>
              </a:rPr>
              <a:t>bertanda</a:t>
            </a:r>
            <a:r>
              <a:rPr sz="1200" spc="-4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*</a:t>
            </a:r>
            <a:r>
              <a:rPr sz="1200" spc="-2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satu buah</a:t>
            </a:r>
            <a:r>
              <a:rPr sz="1200" spc="-10" dirty="0">
                <a:cs typeface="Times New Roman"/>
              </a:rPr>
              <a:t> saja.</a:t>
            </a:r>
            <a:endParaRPr sz="1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1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6EA7509-05C6-4B5D-807E-CFA2D27C9432}"/>
              </a:ext>
            </a:extLst>
          </p:cNvPr>
          <p:cNvSpPr txBox="1">
            <a:spLocks/>
          </p:cNvSpPr>
          <p:nvPr/>
        </p:nvSpPr>
        <p:spPr>
          <a:xfrm>
            <a:off x="688644" y="263614"/>
            <a:ext cx="7339740" cy="721788"/>
          </a:xfrm>
          <a:prstGeom prst="rect">
            <a:avLst/>
          </a:prstGeom>
        </p:spPr>
        <p:txBody>
          <a:bodyPr vert="horz" wrap="square" lIns="0" tIns="27589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80100"/>
              </a:lnSpc>
              <a:spcBef>
                <a:spcPts val="0"/>
              </a:spcBef>
              <a:tabLst>
                <a:tab pos="874394" algn="l"/>
                <a:tab pos="1253490" algn="l"/>
                <a:tab pos="1686560" algn="l"/>
                <a:tab pos="1710055" algn="l"/>
                <a:tab pos="1981200" algn="l"/>
                <a:tab pos="2091689" algn="l"/>
                <a:tab pos="2323465" algn="l"/>
                <a:tab pos="2521585" algn="l"/>
                <a:tab pos="3286125" algn="l"/>
                <a:tab pos="3349625" algn="l"/>
                <a:tab pos="4047490" algn="l"/>
                <a:tab pos="4211955" algn="l"/>
                <a:tab pos="5512435" algn="l"/>
                <a:tab pos="6127750" algn="l"/>
                <a:tab pos="6149340" algn="l"/>
                <a:tab pos="6670040" algn="l"/>
                <a:tab pos="6892925" algn="l"/>
              </a:tabLst>
            </a:pPr>
            <a:r>
              <a:rPr lang="en-ID" sz="1800" spc="-10" dirty="0" err="1">
                <a:latin typeface="Times New Roman"/>
                <a:cs typeface="Times New Roman"/>
              </a:rPr>
              <a:t>Catatan</a:t>
            </a:r>
            <a:r>
              <a:rPr lang="en-ID" sz="1800" spc="-10" dirty="0">
                <a:latin typeface="Times New Roman"/>
                <a:cs typeface="Times New Roman"/>
              </a:rPr>
              <a:t>:</a:t>
            </a:r>
            <a:r>
              <a:rPr lang="en-ID" sz="1800" dirty="0">
                <a:latin typeface="Times New Roman"/>
                <a:cs typeface="Times New Roman"/>
              </a:rPr>
              <a:t>	</a:t>
            </a:r>
            <a:r>
              <a:rPr lang="en-ID" sz="1800" spc="-20" dirty="0">
                <a:latin typeface="Times New Roman"/>
                <a:cs typeface="Times New Roman"/>
              </a:rPr>
              <a:t>pada </a:t>
            </a:r>
            <a:r>
              <a:rPr lang="en-ID" sz="1800" spc="-10" dirty="0" err="1">
                <a:latin typeface="Times New Roman"/>
                <a:cs typeface="Times New Roman"/>
              </a:rPr>
              <a:t>kelompok</a:t>
            </a:r>
            <a:r>
              <a:rPr lang="en-ID" sz="1800" spc="-10" dirty="0">
                <a:latin typeface="Times New Roman"/>
                <a:cs typeface="Times New Roman"/>
              </a:rPr>
              <a:t> prime implicant </a:t>
            </a:r>
            <a:r>
              <a:rPr lang="en-ID" sz="1800" spc="-25" dirty="0">
                <a:latin typeface="Times New Roman"/>
                <a:cs typeface="Times New Roman"/>
              </a:rPr>
              <a:t>m8, m9 </a:t>
            </a:r>
            <a:r>
              <a:rPr lang="en-ID" sz="1800" spc="-10" dirty="0" err="1">
                <a:latin typeface="Times New Roman"/>
                <a:cs typeface="Times New Roman"/>
              </a:rPr>
              <a:t>tidak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diberi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20" dirty="0" err="1">
                <a:latin typeface="Times New Roman"/>
                <a:cs typeface="Times New Roman"/>
              </a:rPr>
              <a:t>tanda</a:t>
            </a:r>
            <a:r>
              <a:rPr lang="en-ID" sz="1800" dirty="0">
                <a:latin typeface="Times New Roman"/>
                <a:cs typeface="Times New Roman"/>
              </a:rPr>
              <a:t>	</a:t>
            </a:r>
            <a:r>
              <a:rPr lang="en-ID" sz="1800" spc="-320" dirty="0">
                <a:latin typeface="Times New Roman"/>
                <a:cs typeface="Times New Roman"/>
              </a:rPr>
              <a:t> “ 	“   		</a:t>
            </a:r>
            <a:r>
              <a:rPr lang="en-ID" sz="1800" spc="-10" dirty="0" err="1">
                <a:latin typeface="Times New Roman"/>
                <a:cs typeface="Times New Roman"/>
              </a:rPr>
              <a:t>karena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tidak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memiliki</a:t>
            </a:r>
            <a:r>
              <a:rPr lang="en-ID" sz="1800" spc="-4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kolom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20" dirty="0">
                <a:latin typeface="Times New Roman"/>
                <a:cs typeface="Times New Roman"/>
              </a:rPr>
              <a:t>yang </a:t>
            </a:r>
            <a:r>
              <a:rPr lang="en-ID" sz="1800" spc="-30" dirty="0" err="1">
                <a:latin typeface="Times New Roman"/>
                <a:cs typeface="Times New Roman"/>
              </a:rPr>
              <a:t>hanya</a:t>
            </a:r>
            <a:r>
              <a:rPr lang="en-ID" sz="1800" spc="-3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memuat</a:t>
            </a:r>
            <a:r>
              <a:rPr lang="en-ID" sz="1800" spc="-50" dirty="0">
                <a:latin typeface="Times New Roman"/>
                <a:cs typeface="Times New Roman"/>
              </a:rPr>
              <a:t> </a:t>
            </a:r>
            <a:r>
              <a:rPr lang="en-ID" sz="1800" spc="-20" dirty="0" err="1">
                <a:latin typeface="Times New Roman"/>
                <a:cs typeface="Times New Roman"/>
              </a:rPr>
              <a:t>satu</a:t>
            </a:r>
            <a:r>
              <a:rPr lang="en-ID" sz="1800" spc="-2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tanda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14" dirty="0">
                <a:latin typeface="Times New Roman"/>
                <a:cs typeface="Times New Roman"/>
              </a:rPr>
              <a:t> “ * “</a:t>
            </a:r>
            <a:endParaRPr lang="en-ID" sz="1800" dirty="0">
              <a:latin typeface="Times New Roman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132B23C-8263-44D6-AC04-A9F24D555A62}"/>
              </a:ext>
            </a:extLst>
          </p:cNvPr>
          <p:cNvSpPr txBox="1"/>
          <p:nvPr/>
        </p:nvSpPr>
        <p:spPr>
          <a:xfrm>
            <a:off x="902130" y="1678647"/>
            <a:ext cx="7339740" cy="164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  <a:tabLst>
                <a:tab pos="2132965" algn="l"/>
                <a:tab pos="2875915" algn="l"/>
                <a:tab pos="4125595" algn="l"/>
                <a:tab pos="5268595" algn="l"/>
                <a:tab pos="5525135" algn="l"/>
                <a:tab pos="6470015" algn="l"/>
              </a:tabLst>
            </a:pPr>
            <a:r>
              <a:rPr sz="1600" dirty="0">
                <a:cs typeface="Times New Roman"/>
              </a:rPr>
              <a:t>Prime</a:t>
            </a:r>
            <a:r>
              <a:rPr sz="1600" spc="-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Implicant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memiliki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tanda</a:t>
            </a:r>
            <a:r>
              <a:rPr lang="en-US" sz="1600" dirty="0">
                <a:cs typeface="Times New Roman"/>
              </a:rPr>
              <a:t> “      ” </a:t>
            </a:r>
            <a:r>
              <a:rPr sz="1600" spc="-10" dirty="0" err="1">
                <a:cs typeface="Times New Roman"/>
              </a:rPr>
              <a:t>adalah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terpilih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untuk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penyusunan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fungsi</a:t>
            </a:r>
            <a:r>
              <a:rPr sz="1600" spc="-20" dirty="0">
                <a:cs typeface="Times New Roman"/>
              </a:rPr>
              <a:t> </a:t>
            </a:r>
            <a:r>
              <a:rPr lang="en-ID" sz="1600" spc="-10" dirty="0">
                <a:cs typeface="Times New Roman"/>
              </a:rPr>
              <a:t>b</a:t>
            </a:r>
            <a:r>
              <a:rPr sz="1600" spc="-10" dirty="0" err="1">
                <a:cs typeface="Times New Roman"/>
              </a:rPr>
              <a:t>oolean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dimaksud</a:t>
            </a:r>
            <a:r>
              <a:rPr sz="1600" spc="-1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5"/>
              </a:spcBef>
            </a:pPr>
            <a:r>
              <a:rPr sz="1600" dirty="0">
                <a:cs typeface="Times New Roman"/>
              </a:rPr>
              <a:t>Susun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fungsi</a:t>
            </a:r>
            <a:r>
              <a:rPr sz="1600" spc="-1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boolean</a:t>
            </a:r>
            <a:r>
              <a:rPr sz="1600" spc="-3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berdasarkan prime</a:t>
            </a:r>
            <a:r>
              <a:rPr sz="1600" spc="-3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implicat</a:t>
            </a:r>
            <a:r>
              <a:rPr sz="1600" spc="-8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terpilih,</a:t>
            </a:r>
            <a:endParaRPr sz="1600" dirty="0"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1600" dirty="0" err="1">
                <a:cs typeface="Times New Roman"/>
              </a:rPr>
              <a:t>yaitu</a:t>
            </a:r>
            <a:r>
              <a:rPr sz="1600" spc="-35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:</a:t>
            </a:r>
            <a:endParaRPr lang="en-US" sz="1600" spc="-50" dirty="0"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lang="en-ID" sz="1600" b="1" spc="-50" dirty="0">
                <a:cs typeface="Times New Roman"/>
              </a:rPr>
              <a:t>             </a:t>
            </a:r>
            <a:r>
              <a:rPr sz="1600" b="1" dirty="0">
                <a:cs typeface="Times New Roman"/>
              </a:rPr>
              <a:t>m0,m2</a:t>
            </a:r>
            <a:r>
              <a:rPr sz="1600" b="1" spc="25" dirty="0">
                <a:cs typeface="Times New Roman"/>
              </a:rPr>
              <a:t> </a:t>
            </a:r>
            <a:r>
              <a:rPr sz="1600" b="1" dirty="0">
                <a:cs typeface="Times New Roman"/>
              </a:rPr>
              <a:t>&amp;</a:t>
            </a:r>
            <a:r>
              <a:rPr sz="1600" b="1" spc="-45" dirty="0">
                <a:cs typeface="Times New Roman"/>
              </a:rPr>
              <a:t> </a:t>
            </a:r>
            <a:r>
              <a:rPr sz="1600" b="1" spc="-10" dirty="0">
                <a:cs typeface="Times New Roman"/>
              </a:rPr>
              <a:t>m8,m10</a:t>
            </a:r>
            <a:r>
              <a:rPr sz="1600" b="1" dirty="0">
                <a:cs typeface="Times New Roman"/>
              </a:rPr>
              <a:t>	</a:t>
            </a:r>
            <a:r>
              <a:rPr lang="en-US" sz="1600" b="1" dirty="0">
                <a:cs typeface="Times New Roman"/>
              </a:rPr>
              <a:t>             </a:t>
            </a:r>
            <a:r>
              <a:rPr sz="1600" b="1" spc="-50" dirty="0">
                <a:cs typeface="Times New Roman"/>
              </a:rPr>
              <a:t>:</a:t>
            </a:r>
            <a:r>
              <a:rPr lang="en-US" sz="1600" b="1" spc="-50" dirty="0">
                <a:cs typeface="Times New Roman"/>
              </a:rPr>
              <a:t>        </a:t>
            </a:r>
            <a:r>
              <a:rPr lang="en-US" sz="1600" b="1" dirty="0">
                <a:cs typeface="Times New Roman"/>
              </a:rPr>
              <a:t>-</a:t>
            </a:r>
            <a:r>
              <a:rPr sz="1600" b="1" spc="-10" dirty="0">
                <a:cs typeface="Times New Roman"/>
              </a:rPr>
              <a:t> </a:t>
            </a:r>
            <a:r>
              <a:rPr sz="1600" b="1" dirty="0">
                <a:cs typeface="Times New Roman"/>
              </a:rPr>
              <a:t>0</a:t>
            </a:r>
            <a:r>
              <a:rPr sz="1600" b="1" spc="-5" dirty="0">
                <a:cs typeface="Times New Roman"/>
              </a:rPr>
              <a:t> </a:t>
            </a:r>
            <a:r>
              <a:rPr lang="en-US" sz="1600" b="1" spc="-5" dirty="0">
                <a:cs typeface="Times New Roman"/>
              </a:rPr>
              <a:t>–</a:t>
            </a:r>
            <a:r>
              <a:rPr sz="1600" b="1" dirty="0">
                <a:cs typeface="Times New Roman"/>
              </a:rPr>
              <a:t> </a:t>
            </a:r>
            <a:r>
              <a:rPr sz="1600" b="1" spc="-50" dirty="0">
                <a:cs typeface="Times New Roman"/>
              </a:rPr>
              <a:t>0</a:t>
            </a:r>
            <a:r>
              <a:rPr lang="en-US" sz="1600" b="1" spc="-50" dirty="0">
                <a:cs typeface="Times New Roman"/>
              </a:rPr>
              <a:t>       </a:t>
            </a:r>
            <a:r>
              <a:rPr sz="1600" b="1" spc="-50" dirty="0">
                <a:cs typeface="Times New Roman"/>
              </a:rPr>
              <a:t>→</a:t>
            </a:r>
            <a:r>
              <a:rPr lang="en-US" sz="1600" b="1" spc="-50" dirty="0">
                <a:cs typeface="Times New Roman"/>
              </a:rPr>
              <a:t>        </a:t>
            </a:r>
            <a:r>
              <a:rPr sz="1600" b="1" spc="-10" dirty="0">
                <a:cs typeface="Times New Roman"/>
              </a:rPr>
              <a:t>x’</a:t>
            </a:r>
            <a:r>
              <a:rPr sz="1600" b="1" spc="-170" dirty="0">
                <a:cs typeface="Times New Roman"/>
              </a:rPr>
              <a:t> </a:t>
            </a:r>
            <a:r>
              <a:rPr sz="1600" b="1" spc="-25" dirty="0">
                <a:cs typeface="Times New Roman"/>
              </a:rPr>
              <a:t>z’</a:t>
            </a:r>
            <a:endParaRPr sz="1600" dirty="0">
              <a:cs typeface="Times New Roman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A65204-F51D-4D0B-BD3C-F5C1BC36E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60639"/>
              </p:ext>
            </p:extLst>
          </p:nvPr>
        </p:nvGraphicFramePr>
        <p:xfrm>
          <a:off x="1477644" y="3331708"/>
          <a:ext cx="5399403" cy="70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R="36195" algn="ctr">
                        <a:lnSpc>
                          <a:spcPts val="2620"/>
                        </a:lnSpc>
                        <a:tabLst>
                          <a:tab pos="2871470" algn="l"/>
                        </a:tabLst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m2,m3</a:t>
                      </a:r>
                      <a:r>
                        <a:rPr sz="16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&amp;</a:t>
                      </a:r>
                      <a:r>
                        <a:rPr sz="1600" b="1" spc="-8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+mn-lt"/>
                          <a:cs typeface="Times New Roman"/>
                        </a:rPr>
                        <a:t>m6,m7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	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: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62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 </a:t>
                      </a:r>
                      <a:r>
                        <a:rPr lang="en-US" sz="1600" b="1" dirty="0">
                          <a:latin typeface="+mn-lt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 1 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-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20"/>
                        </a:lnSpc>
                      </a:pPr>
                      <a:r>
                        <a:rPr sz="1600" b="1" spc="-50" dirty="0">
                          <a:latin typeface="+mn-lt"/>
                          <a:cs typeface="Times New Roman"/>
                        </a:rPr>
                        <a:t>→</a:t>
                      </a: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2620"/>
                        </a:lnSpc>
                      </a:pPr>
                      <a:r>
                        <a:rPr sz="1600" b="1" spc="-25" dirty="0">
                          <a:latin typeface="+mn-lt"/>
                          <a:cs typeface="Times New Roman"/>
                        </a:rPr>
                        <a:t>w’y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R="36195" algn="ctr">
                        <a:lnSpc>
                          <a:spcPts val="2670"/>
                        </a:lnSpc>
                        <a:tabLst>
                          <a:tab pos="2871470" algn="l"/>
                        </a:tabLst>
                      </a:pPr>
                      <a:r>
                        <a:rPr sz="1600" b="1" spc="-10" dirty="0">
                          <a:latin typeface="+mn-lt"/>
                          <a:cs typeface="Times New Roman"/>
                        </a:rPr>
                        <a:t>m9,m13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	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: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67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spc="-5" dirty="0">
                          <a:latin typeface="+mn-lt"/>
                          <a:cs typeface="Times New Roman"/>
                        </a:rPr>
                        <a:t>-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2670"/>
                        </a:lnSpc>
                      </a:pPr>
                      <a:r>
                        <a:rPr sz="1600" b="1" spc="-50" dirty="0">
                          <a:latin typeface="+mn-lt"/>
                          <a:cs typeface="Times New Roman"/>
                        </a:rPr>
                        <a:t>→</a:t>
                      </a: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2670"/>
                        </a:lnSpc>
                      </a:pPr>
                      <a:r>
                        <a:rPr sz="1600" b="1" spc="-20" dirty="0">
                          <a:latin typeface="+mn-lt"/>
                          <a:cs typeface="Times New Roman"/>
                        </a:rPr>
                        <a:t>wy’z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AF53B1C4-255D-448E-A935-62D9B5BE2241}"/>
              </a:ext>
            </a:extLst>
          </p:cNvPr>
          <p:cNvSpPr txBox="1"/>
          <p:nvPr/>
        </p:nvSpPr>
        <p:spPr>
          <a:xfrm>
            <a:off x="1477644" y="4162869"/>
            <a:ext cx="58995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600" dirty="0">
                <a:cs typeface="Times New Roman"/>
              </a:rPr>
              <a:t>Jadi</a:t>
            </a:r>
            <a:r>
              <a:rPr lang="en-ID" sz="1600" spc="-5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fungsi</a:t>
            </a:r>
            <a:r>
              <a:rPr lang="en-ID" sz="1600" spc="-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boolean</a:t>
            </a:r>
            <a:r>
              <a:rPr lang="en-ID" sz="1600" spc="-2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yang</a:t>
            </a:r>
            <a:r>
              <a:rPr lang="en-ID" sz="1600" spc="3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dimaksud</a:t>
            </a:r>
            <a:r>
              <a:rPr lang="en-ID" sz="1600" spc="-4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adalah</a:t>
            </a:r>
            <a:r>
              <a:rPr lang="en-ID" sz="1600" spc="-35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:</a:t>
            </a:r>
            <a:endParaRPr lang="en-ID" sz="1600" dirty="0">
              <a:cs typeface="Times New Roman"/>
            </a:endParaRPr>
          </a:p>
          <a:p>
            <a:pPr marL="165100">
              <a:lnSpc>
                <a:spcPct val="100000"/>
              </a:lnSpc>
              <a:tabLst>
                <a:tab pos="2058035" algn="l"/>
              </a:tabLst>
            </a:pPr>
            <a:r>
              <a:rPr lang="en-ID" sz="1600" spc="-35" dirty="0">
                <a:cs typeface="Times New Roman"/>
              </a:rPr>
              <a:t>F(</a:t>
            </a:r>
            <a:r>
              <a:rPr lang="en-ID" sz="1600" spc="-35" dirty="0" err="1">
                <a:cs typeface="Times New Roman"/>
              </a:rPr>
              <a:t>w,x,y,z</a:t>
            </a:r>
            <a:r>
              <a:rPr lang="en-ID" sz="1600" spc="-35" dirty="0">
                <a:cs typeface="Times New Roman"/>
              </a:rPr>
              <a:t>)</a:t>
            </a:r>
            <a:r>
              <a:rPr lang="en-ID" sz="1600" spc="-90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=</a:t>
            </a:r>
            <a:r>
              <a:rPr lang="en-ID" sz="1600" dirty="0">
                <a:cs typeface="Times New Roman"/>
              </a:rPr>
              <a:t>	</a:t>
            </a:r>
            <a:r>
              <a:rPr lang="en-ID" sz="1600" spc="-155" dirty="0">
                <a:cs typeface="Times New Roman"/>
              </a:rPr>
              <a:t>x‟</a:t>
            </a:r>
            <a:r>
              <a:rPr lang="en-ID" sz="1600" spc="-215" dirty="0">
                <a:cs typeface="Times New Roman"/>
              </a:rPr>
              <a:t> </a:t>
            </a:r>
            <a:r>
              <a:rPr lang="en-ID" sz="1600" spc="-185" dirty="0">
                <a:cs typeface="Times New Roman"/>
              </a:rPr>
              <a:t>y‟</a:t>
            </a:r>
            <a:r>
              <a:rPr lang="en-ID" sz="1600" spc="-16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+ </a:t>
            </a:r>
            <a:r>
              <a:rPr lang="en-ID" sz="1600" spc="-170" dirty="0">
                <a:cs typeface="Times New Roman"/>
              </a:rPr>
              <a:t>w‟</a:t>
            </a:r>
            <a:r>
              <a:rPr lang="en-ID" sz="1600" spc="-19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y</a:t>
            </a:r>
            <a:r>
              <a:rPr lang="en-ID" sz="1600" spc="-10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+</a:t>
            </a:r>
            <a:r>
              <a:rPr lang="en-ID" sz="1600" spc="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w </a:t>
            </a:r>
            <a:r>
              <a:rPr lang="en-ID" sz="1600" spc="-180" dirty="0">
                <a:cs typeface="Times New Roman"/>
              </a:rPr>
              <a:t>y‟</a:t>
            </a:r>
            <a:r>
              <a:rPr lang="en-ID" sz="1600" spc="-165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z</a:t>
            </a:r>
            <a:endParaRPr lang="en-ID" sz="1600" dirty="0">
              <a:cs typeface="Times New Roman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EB4F801D-4361-4765-B0AD-4E548F18D1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299" y="444415"/>
            <a:ext cx="323850" cy="323850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5C952B6D-8A1E-496A-B1F5-90BABAE5C1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150" y="1635646"/>
            <a:ext cx="32385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16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678</Words>
  <Application>Microsoft Office PowerPoint</Application>
  <PresentationFormat>On-screen Show (16:9)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 Aspire</cp:lastModifiedBy>
  <cp:revision>97</cp:revision>
  <dcterms:created xsi:type="dcterms:W3CDTF">2016-12-05T23:26:54Z</dcterms:created>
  <dcterms:modified xsi:type="dcterms:W3CDTF">2024-12-05T01:48:20Z</dcterms:modified>
</cp:coreProperties>
</file>