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media/image19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1" r:id="rId2"/>
    <p:sldMasterId id="2147483653" r:id="rId3"/>
  </p:sldMasterIdLst>
  <p:sldIdLst>
    <p:sldId id="256" r:id="rId4"/>
    <p:sldId id="261" r:id="rId5"/>
    <p:sldId id="266" r:id="rId6"/>
    <p:sldId id="296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07" r:id="rId16"/>
    <p:sldId id="308" r:id="rId17"/>
    <p:sldId id="309" r:id="rId18"/>
    <p:sldId id="262" r:id="rId19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2A40D"/>
    <a:srgbClr val="32A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926" autoAdjust="0"/>
    <p:restoredTop sz="94628" autoAdjust="0"/>
  </p:normalViewPr>
  <p:slideViewPr>
    <p:cSldViewPr>
      <p:cViewPr varScale="1">
        <p:scale>
          <a:sx n="103" d="100"/>
          <a:sy n="103" d="100"/>
        </p:scale>
        <p:origin x="950" y="77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viewProps" Target="viewProps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851920" y="1794902"/>
            <a:ext cx="5292080" cy="1080121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ct val="100000"/>
              </a:lnSpc>
              <a:buNone/>
              <a:defRPr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>
                <a:ea typeface="맑은 고딕" pitchFamily="50" charset="-127"/>
              </a:rPr>
              <a:t>FREE </a:t>
            </a:r>
          </a:p>
          <a:p>
            <a:r>
              <a:rPr lang="en-US" altLang="ko-KR" dirty="0">
                <a:ea typeface="맑은 고딕" pitchFamily="50" charset="-127"/>
              </a:rPr>
              <a:t>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851772" y="2947030"/>
            <a:ext cx="5292080" cy="48881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>
              <a:spcBef>
                <a:spcPts val="0"/>
              </a:spcBef>
              <a:defRPr/>
            </a:pPr>
            <a:r>
              <a:rPr lang="en-US" altLang="ko-KR" b="1" dirty="0"/>
              <a:t>INSERT THE TITLE 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b="1" dirty="0"/>
              <a:t>OF YOUR PRESENTATION HERE</a:t>
            </a:r>
            <a:endParaRPr lang="en-US" altLang="ko-KR" dirty="0"/>
          </a:p>
        </p:txBody>
      </p:sp>
      <p:pic>
        <p:nvPicPr>
          <p:cNvPr id="1026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2640" y="657349"/>
            <a:ext cx="1765300" cy="391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0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4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01373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4402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950635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0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8887717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7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421378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093977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0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4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24261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09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val="31069092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89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0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2" y="1238201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5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3572242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414830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3311860" y="737642"/>
            <a:ext cx="2520280" cy="2520280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351" y="1139211"/>
            <a:ext cx="819298" cy="181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0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459988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2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2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26867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960850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2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3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0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0" y="1626257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8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605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5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6" Type="http://schemas.openxmlformats.org/officeDocument/2006/relationships/slideLayout" Target="../slideLayouts/slideLayout18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800" dirty="0">
                <a:ea typeface="맑은 고딕" pitchFamily="50" charset="-127"/>
              </a:rPr>
              <a:t>LOGIKA INFORMATIKA</a:t>
            </a:r>
            <a:endParaRPr lang="en-US" altLang="ko-KR" sz="2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3923928" y="2499742"/>
            <a:ext cx="5292080" cy="488816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b="1" dirty="0"/>
              <a:t>KELOMPOK 2</a:t>
            </a:r>
            <a:endParaRPr lang="en-US" altLang="ko-KR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6BE2D3F-35B8-4F1D-9B33-74F5B711C747}"/>
              </a:ext>
            </a:extLst>
          </p:cNvPr>
          <p:cNvSpPr txBox="1"/>
          <p:nvPr/>
        </p:nvSpPr>
        <p:spPr>
          <a:xfrm>
            <a:off x="3995936" y="3075806"/>
            <a:ext cx="41764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Muhammad Rifa Maulana Aziz</a:t>
            </a:r>
          </a:p>
          <a:p>
            <a:pPr marL="342900" indent="-342900">
              <a:buAutoNum type="arabicPeriod"/>
            </a:pPr>
            <a:endParaRPr lang="en-ID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55ED60D5-C78D-4131-A83E-6EDF33E75968}"/>
              </a:ext>
            </a:extLst>
          </p:cNvPr>
          <p:cNvSpPr txBox="1">
            <a:spLocks/>
          </p:cNvSpPr>
          <p:nvPr/>
        </p:nvSpPr>
        <p:spPr>
          <a:xfrm>
            <a:off x="611560" y="177378"/>
            <a:ext cx="7623175" cy="646586"/>
          </a:xfrm>
          <a:prstGeom prst="rect">
            <a:avLst/>
          </a:prstGeom>
        </p:spPr>
        <p:txBody>
          <a:bodyPr vert="horz" wrap="square" lIns="0" tIns="213613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08940">
              <a:spcBef>
                <a:spcPts val="95"/>
              </a:spcBef>
            </a:pPr>
            <a:r>
              <a:rPr lang="en-ID" sz="2800" dirty="0" err="1">
                <a:latin typeface="+mn-lt"/>
                <a:cs typeface="Times New Roman"/>
              </a:rPr>
              <a:t>Penentuan</a:t>
            </a:r>
            <a:r>
              <a:rPr lang="en-ID" sz="2800" spc="-170" dirty="0">
                <a:latin typeface="+mn-lt"/>
                <a:cs typeface="Times New Roman"/>
              </a:rPr>
              <a:t> </a:t>
            </a:r>
            <a:r>
              <a:rPr lang="en-ID" sz="2800" dirty="0" err="1">
                <a:latin typeface="+mn-lt"/>
                <a:cs typeface="Times New Roman"/>
              </a:rPr>
              <a:t>Penyusun</a:t>
            </a:r>
            <a:r>
              <a:rPr lang="en-ID" sz="2800" spc="-155" dirty="0">
                <a:latin typeface="+mn-lt"/>
                <a:cs typeface="Times New Roman"/>
              </a:rPr>
              <a:t> </a:t>
            </a:r>
            <a:r>
              <a:rPr lang="en-ID" sz="2800" spc="-10" dirty="0">
                <a:latin typeface="+mn-lt"/>
                <a:cs typeface="Times New Roman"/>
              </a:rPr>
              <a:t>Utama</a:t>
            </a:r>
            <a:endParaRPr lang="en-ID" sz="2800" dirty="0">
              <a:latin typeface="+mn-lt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69FDB34D-FE50-4932-96A4-788D081D3981}"/>
              </a:ext>
            </a:extLst>
          </p:cNvPr>
          <p:cNvSpPr txBox="1"/>
          <p:nvPr/>
        </p:nvSpPr>
        <p:spPr>
          <a:xfrm>
            <a:off x="2267744" y="1008220"/>
            <a:ext cx="6174105" cy="319318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356870" algn="l"/>
              </a:tabLst>
            </a:pPr>
            <a:r>
              <a:rPr sz="2000" dirty="0">
                <a:solidFill>
                  <a:srgbClr val="FF0000"/>
                </a:solidFill>
                <a:cs typeface="Times New Roman"/>
              </a:rPr>
              <a:t>Contoh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2: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f</a:t>
            </a:r>
            <a:r>
              <a:rPr sz="2000" spc="-35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cs typeface="Times New Roman"/>
              </a:rPr>
              <a:t>=</a:t>
            </a:r>
            <a:r>
              <a:rPr sz="2000" spc="-30" dirty="0">
                <a:solidFill>
                  <a:srgbClr val="FF0000"/>
                </a:solidFill>
                <a:cs typeface="Times New Roman"/>
              </a:rPr>
              <a:t> </a:t>
            </a:r>
            <a:r>
              <a:rPr sz="2000"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z="20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000" spc="-10" dirty="0">
                <a:solidFill>
                  <a:srgbClr val="FF0000"/>
                </a:solidFill>
                <a:cs typeface="Times New Roman"/>
              </a:rPr>
              <a:t>m(0,2,3,4,8,10,11,12,13,15)</a:t>
            </a:r>
            <a:endParaRPr sz="2000" dirty="0"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EFFE5DE-53E7-43A1-A941-612D9D5D8AD9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74434" y="1624199"/>
            <a:ext cx="3651594" cy="2862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60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E2476FA-61E4-4650-BB49-B3231719F151}"/>
              </a:ext>
            </a:extLst>
          </p:cNvPr>
          <p:cNvSpPr txBox="1">
            <a:spLocks/>
          </p:cNvSpPr>
          <p:nvPr/>
        </p:nvSpPr>
        <p:spPr>
          <a:xfrm>
            <a:off x="1256307" y="484636"/>
            <a:ext cx="6284595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D" sz="3200" dirty="0" err="1">
                <a:cs typeface="Times New Roman"/>
              </a:rPr>
              <a:t>Penentuan</a:t>
            </a:r>
            <a:r>
              <a:rPr lang="en-ID" sz="3200" spc="-170" dirty="0">
                <a:cs typeface="Times New Roman"/>
              </a:rPr>
              <a:t> </a:t>
            </a: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8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A91DE212-4584-4BB4-BDEF-049DAC26580D}"/>
              </a:ext>
            </a:extLst>
          </p:cNvPr>
          <p:cNvSpPr txBox="1"/>
          <p:nvPr/>
        </p:nvSpPr>
        <p:spPr>
          <a:xfrm>
            <a:off x="1063351" y="1000388"/>
            <a:ext cx="6180455" cy="954107"/>
          </a:xfrm>
          <a:prstGeom prst="rect">
            <a:avLst/>
          </a:prstGeom>
        </p:spPr>
        <p:txBody>
          <a:bodyPr vert="horz" wrap="square" lIns="0" tIns="457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60"/>
              </a:spcBef>
            </a:pPr>
            <a:r>
              <a:rPr dirty="0">
                <a:cs typeface="Times New Roman"/>
              </a:rPr>
              <a:t>Dengan</a:t>
            </a:r>
            <a:r>
              <a:rPr spc="-15" dirty="0">
                <a:cs typeface="Times New Roman"/>
              </a:rPr>
              <a:t> </a:t>
            </a:r>
            <a:r>
              <a:rPr dirty="0">
                <a:cs typeface="Times New Roman"/>
              </a:rPr>
              <a:t>tabel</a:t>
            </a:r>
            <a:r>
              <a:rPr spc="-50" dirty="0">
                <a:cs typeface="Times New Roman"/>
              </a:rPr>
              <a:t> </a:t>
            </a:r>
            <a:r>
              <a:rPr spc="-10" dirty="0">
                <a:cs typeface="Times New Roman"/>
              </a:rPr>
              <a:t>disederhanakan</a:t>
            </a:r>
            <a:endParaRPr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>
                <a:latin typeface="Wingdings"/>
                <a:cs typeface="Wingdings"/>
              </a:rPr>
              <a:t></a:t>
            </a:r>
            <a:r>
              <a:rPr spc="-20" dirty="0">
                <a:latin typeface="Times New Roman"/>
                <a:cs typeface="Times New Roman"/>
              </a:rPr>
              <a:t> </a:t>
            </a:r>
            <a:r>
              <a:rPr dirty="0">
                <a:cs typeface="Times New Roman"/>
              </a:rPr>
              <a:t>penggabungan</a:t>
            </a:r>
            <a:r>
              <a:rPr spc="-15" dirty="0">
                <a:cs typeface="Times New Roman"/>
              </a:rPr>
              <a:t> </a:t>
            </a:r>
            <a:r>
              <a:rPr dirty="0">
                <a:cs typeface="Times New Roman"/>
              </a:rPr>
              <a:t>bit</a:t>
            </a:r>
            <a:r>
              <a:rPr spc="-35" dirty="0">
                <a:cs typeface="Times New Roman"/>
              </a:rPr>
              <a:t> </a:t>
            </a:r>
            <a:r>
              <a:rPr dirty="0">
                <a:cs typeface="Times New Roman"/>
              </a:rPr>
              <a:t>dengan</a:t>
            </a:r>
            <a:r>
              <a:rPr spc="-35" dirty="0">
                <a:cs typeface="Times New Roman"/>
              </a:rPr>
              <a:t> </a:t>
            </a:r>
            <a:r>
              <a:rPr dirty="0">
                <a:cs typeface="Times New Roman"/>
              </a:rPr>
              <a:t>jarak</a:t>
            </a:r>
            <a:r>
              <a:rPr spc="-80" dirty="0">
                <a:cs typeface="Times New Roman"/>
              </a:rPr>
              <a:t> </a:t>
            </a:r>
            <a:r>
              <a:rPr spc="-25" dirty="0">
                <a:cs typeface="Times New Roman"/>
              </a:rPr>
              <a:t>2^n</a:t>
            </a:r>
            <a:endParaRPr lang="en-US" spc="-25" dirty="0"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dirty="0">
                <a:solidFill>
                  <a:srgbClr val="FF0000"/>
                </a:solidFill>
                <a:latin typeface="Arial MT"/>
                <a:cs typeface="Arial MT"/>
              </a:rPr>
              <a:t>»</a:t>
            </a:r>
            <a:r>
              <a:rPr spc="110" dirty="0">
                <a:solidFill>
                  <a:srgbClr val="FF0000"/>
                </a:solidFill>
                <a:latin typeface="Arial MT"/>
                <a:cs typeface="Arial MT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Contoh</a:t>
            </a:r>
            <a:r>
              <a:rPr spc="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3:</a:t>
            </a:r>
            <a:r>
              <a:rPr spc="-1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f</a:t>
            </a:r>
            <a:r>
              <a:rPr spc="-35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=</a:t>
            </a:r>
            <a:r>
              <a:rPr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Symbol"/>
                <a:cs typeface="Symbol"/>
              </a:rPr>
              <a:t></a:t>
            </a:r>
            <a:r>
              <a:rPr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dirty="0">
                <a:solidFill>
                  <a:srgbClr val="FF0000"/>
                </a:solidFill>
                <a:latin typeface="+mj-lt"/>
                <a:cs typeface="Times New Roman"/>
              </a:rPr>
              <a:t>m</a:t>
            </a:r>
            <a:r>
              <a:rPr spc="-30" dirty="0">
                <a:solidFill>
                  <a:srgbClr val="FF0000"/>
                </a:solidFill>
                <a:latin typeface="+mj-lt"/>
                <a:cs typeface="Times New Roman"/>
              </a:rPr>
              <a:t> </a:t>
            </a:r>
            <a:r>
              <a:rPr spc="-10" dirty="0">
                <a:solidFill>
                  <a:srgbClr val="FF0000"/>
                </a:solidFill>
                <a:latin typeface="+mj-lt"/>
                <a:cs typeface="Times New Roman"/>
              </a:rPr>
              <a:t>(1,4,6,7,8,9,10,11,15)</a:t>
            </a:r>
            <a:endParaRPr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A53180BE-F288-461C-8DAB-3B32E65830D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527883" y="2530475"/>
            <a:ext cx="3741441" cy="1921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305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24DFBE68-2F92-40A0-9620-A49AA6858C4D}"/>
              </a:ext>
            </a:extLst>
          </p:cNvPr>
          <p:cNvSpPr txBox="1">
            <a:spLocks/>
          </p:cNvSpPr>
          <p:nvPr/>
        </p:nvSpPr>
        <p:spPr>
          <a:xfrm>
            <a:off x="1785620" y="379502"/>
            <a:ext cx="48844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  <a:tabLst>
                <a:tab pos="4094479" algn="l"/>
              </a:tabLst>
            </a:pP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6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 </a:t>
            </a:r>
            <a:r>
              <a:rPr lang="en-ID" sz="3200" spc="-20" dirty="0">
                <a:cs typeface="Times New Roman"/>
              </a:rPr>
              <a:t>Inti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967542E6-0E6D-4DEC-8396-F406BE11B0AB}"/>
              </a:ext>
            </a:extLst>
          </p:cNvPr>
          <p:cNvSpPr txBox="1"/>
          <p:nvPr/>
        </p:nvSpPr>
        <p:spPr>
          <a:xfrm>
            <a:off x="611560" y="1002522"/>
            <a:ext cx="6164268" cy="100027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065" marR="5080">
              <a:lnSpc>
                <a:spcPct val="100000"/>
              </a:lnSpc>
              <a:spcBef>
                <a:spcPts val="100"/>
              </a:spcBef>
              <a:buClr>
                <a:srgbClr val="1F487C"/>
              </a:buClr>
              <a:buSzPct val="68750"/>
              <a:tabLst>
                <a:tab pos="356870" algn="l"/>
              </a:tabLst>
            </a:pPr>
            <a:r>
              <a:rPr sz="2000" dirty="0" err="1">
                <a:latin typeface="+mj-lt"/>
                <a:cs typeface="Times New Roman"/>
              </a:rPr>
              <a:t>Dilakukan</a:t>
            </a:r>
            <a:r>
              <a:rPr sz="2000" spc="-5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dengan</a:t>
            </a:r>
            <a:r>
              <a:rPr sz="2000" spc="-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mengambil</a:t>
            </a:r>
            <a:r>
              <a:rPr sz="2000" spc="-50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penyusun</a:t>
            </a:r>
            <a:r>
              <a:rPr sz="2000" spc="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utama</a:t>
            </a:r>
            <a:r>
              <a:rPr sz="2000" spc="-5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yang</a:t>
            </a:r>
            <a:r>
              <a:rPr sz="2000" spc="40" dirty="0">
                <a:latin typeface="+mj-lt"/>
                <a:cs typeface="Times New Roman"/>
              </a:rPr>
              <a:t> </a:t>
            </a:r>
            <a:r>
              <a:rPr sz="2000" u="sng" spc="-10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mencakup</a:t>
            </a:r>
            <a:r>
              <a:rPr sz="2000" spc="-10" dirty="0">
                <a:latin typeface="+mj-lt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semua</a:t>
            </a:r>
            <a:r>
              <a:rPr sz="2000" u="sng" spc="-40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 </a:t>
            </a:r>
            <a:r>
              <a:rPr sz="2000" u="sng" dirty="0">
                <a:uFill>
                  <a:solidFill>
                    <a:srgbClr val="000000"/>
                  </a:solidFill>
                </a:uFill>
                <a:latin typeface="+mj-lt"/>
                <a:cs typeface="Times New Roman"/>
              </a:rPr>
              <a:t>sukumin</a:t>
            </a:r>
            <a:r>
              <a:rPr sz="2000" spc="-5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yang</a:t>
            </a:r>
            <a:r>
              <a:rPr sz="2000" spc="55" dirty="0">
                <a:latin typeface="+mj-lt"/>
                <a:cs typeface="Times New Roman"/>
              </a:rPr>
              <a:t> </a:t>
            </a:r>
            <a:r>
              <a:rPr sz="2000" spc="-20" dirty="0">
                <a:latin typeface="+mj-lt"/>
                <a:cs typeface="Times New Roman"/>
              </a:rPr>
              <a:t>ada.</a:t>
            </a:r>
            <a:endParaRPr sz="2000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70"/>
              </a:spcBef>
              <a:buClr>
                <a:srgbClr val="1F487C"/>
              </a:buClr>
              <a:buSzPct val="70000"/>
              <a:tabLst>
                <a:tab pos="356870" algn="l"/>
              </a:tabLst>
            </a:pPr>
            <a:r>
              <a:rPr lang="en-US" dirty="0">
                <a:latin typeface="+mj-lt"/>
                <a:cs typeface="Times New Roman"/>
              </a:rPr>
              <a:t>	</a:t>
            </a:r>
            <a:r>
              <a:rPr dirty="0" err="1">
                <a:latin typeface="+mj-lt"/>
                <a:cs typeface="Times New Roman"/>
              </a:rPr>
              <a:t>Untuk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Contoh</a:t>
            </a:r>
            <a:r>
              <a:rPr spc="-10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2</a:t>
            </a:r>
            <a:r>
              <a:rPr spc="-25" dirty="0">
                <a:latin typeface="+mj-lt"/>
                <a:cs typeface="Times New Roman"/>
              </a:rPr>
              <a:t> </a:t>
            </a:r>
            <a:r>
              <a:rPr dirty="0">
                <a:latin typeface="+mj-lt"/>
                <a:cs typeface="Times New Roman"/>
              </a:rPr>
              <a:t>di</a:t>
            </a:r>
            <a:r>
              <a:rPr spc="-55" dirty="0">
                <a:latin typeface="+mj-lt"/>
                <a:cs typeface="Times New Roman"/>
              </a:rPr>
              <a:t> </a:t>
            </a:r>
            <a:r>
              <a:rPr spc="-10" dirty="0">
                <a:latin typeface="+mj-lt"/>
                <a:cs typeface="Times New Roman"/>
              </a:rPr>
              <a:t>atas:</a:t>
            </a:r>
            <a:endParaRPr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43F3133C-0739-4537-A6B9-F377AF8F4F0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288630" y="2143640"/>
            <a:ext cx="4380378" cy="2620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966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0066126D-386E-46E3-84F1-C929F503BA6A}"/>
              </a:ext>
            </a:extLst>
          </p:cNvPr>
          <p:cNvSpPr txBox="1">
            <a:spLocks/>
          </p:cNvSpPr>
          <p:nvPr/>
        </p:nvSpPr>
        <p:spPr>
          <a:xfrm>
            <a:off x="1979712" y="411510"/>
            <a:ext cx="488442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  <a:tabLst>
                <a:tab pos="4094479" algn="l"/>
              </a:tabLst>
            </a:pPr>
            <a:r>
              <a:rPr lang="en-ID" sz="3200" dirty="0" err="1">
                <a:cs typeface="Times New Roman"/>
              </a:rPr>
              <a:t>Penyusun</a:t>
            </a:r>
            <a:r>
              <a:rPr lang="en-ID" sz="3200" spc="-165" dirty="0">
                <a:cs typeface="Times New Roman"/>
              </a:rPr>
              <a:t> </a:t>
            </a:r>
            <a:r>
              <a:rPr lang="en-ID" sz="3200" spc="-10" dirty="0">
                <a:cs typeface="Times New Roman"/>
              </a:rPr>
              <a:t>Utama </a:t>
            </a:r>
            <a:r>
              <a:rPr lang="en-ID" sz="3200" spc="-20" dirty="0">
                <a:cs typeface="Times New Roman"/>
              </a:rPr>
              <a:t>Inti</a:t>
            </a:r>
            <a:endParaRPr lang="en-ID" sz="3200" dirty="0"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48A4BAFB-36D8-451D-8F7F-C3C0AD84200E}"/>
              </a:ext>
            </a:extLst>
          </p:cNvPr>
          <p:cNvSpPr txBox="1"/>
          <p:nvPr/>
        </p:nvSpPr>
        <p:spPr>
          <a:xfrm>
            <a:off x="3146425" y="1275606"/>
            <a:ext cx="2851150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+mj-lt"/>
                <a:cs typeface="Times New Roman"/>
              </a:rPr>
              <a:t>Untuk Contoh</a:t>
            </a:r>
            <a:r>
              <a:rPr sz="2000" spc="-15" dirty="0">
                <a:latin typeface="+mj-lt"/>
                <a:cs typeface="Times New Roman"/>
              </a:rPr>
              <a:t> </a:t>
            </a:r>
            <a:r>
              <a:rPr sz="2000" dirty="0">
                <a:latin typeface="+mj-lt"/>
                <a:cs typeface="Times New Roman"/>
              </a:rPr>
              <a:t>3 di </a:t>
            </a:r>
            <a:r>
              <a:rPr sz="2000" spc="-20" dirty="0">
                <a:latin typeface="+mj-lt"/>
                <a:cs typeface="Times New Roman"/>
              </a:rPr>
              <a:t>atas</a:t>
            </a:r>
            <a:endParaRPr sz="2000" dirty="0">
              <a:latin typeface="+mj-lt"/>
              <a:cs typeface="Times New Roman"/>
            </a:endParaRPr>
          </a:p>
        </p:txBody>
      </p:sp>
      <p:pic>
        <p:nvPicPr>
          <p:cNvPr id="5" name="object 4">
            <a:extLst>
              <a:ext uri="{FF2B5EF4-FFF2-40B4-BE49-F238E27FC236}">
                <a16:creationId xmlns:a16="http://schemas.microsoft.com/office/drawing/2014/main" id="{CA46633C-8FCD-41F7-8D94-4468A5CAAA8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79712" y="1707654"/>
            <a:ext cx="4962407" cy="2943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74119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4969C2E8-4CF0-47A3-84C5-761C4E582E73}"/>
              </a:ext>
            </a:extLst>
          </p:cNvPr>
          <p:cNvSpPr txBox="1"/>
          <p:nvPr/>
        </p:nvSpPr>
        <p:spPr>
          <a:xfrm>
            <a:off x="536244" y="1393012"/>
            <a:ext cx="7852180" cy="248978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065" marR="6223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lang="en-ID" dirty="0" err="1">
                <a:latin typeface="+mj-lt"/>
                <a:cs typeface="Times New Roman"/>
              </a:rPr>
              <a:t>Untuk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fungsi</a:t>
            </a:r>
            <a:r>
              <a:rPr lang="en-ID" spc="-9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tidak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lengkap</a:t>
            </a:r>
            <a:r>
              <a:rPr lang="en-ID" dirty="0">
                <a:latin typeface="+mj-lt"/>
                <a:cs typeface="Times New Roman"/>
              </a:rPr>
              <a:t>,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dengan</a:t>
            </a:r>
            <a:r>
              <a:rPr lang="en-ID" spc="-55" dirty="0">
                <a:latin typeface="+mj-lt"/>
                <a:cs typeface="Times New Roman"/>
              </a:rPr>
              <a:t> </a:t>
            </a:r>
            <a:r>
              <a:rPr lang="en-ID" spc="-10" dirty="0" err="1">
                <a:latin typeface="+mj-lt"/>
                <a:cs typeface="Times New Roman"/>
              </a:rPr>
              <a:t>sukumin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i="1" spc="-60" dirty="0">
                <a:latin typeface="+mj-lt"/>
                <a:cs typeface="Times New Roman"/>
              </a:rPr>
              <a:t>don’t</a:t>
            </a:r>
            <a:r>
              <a:rPr lang="en-ID" i="1" spc="-114" dirty="0">
                <a:latin typeface="+mj-lt"/>
                <a:cs typeface="Times New Roman"/>
              </a:rPr>
              <a:t> </a:t>
            </a:r>
            <a:r>
              <a:rPr lang="en-ID" i="1" dirty="0">
                <a:latin typeface="+mj-lt"/>
                <a:cs typeface="Times New Roman"/>
              </a:rPr>
              <a:t>care,</a:t>
            </a:r>
            <a:r>
              <a:rPr lang="en-ID" i="1" spc="-10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tetap</a:t>
            </a:r>
            <a:r>
              <a:rPr lang="en-ID" spc="-9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dilakukan</a:t>
            </a:r>
            <a:r>
              <a:rPr lang="en-ID" spc="-120" dirty="0">
                <a:latin typeface="+mj-lt"/>
                <a:cs typeface="Times New Roman"/>
              </a:rPr>
              <a:t> </a:t>
            </a:r>
          </a:p>
          <a:p>
            <a:pPr marL="12065" marR="6223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lang="en-ID" spc="-10" dirty="0" err="1">
                <a:latin typeface="+mj-lt"/>
                <a:cs typeface="Times New Roman"/>
              </a:rPr>
              <a:t>penentuan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penyusun</a:t>
            </a:r>
            <a:r>
              <a:rPr lang="en-ID" spc="-1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utama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dengan</a:t>
            </a:r>
            <a:r>
              <a:rPr lang="en-ID" spc="-114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menganggap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spc="-20" dirty="0">
                <a:latin typeface="+mj-lt"/>
                <a:cs typeface="Times New Roman"/>
              </a:rPr>
              <a:t>d=1.</a:t>
            </a:r>
            <a:endParaRPr lang="en-ID" dirty="0">
              <a:latin typeface="+mj-lt"/>
              <a:cs typeface="Times New Roman"/>
            </a:endParaRPr>
          </a:p>
          <a:p>
            <a:pPr marL="12065" marR="448945">
              <a:lnSpc>
                <a:spcPct val="10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lang="en-ID" dirty="0">
                <a:latin typeface="+mj-lt"/>
                <a:cs typeface="Times New Roman"/>
              </a:rPr>
              <a:t>Akan</a:t>
            </a:r>
            <a:r>
              <a:rPr lang="en-ID" spc="-6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tetapi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pada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saat</a:t>
            </a:r>
            <a:r>
              <a:rPr lang="en-ID" spc="-5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penentuan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spc="-10" dirty="0" err="1">
                <a:latin typeface="+mj-lt"/>
                <a:cs typeface="Times New Roman"/>
              </a:rPr>
              <a:t>penyusun</a:t>
            </a:r>
            <a:r>
              <a:rPr lang="en-ID" spc="-1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utama</a:t>
            </a:r>
            <a:r>
              <a:rPr lang="en-ID" spc="-1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inti,</a:t>
            </a:r>
            <a:r>
              <a:rPr lang="en-ID" spc="-70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sukumin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d</a:t>
            </a:r>
            <a:r>
              <a:rPr lang="en-ID" spc="-75" dirty="0">
                <a:latin typeface="+mj-lt"/>
                <a:cs typeface="Times New Roman"/>
              </a:rPr>
              <a:t> </a:t>
            </a:r>
            <a:r>
              <a:rPr lang="en-ID" dirty="0" err="1">
                <a:latin typeface="+mj-lt"/>
                <a:cs typeface="Times New Roman"/>
              </a:rPr>
              <a:t>tidak</a:t>
            </a:r>
            <a:r>
              <a:rPr lang="en-ID" spc="-75" dirty="0">
                <a:latin typeface="+mj-lt"/>
                <a:cs typeface="Times New Roman"/>
              </a:rPr>
              <a:t> </a:t>
            </a:r>
          </a:p>
          <a:p>
            <a:pPr marL="12065" marR="448945">
              <a:lnSpc>
                <a:spcPct val="100000"/>
              </a:lnSpc>
              <a:spcBef>
                <a:spcPts val="770"/>
              </a:spcBef>
              <a:tabLst>
                <a:tab pos="356870" algn="l"/>
              </a:tabLst>
            </a:pPr>
            <a:r>
              <a:rPr lang="en-ID" spc="-10" dirty="0" err="1">
                <a:latin typeface="+mj-lt"/>
                <a:cs typeface="Times New Roman"/>
              </a:rPr>
              <a:t>diikutkan</a:t>
            </a:r>
            <a:r>
              <a:rPr lang="en-ID" spc="-10" dirty="0">
                <a:latin typeface="+mj-lt"/>
                <a:cs typeface="Times New Roman"/>
              </a:rPr>
              <a:t>.</a:t>
            </a:r>
            <a:endParaRPr lang="en-ID" dirty="0">
              <a:latin typeface="+mj-lt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1700"/>
              </a:spcBef>
              <a:buFont typeface="Arial MT"/>
              <a:buChar char="•"/>
            </a:pPr>
            <a:endParaRPr lang="en-ID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tabLst>
                <a:tab pos="356870" algn="l"/>
              </a:tabLst>
            </a:pPr>
            <a:r>
              <a:rPr lang="en-ID" dirty="0" err="1">
                <a:latin typeface="+mj-lt"/>
                <a:cs typeface="Times New Roman"/>
              </a:rPr>
              <a:t>Contoh</a:t>
            </a:r>
            <a:r>
              <a:rPr lang="en-ID" spc="-80" dirty="0">
                <a:latin typeface="+mj-lt"/>
                <a:cs typeface="Times New Roman"/>
              </a:rPr>
              <a:t> </a:t>
            </a:r>
            <a:r>
              <a:rPr lang="en-ID" spc="-50" dirty="0">
                <a:latin typeface="+mj-lt"/>
                <a:cs typeface="Times New Roman"/>
              </a:rPr>
              <a:t>:</a:t>
            </a:r>
            <a:endParaRPr lang="en-ID" dirty="0">
              <a:latin typeface="+mj-lt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lang="en-ID" spc="-40" dirty="0">
                <a:latin typeface="+mj-lt"/>
                <a:cs typeface="Times New Roman"/>
              </a:rPr>
              <a:t>f(</a:t>
            </a:r>
            <a:r>
              <a:rPr lang="en-ID" spc="-40" dirty="0" err="1">
                <a:latin typeface="+mj-lt"/>
                <a:cs typeface="Times New Roman"/>
              </a:rPr>
              <a:t>v,w,x,y</a:t>
            </a:r>
            <a:r>
              <a:rPr lang="en-ID" spc="-40" dirty="0">
                <a:latin typeface="+mj-lt"/>
                <a:cs typeface="Times New Roman"/>
              </a:rPr>
              <a:t>)</a:t>
            </a:r>
            <a:r>
              <a:rPr lang="en-ID" spc="-15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=</a:t>
            </a:r>
            <a:r>
              <a:rPr lang="en-ID" spc="-25" dirty="0">
                <a:latin typeface="+mj-lt"/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</a:t>
            </a:r>
            <a:r>
              <a:rPr lang="en-ID" spc="-5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m</a:t>
            </a:r>
            <a:r>
              <a:rPr lang="en-ID" spc="-45" dirty="0">
                <a:latin typeface="+mj-lt"/>
                <a:cs typeface="Times New Roman"/>
              </a:rPr>
              <a:t> </a:t>
            </a:r>
            <a:r>
              <a:rPr lang="en-ID" spc="-10" dirty="0">
                <a:latin typeface="+mj-lt"/>
                <a:cs typeface="Times New Roman"/>
              </a:rPr>
              <a:t>(2,3,7,9,11,13)</a:t>
            </a:r>
            <a:r>
              <a:rPr lang="en-ID" spc="-60" dirty="0">
                <a:latin typeface="+mj-lt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+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dirty="0">
                <a:latin typeface="Symbol"/>
                <a:cs typeface="Symbol"/>
              </a:rPr>
              <a:t></a:t>
            </a:r>
            <a:r>
              <a:rPr lang="en-ID" spc="-20" dirty="0">
                <a:latin typeface="Times New Roman"/>
                <a:cs typeface="Times New Roman"/>
              </a:rPr>
              <a:t> </a:t>
            </a:r>
            <a:r>
              <a:rPr lang="en-ID" dirty="0">
                <a:latin typeface="+mj-lt"/>
                <a:cs typeface="Times New Roman"/>
              </a:rPr>
              <a:t>d</a:t>
            </a:r>
            <a:r>
              <a:rPr lang="en-ID" spc="-40" dirty="0">
                <a:latin typeface="+mj-lt"/>
                <a:cs typeface="Times New Roman"/>
              </a:rPr>
              <a:t> </a:t>
            </a:r>
            <a:r>
              <a:rPr lang="en-ID" spc="-10" dirty="0">
                <a:latin typeface="+mj-lt"/>
                <a:cs typeface="Times New Roman"/>
              </a:rPr>
              <a:t>(1,10,15)</a:t>
            </a:r>
            <a:endParaRPr lang="en-ID" dirty="0">
              <a:latin typeface="+mj-lt"/>
              <a:cs typeface="Times New Roman"/>
            </a:endParaRP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8901470A-3AD1-4ABA-8377-F40AEE0E0330}"/>
              </a:ext>
            </a:extLst>
          </p:cNvPr>
          <p:cNvSpPr txBox="1">
            <a:spLocks/>
          </p:cNvSpPr>
          <p:nvPr/>
        </p:nvSpPr>
        <p:spPr>
          <a:xfrm>
            <a:off x="215516" y="411510"/>
            <a:ext cx="7623175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635000">
              <a:spcBef>
                <a:spcPts val="105"/>
              </a:spcBef>
            </a:pPr>
            <a:r>
              <a:rPr lang="en-ID" sz="3600" dirty="0" err="1"/>
              <a:t>Kondisi</a:t>
            </a:r>
            <a:r>
              <a:rPr lang="en-ID" sz="3600" spc="-90" dirty="0"/>
              <a:t> </a:t>
            </a:r>
            <a:r>
              <a:rPr lang="en-ID" sz="3600" dirty="0"/>
              <a:t>Don’t</a:t>
            </a:r>
            <a:r>
              <a:rPr lang="en-ID" sz="3600" spc="-130" dirty="0"/>
              <a:t> </a:t>
            </a:r>
            <a:r>
              <a:rPr lang="en-ID" sz="3600" spc="-20" dirty="0"/>
              <a:t>Care</a:t>
            </a:r>
            <a:endParaRPr lang="en-ID" sz="3600" dirty="0"/>
          </a:p>
        </p:txBody>
      </p:sp>
    </p:spTree>
    <p:extLst>
      <p:ext uri="{BB962C8B-B14F-4D97-AF65-F5344CB8AC3E}">
        <p14:creationId xmlns:p14="http://schemas.microsoft.com/office/powerpoint/2010/main" val="3269827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AB02A44-A4F0-4792-B061-A819106242B1}"/>
              </a:ext>
            </a:extLst>
          </p:cNvPr>
          <p:cNvSpPr txBox="1">
            <a:spLocks/>
          </p:cNvSpPr>
          <p:nvPr/>
        </p:nvSpPr>
        <p:spPr>
          <a:xfrm>
            <a:off x="395536" y="244460"/>
            <a:ext cx="7623175" cy="731225"/>
          </a:xfrm>
          <a:prstGeom prst="rect">
            <a:avLst/>
          </a:prstGeom>
        </p:spPr>
        <p:txBody>
          <a:bodyPr vert="horz" wrap="square" lIns="0" tIns="175513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025525">
              <a:spcBef>
                <a:spcPts val="95"/>
              </a:spcBef>
            </a:pPr>
            <a:r>
              <a:rPr lang="en-ID" sz="3600" dirty="0" err="1">
                <a:cs typeface="Times New Roman"/>
              </a:rPr>
              <a:t>Fungsi</a:t>
            </a:r>
            <a:r>
              <a:rPr lang="en-ID" sz="3600" spc="-260" dirty="0">
                <a:cs typeface="Times New Roman"/>
              </a:rPr>
              <a:t> </a:t>
            </a:r>
            <a:r>
              <a:rPr lang="en-ID" sz="3600" dirty="0" err="1">
                <a:cs typeface="Times New Roman"/>
              </a:rPr>
              <a:t>Tidak</a:t>
            </a:r>
            <a:r>
              <a:rPr lang="en-ID" sz="3600" spc="-190" dirty="0">
                <a:cs typeface="Times New Roman"/>
              </a:rPr>
              <a:t> </a:t>
            </a:r>
            <a:r>
              <a:rPr lang="en-ID" sz="3600" spc="-10" dirty="0" err="1">
                <a:cs typeface="Times New Roman"/>
              </a:rPr>
              <a:t>Lengkap</a:t>
            </a:r>
            <a:endParaRPr lang="en-ID" sz="3600" dirty="0">
              <a:cs typeface="Times New Roman"/>
            </a:endParaRP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A02461EA-27F3-41C2-B235-50FA01747770}"/>
              </a:ext>
            </a:extLst>
          </p:cNvPr>
          <p:cNvGrpSpPr/>
          <p:nvPr/>
        </p:nvGrpSpPr>
        <p:grpSpPr>
          <a:xfrm>
            <a:off x="2123728" y="1923678"/>
            <a:ext cx="4452964" cy="2736304"/>
            <a:chOff x="349295" y="1154941"/>
            <a:chExt cx="8413750" cy="5170170"/>
          </a:xfrm>
        </p:grpSpPr>
        <p:pic>
          <p:nvPicPr>
            <p:cNvPr id="5" name="object 4">
              <a:extLst>
                <a:ext uri="{FF2B5EF4-FFF2-40B4-BE49-F238E27FC236}">
                  <a16:creationId xmlns:a16="http://schemas.microsoft.com/office/drawing/2014/main" id="{8F4E73FE-A55E-4244-9EE2-08059CAD94E0}"/>
                </a:ext>
              </a:extLst>
            </p:cNvPr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9295" y="1154941"/>
              <a:ext cx="4924357" cy="3873871"/>
            </a:xfrm>
            <a:prstGeom prst="rect">
              <a:avLst/>
            </a:prstGeom>
          </p:spPr>
        </p:pic>
        <p:pic>
          <p:nvPicPr>
            <p:cNvPr id="6" name="object 5">
              <a:extLst>
                <a:ext uri="{FF2B5EF4-FFF2-40B4-BE49-F238E27FC236}">
                  <a16:creationId xmlns:a16="http://schemas.microsoft.com/office/drawing/2014/main" id="{43D99A9C-BA3F-47E7-B95F-F8DF071FDD18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365119" y="2819400"/>
              <a:ext cx="5397881" cy="3505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717937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3561194"/>
            <a:ext cx="9144000" cy="576063"/>
          </a:xfrm>
        </p:spPr>
        <p:txBody>
          <a:bodyPr/>
          <a:lstStyle/>
          <a:p>
            <a:r>
              <a:rPr lang="en-US" altLang="ko-KR" sz="3600" dirty="0" err="1"/>
              <a:t>Terima</a:t>
            </a:r>
            <a:r>
              <a:rPr lang="en-US" altLang="ko-KR" sz="3600" dirty="0"/>
              <a:t> Kasih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6145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 txBox="1">
            <a:spLocks/>
          </p:cNvSpPr>
          <p:nvPr/>
        </p:nvSpPr>
        <p:spPr>
          <a:xfrm>
            <a:off x="2555776" y="339502"/>
            <a:ext cx="6588224" cy="576064"/>
          </a:xfrm>
          <a:prstGeom prst="rect">
            <a:avLst/>
          </a:prstGeom>
        </p:spPr>
        <p:txBody>
          <a:bodyPr anchor="ctr"/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3600" dirty="0" err="1">
                <a:cs typeface="Arial" pitchFamily="34" charset="0"/>
              </a:rPr>
              <a:t>Metode</a:t>
            </a:r>
            <a:r>
              <a:rPr lang="en-US" sz="3600" dirty="0">
                <a:cs typeface="Arial" pitchFamily="34" charset="0"/>
              </a:rPr>
              <a:t> </a:t>
            </a:r>
            <a:r>
              <a:rPr lang="en-US" sz="3600" dirty="0" err="1">
                <a:cs typeface="Arial" pitchFamily="34" charset="0"/>
              </a:rPr>
              <a:t>Tabulasi</a:t>
            </a:r>
            <a:r>
              <a:rPr lang="en-US" sz="3600" dirty="0">
                <a:cs typeface="Arial" pitchFamily="34" charset="0"/>
              </a:rPr>
              <a:t> (</a:t>
            </a:r>
            <a:r>
              <a:rPr lang="en-US" sz="3600" i="1" dirty="0">
                <a:cs typeface="Arial" pitchFamily="34" charset="0"/>
              </a:rPr>
              <a:t>Implicant</a:t>
            </a:r>
            <a:r>
              <a:rPr lang="en-US" sz="3600" dirty="0">
                <a:cs typeface="Arial" pitchFamily="34" charset="0"/>
              </a:rPr>
              <a:t>)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131840" y="127560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120330" y="2163705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3108820" y="305180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571078" y="973514"/>
            <a:ext cx="6177386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err="1">
                <a:cs typeface="Arial" pitchFamily="34" charset="0"/>
              </a:rPr>
              <a:t>Metode</a:t>
            </a:r>
            <a:r>
              <a:rPr lang="en-US" altLang="ko-KR" sz="2000" b="1" dirty="0">
                <a:cs typeface="Arial" pitchFamily="34" charset="0"/>
              </a:rPr>
              <a:t> </a:t>
            </a:r>
            <a:r>
              <a:rPr lang="en-US" altLang="ko-KR" sz="2000" b="1" dirty="0" err="1">
                <a:cs typeface="Arial" pitchFamily="34" charset="0"/>
              </a:rPr>
              <a:t>Tabulasi</a:t>
            </a:r>
            <a:r>
              <a:rPr lang="en-US" altLang="ko-KR" sz="2000" b="1" dirty="0">
                <a:cs typeface="Arial" pitchFamily="34" charset="0"/>
              </a:rPr>
              <a:t> (Quine </a:t>
            </a:r>
            <a:r>
              <a:rPr lang="en-US" altLang="ko-KR" sz="2000" b="1" dirty="0" err="1">
                <a:cs typeface="Arial" pitchFamily="34" charset="0"/>
              </a:rPr>
              <a:t>Mccluskey</a:t>
            </a:r>
            <a:r>
              <a:rPr lang="en-US" altLang="ko-KR" sz="2000" b="1" dirty="0">
                <a:cs typeface="Arial" pitchFamily="34" charset="0"/>
              </a:rPr>
              <a:t>)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dapat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mengatasi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jumlah</a:t>
            </a:r>
            <a:r>
              <a:rPr lang="en-US" altLang="ko-KR" sz="1600" dirty="0">
                <a:cs typeface="Arial" pitchFamily="34" charset="0"/>
              </a:rPr>
              <a:t> variable yang </a:t>
            </a:r>
            <a:r>
              <a:rPr lang="en-US" altLang="ko-KR" sz="1600" dirty="0" err="1">
                <a:cs typeface="Arial" pitchFamily="34" charset="0"/>
              </a:rPr>
              <a:t>besar</a:t>
            </a:r>
            <a:r>
              <a:rPr lang="en-US" altLang="ko-KR" sz="1600" dirty="0">
                <a:cs typeface="Arial" pitchFamily="34" charset="0"/>
              </a:rPr>
              <a:t>.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dirumuskan</a:t>
            </a:r>
            <a:r>
              <a:rPr lang="en-US" altLang="ko-KR" sz="1600" dirty="0">
                <a:cs typeface="Arial" pitchFamily="34" charset="0"/>
              </a:rPr>
              <a:t> oleh Quine dan </a:t>
            </a:r>
            <a:r>
              <a:rPr lang="en-US" altLang="ko-KR" sz="1600" dirty="0" err="1">
                <a:cs typeface="Arial" pitchFamily="34" charset="0"/>
              </a:rPr>
              <a:t>kemudian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diperbaiki</a:t>
            </a:r>
            <a:r>
              <a:rPr lang="en-US" altLang="ko-KR" sz="1600" dirty="0">
                <a:cs typeface="Arial" pitchFamily="34" charset="0"/>
              </a:rPr>
              <a:t> oleh McCluskey, </a:t>
            </a:r>
            <a:r>
              <a:rPr lang="en-US" altLang="ko-KR" sz="1600" dirty="0" err="1">
                <a:cs typeface="Arial" pitchFamily="34" charset="0"/>
              </a:rPr>
              <a:t>sehingga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ini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dikenal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Quine McCluskey.</a:t>
            </a:r>
          </a:p>
          <a:p>
            <a:r>
              <a:rPr lang="en-US" altLang="ko-KR" sz="1600" dirty="0" err="1">
                <a:cs typeface="Arial" pitchFamily="34" charset="0"/>
              </a:rPr>
              <a:t>Metode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penyederhanaan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dengan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tabulasi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terdiri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bagian</a:t>
            </a:r>
            <a:r>
              <a:rPr lang="en-US" altLang="ko-KR" sz="1600" dirty="0">
                <a:cs typeface="Arial" pitchFamily="34" charset="0"/>
              </a:rPr>
              <a:t>, </a:t>
            </a:r>
            <a:r>
              <a:rPr lang="en-US" altLang="ko-KR" sz="1600" dirty="0" err="1">
                <a:cs typeface="Arial" pitchFamily="34" charset="0"/>
              </a:rPr>
              <a:t>yaitu</a:t>
            </a:r>
            <a:r>
              <a:rPr lang="en-US" altLang="ko-KR" sz="1600" dirty="0">
                <a:cs typeface="Arial" pitchFamily="34" charset="0"/>
              </a:rPr>
              <a:t> :</a:t>
            </a:r>
          </a:p>
          <a:p>
            <a:endParaRPr lang="en-US" altLang="ko-KR" sz="1600" dirty="0">
              <a:cs typeface="Arial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sz="1600" b="1" i="1" dirty="0" err="1">
                <a:cs typeface="Arial" pitchFamily="34" charset="0"/>
              </a:rPr>
              <a:t>Penentuan</a:t>
            </a:r>
            <a:r>
              <a:rPr lang="en-US" altLang="ko-KR" sz="1600" b="1" i="1" dirty="0">
                <a:cs typeface="Arial" pitchFamily="34" charset="0"/>
              </a:rPr>
              <a:t> Prime Implicant</a:t>
            </a:r>
          </a:p>
          <a:p>
            <a:r>
              <a:rPr lang="en-US" altLang="ko-KR" sz="1600" dirty="0" err="1">
                <a:cs typeface="Arial" pitchFamily="34" charset="0"/>
              </a:rPr>
              <a:t>Mencari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(term) yang </a:t>
            </a:r>
            <a:r>
              <a:rPr lang="en-US" altLang="ko-KR" sz="1600" dirty="0" err="1">
                <a:cs typeface="Arial" pitchFamily="34" charset="0"/>
              </a:rPr>
              <a:t>merupakan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calon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untuk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dicantumkan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dalam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fungsi</a:t>
            </a:r>
            <a:r>
              <a:rPr lang="en-US" altLang="ko-KR" sz="1600" dirty="0">
                <a:cs typeface="Arial" pitchFamily="34" charset="0"/>
              </a:rPr>
              <a:t> yang </a:t>
            </a:r>
            <a:r>
              <a:rPr lang="en-US" altLang="ko-KR" sz="1600" dirty="0" err="1">
                <a:cs typeface="Arial" pitchFamily="34" charset="0"/>
              </a:rPr>
              <a:t>disederhanakan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itu</a:t>
            </a:r>
            <a:r>
              <a:rPr lang="en-US" altLang="ko-KR" sz="1600" dirty="0">
                <a:cs typeface="Arial" pitchFamily="34" charset="0"/>
              </a:rPr>
              <a:t>.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tersebut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dinamakan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i="1" dirty="0">
                <a:cs typeface="Arial" pitchFamily="34" charset="0"/>
              </a:rPr>
              <a:t>prime implicant.</a:t>
            </a:r>
          </a:p>
          <a:p>
            <a:pPr marL="342900" indent="-342900">
              <a:buAutoNum type="arabicPeriod" startAt="2"/>
            </a:pPr>
            <a:r>
              <a:rPr lang="en-US" altLang="ko-KR" sz="1600" b="1" i="1" dirty="0" err="1">
                <a:cs typeface="Arial" pitchFamily="34" charset="0"/>
              </a:rPr>
              <a:t>Pemilihan</a:t>
            </a:r>
            <a:r>
              <a:rPr lang="en-US" altLang="ko-KR" sz="1600" b="1" i="1" dirty="0">
                <a:cs typeface="Arial" pitchFamily="34" charset="0"/>
              </a:rPr>
              <a:t> Prime Implicant</a:t>
            </a:r>
          </a:p>
          <a:p>
            <a:r>
              <a:rPr lang="en-US" altLang="ko-KR" sz="1600" dirty="0" err="1">
                <a:cs typeface="Arial" pitchFamily="34" charset="0"/>
              </a:rPr>
              <a:t>Memilih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diantara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semua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suku</a:t>
            </a:r>
            <a:r>
              <a:rPr lang="en-US" altLang="ko-KR" sz="1600" dirty="0">
                <a:cs typeface="Arial" pitchFamily="34" charset="0"/>
              </a:rPr>
              <a:t> prime implicant yang </a:t>
            </a:r>
            <a:r>
              <a:rPr lang="en-US" altLang="ko-KR" sz="1600" dirty="0" err="1">
                <a:cs typeface="Arial" pitchFamily="34" charset="0"/>
              </a:rPr>
              <a:t>tersedia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itu</a:t>
            </a:r>
            <a:r>
              <a:rPr lang="en-US" altLang="ko-KR" sz="1600" dirty="0">
                <a:cs typeface="Arial" pitchFamily="34" charset="0"/>
              </a:rPr>
              <a:t> yang </a:t>
            </a:r>
            <a:r>
              <a:rPr lang="en-US" altLang="ko-KR" sz="1600" dirty="0" err="1">
                <a:cs typeface="Arial" pitchFamily="34" charset="0"/>
              </a:rPr>
              <a:t>akan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memberikan</a:t>
            </a:r>
            <a:r>
              <a:rPr lang="en-US" altLang="ko-KR" sz="1600" dirty="0">
                <a:cs typeface="Arial" pitchFamily="34" charset="0"/>
              </a:rPr>
              <a:t> </a:t>
            </a:r>
            <a:r>
              <a:rPr lang="en-US" altLang="ko-KR" sz="1600" dirty="0" err="1">
                <a:cs typeface="Arial" pitchFamily="34" charset="0"/>
              </a:rPr>
              <a:t>pernyataan</a:t>
            </a:r>
            <a:r>
              <a:rPr lang="en-US" altLang="ko-KR" sz="1600" dirty="0">
                <a:cs typeface="Arial" pitchFamily="34" charset="0"/>
              </a:rPr>
              <a:t> yang paling </a:t>
            </a:r>
            <a:r>
              <a:rPr lang="en-US" altLang="ko-KR" sz="1600" dirty="0" err="1">
                <a:cs typeface="Arial" pitchFamily="34" charset="0"/>
              </a:rPr>
              <a:t>sederhana</a:t>
            </a:r>
            <a:r>
              <a:rPr lang="en-US" altLang="ko-KR" sz="1600" dirty="0">
                <a:cs typeface="Arial" pitchFamily="34" charset="0"/>
              </a:rPr>
              <a:t>.</a:t>
            </a:r>
            <a:endParaRPr lang="ko-KR" altLang="en-US" sz="1600" dirty="0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5055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2925" y="1016559"/>
            <a:ext cx="56886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Penentuan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altLang="ko-KR" sz="2400" b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Penyusun</a:t>
            </a:r>
            <a:r>
              <a:rPr lang="en-US" altLang="ko-KR" sz="24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Utama</a:t>
            </a:r>
            <a:endParaRPr lang="ko-KR" altLang="en-US" sz="2400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8C685E09-6533-46D3-8C1E-DF4D9D3FA50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300192" y="1247392"/>
            <a:ext cx="2015371" cy="3330348"/>
          </a:xfrm>
          <a:prstGeom prst="rect">
            <a:avLst/>
          </a:prstGeom>
        </p:spPr>
      </p:pic>
      <p:sp>
        <p:nvSpPr>
          <p:cNvPr id="7" name="object 3">
            <a:extLst>
              <a:ext uri="{FF2B5EF4-FFF2-40B4-BE49-F238E27FC236}">
                <a16:creationId xmlns:a16="http://schemas.microsoft.com/office/drawing/2014/main" id="{1FF9606B-176D-4BC9-9233-073E49FC9AD9}"/>
              </a:ext>
            </a:extLst>
          </p:cNvPr>
          <p:cNvSpPr txBox="1"/>
          <p:nvPr/>
        </p:nvSpPr>
        <p:spPr>
          <a:xfrm>
            <a:off x="989662" y="1995686"/>
            <a:ext cx="4697609" cy="1940147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065" marR="85725">
              <a:lnSpc>
                <a:spcPct val="90000"/>
              </a:lnSpc>
              <a:spcBef>
                <a:spcPts val="405"/>
              </a:spcBef>
              <a:tabLst>
                <a:tab pos="356870" algn="l"/>
              </a:tabLst>
            </a:pPr>
            <a:r>
              <a:rPr lang="en-US" sz="1600" dirty="0">
                <a:cs typeface="Times New Roman"/>
              </a:rPr>
              <a:t>Langkah</a:t>
            </a:r>
            <a:r>
              <a:rPr lang="en-US" sz="1600" spc="-85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pertama</a:t>
            </a:r>
            <a:r>
              <a:rPr lang="en-US" sz="1600" spc="-75" dirty="0">
                <a:cs typeface="Times New Roman"/>
              </a:rPr>
              <a:t> </a:t>
            </a:r>
            <a:r>
              <a:rPr lang="en-US" sz="1600" spc="-20" dirty="0">
                <a:cs typeface="Times New Roman"/>
              </a:rPr>
              <a:t>yang </a:t>
            </a:r>
            <a:r>
              <a:rPr lang="en-US" sz="1600" dirty="0" err="1">
                <a:cs typeface="Times New Roman"/>
              </a:rPr>
              <a:t>harus</a:t>
            </a:r>
            <a:r>
              <a:rPr lang="en-US" sz="1600" spc="-10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dilaksanakan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adalah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mengelompokkan</a:t>
            </a:r>
            <a:r>
              <a:rPr lang="en-US" sz="1600" spc="-3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semua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sukumin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berdasarkan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cacah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dirty="0">
                <a:cs typeface="Times New Roman"/>
              </a:rPr>
              <a:t>bit</a:t>
            </a:r>
            <a:r>
              <a:rPr lang="en-US" sz="1600" spc="-5" dirty="0">
                <a:cs typeface="Times New Roman"/>
              </a:rPr>
              <a:t> </a:t>
            </a:r>
            <a:r>
              <a:rPr lang="en-US" sz="1600" spc="-50" dirty="0">
                <a:cs typeface="Times New Roman"/>
              </a:rPr>
              <a:t>1</a:t>
            </a:r>
            <a:endParaRPr lang="en-US" sz="1600" dirty="0">
              <a:cs typeface="Times New Roman"/>
            </a:endParaRPr>
          </a:p>
          <a:p>
            <a:pPr marL="12065" marR="5080">
              <a:lnSpc>
                <a:spcPct val="90100"/>
              </a:lnSpc>
              <a:spcBef>
                <a:spcPts val="625"/>
              </a:spcBef>
              <a:tabLst>
                <a:tab pos="356870" algn="l"/>
              </a:tabLst>
            </a:pPr>
            <a:r>
              <a:rPr lang="en-US" sz="1600" dirty="0" err="1">
                <a:cs typeface="Times New Roman"/>
              </a:rPr>
              <a:t>Penyederhanaan</a:t>
            </a:r>
            <a:r>
              <a:rPr lang="en-US" sz="1600" spc="-14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dilakukan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dengan</a:t>
            </a:r>
            <a:r>
              <a:rPr lang="en-US" sz="1600" spc="-55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penggabungan</a:t>
            </a:r>
            <a:r>
              <a:rPr lang="en-US" sz="1600" spc="-1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sukumin</a:t>
            </a:r>
            <a:r>
              <a:rPr lang="en-US" sz="1600" spc="-45" dirty="0">
                <a:cs typeface="Times New Roman"/>
              </a:rPr>
              <a:t> </a:t>
            </a:r>
            <a:r>
              <a:rPr lang="en-US" sz="1600" dirty="0">
                <a:cs typeface="Times New Roman"/>
              </a:rPr>
              <a:t>yang</a:t>
            </a:r>
            <a:r>
              <a:rPr lang="en-US" sz="1600" spc="-4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berbeda</a:t>
            </a:r>
            <a:r>
              <a:rPr lang="en-US" sz="1600" spc="-100" dirty="0">
                <a:cs typeface="Times New Roman"/>
              </a:rPr>
              <a:t> </a:t>
            </a:r>
            <a:r>
              <a:rPr lang="en-US" sz="1600" spc="-50" dirty="0">
                <a:cs typeface="Times New Roman"/>
              </a:rPr>
              <a:t>1 </a:t>
            </a:r>
            <a:r>
              <a:rPr lang="en-US" sz="1600" dirty="0">
                <a:cs typeface="Times New Roman"/>
              </a:rPr>
              <a:t>bit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dari</a:t>
            </a:r>
            <a:r>
              <a:rPr lang="en-US" sz="1600" spc="-45" dirty="0">
                <a:cs typeface="Times New Roman"/>
              </a:rPr>
              <a:t> </a:t>
            </a:r>
            <a:r>
              <a:rPr lang="en-US" sz="1600" dirty="0" err="1">
                <a:cs typeface="Times New Roman"/>
              </a:rPr>
              <a:t>tiap</a:t>
            </a:r>
            <a:r>
              <a:rPr lang="en-US" sz="1600" spc="-20" dirty="0">
                <a:cs typeface="Times New Roman"/>
              </a:rPr>
              <a:t> </a:t>
            </a:r>
            <a:r>
              <a:rPr lang="en-US" sz="1600" spc="-10" dirty="0" err="1">
                <a:cs typeface="Times New Roman"/>
              </a:rPr>
              <a:t>kelompok</a:t>
            </a:r>
            <a:r>
              <a:rPr lang="en-US" sz="1600" spc="-10" dirty="0">
                <a:cs typeface="Times New Roman"/>
              </a:rPr>
              <a:t>.</a:t>
            </a:r>
            <a:endParaRPr lang="en-US" sz="1600" dirty="0">
              <a:cs typeface="Times New Roman"/>
            </a:endParaRPr>
          </a:p>
          <a:p>
            <a:pPr>
              <a:lnSpc>
                <a:spcPct val="100000"/>
              </a:lnSpc>
              <a:spcBef>
                <a:spcPts val="1105"/>
              </a:spcBef>
              <a:buFont typeface="Arial MT"/>
              <a:buChar char="•"/>
            </a:pPr>
            <a:endParaRPr lang="en-US" sz="1600" dirty="0">
              <a:cs typeface="Times New Roman"/>
            </a:endParaRPr>
          </a:p>
          <a:p>
            <a:pPr marL="12065" marR="173990">
              <a:lnSpc>
                <a:spcPts val="2810"/>
              </a:lnSpc>
              <a:tabLst>
                <a:tab pos="356870" algn="l"/>
              </a:tabLst>
            </a:pP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Kunci</a:t>
            </a:r>
            <a:r>
              <a:rPr lang="en-US" sz="1600" i="1" spc="-7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kelompok</a:t>
            </a:r>
            <a:r>
              <a:rPr lang="en-US" sz="1600" i="1" spc="-7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spc="-10" dirty="0" err="1">
                <a:solidFill>
                  <a:srgbClr val="FF0000"/>
                </a:solidFill>
                <a:cs typeface="Times New Roman"/>
              </a:rPr>
              <a:t>adalah</a:t>
            </a:r>
            <a:r>
              <a:rPr lang="en-US" sz="1600" i="1" spc="-1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jumlah</a:t>
            </a:r>
            <a:r>
              <a:rPr lang="en-US" sz="1600" i="1" spc="-50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 err="1">
                <a:solidFill>
                  <a:srgbClr val="FF0000"/>
                </a:solidFill>
                <a:cs typeface="Times New Roman"/>
              </a:rPr>
              <a:t>angka</a:t>
            </a:r>
            <a:r>
              <a:rPr lang="en-US" sz="1600" i="1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dirty="0">
                <a:solidFill>
                  <a:srgbClr val="FF0000"/>
                </a:solidFill>
                <a:cs typeface="Times New Roman"/>
              </a:rPr>
              <a:t>pada</a:t>
            </a:r>
            <a:r>
              <a:rPr lang="en-US" sz="1600" i="1" spc="-45" dirty="0">
                <a:solidFill>
                  <a:srgbClr val="FF0000"/>
                </a:solidFill>
                <a:cs typeface="Times New Roman"/>
              </a:rPr>
              <a:t> </a:t>
            </a:r>
            <a:r>
              <a:rPr lang="en-US" sz="1600" i="1" spc="-40" dirty="0">
                <a:solidFill>
                  <a:srgbClr val="FF0000"/>
                </a:solidFill>
                <a:cs typeface="Times New Roman"/>
              </a:rPr>
              <a:t>biner.</a:t>
            </a:r>
            <a:endParaRPr lang="en-US" sz="16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887594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object 2">
            <a:extLst>
              <a:ext uri="{FF2B5EF4-FFF2-40B4-BE49-F238E27FC236}">
                <a16:creationId xmlns:a16="http://schemas.microsoft.com/office/drawing/2014/main" id="{B884DC25-5196-4EBF-92AF-A84D2A1BF4FA}"/>
              </a:ext>
            </a:extLst>
          </p:cNvPr>
          <p:cNvSpPr txBox="1">
            <a:spLocks/>
          </p:cNvSpPr>
          <p:nvPr/>
        </p:nvSpPr>
        <p:spPr>
          <a:xfrm>
            <a:off x="-457535" y="446896"/>
            <a:ext cx="6287135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95"/>
              </a:spcBef>
            </a:pPr>
            <a:r>
              <a:rPr lang="en-ID" sz="2800" dirty="0" err="1">
                <a:cs typeface="Times New Roman"/>
              </a:rPr>
              <a:t>Penentuan</a:t>
            </a:r>
            <a:r>
              <a:rPr lang="en-ID" sz="2800" spc="-150" dirty="0">
                <a:cs typeface="Times New Roman"/>
              </a:rPr>
              <a:t> </a:t>
            </a:r>
            <a:r>
              <a:rPr lang="en-ID" sz="2800" dirty="0" err="1">
                <a:cs typeface="Times New Roman"/>
              </a:rPr>
              <a:t>Penyusun</a:t>
            </a:r>
            <a:r>
              <a:rPr lang="en-ID" sz="2800" spc="-185" dirty="0">
                <a:cs typeface="Times New Roman"/>
              </a:rPr>
              <a:t> </a:t>
            </a:r>
            <a:r>
              <a:rPr lang="en-ID" sz="2800" spc="-10" dirty="0">
                <a:cs typeface="Times New Roman"/>
              </a:rPr>
              <a:t>Utama</a:t>
            </a:r>
            <a:endParaRPr lang="en-ID" sz="2800" dirty="0">
              <a:cs typeface="Times New Roman"/>
            </a:endParaRPr>
          </a:p>
        </p:txBody>
      </p:sp>
      <p:pic>
        <p:nvPicPr>
          <p:cNvPr id="13" name="object 3">
            <a:extLst>
              <a:ext uri="{FF2B5EF4-FFF2-40B4-BE49-F238E27FC236}">
                <a16:creationId xmlns:a16="http://schemas.microsoft.com/office/drawing/2014/main" id="{A7CA7CEC-92DF-4B6C-9A47-ADD7951C66B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15146" y="451264"/>
            <a:ext cx="3736032" cy="4152478"/>
          </a:xfrm>
          <a:prstGeom prst="rect">
            <a:avLst/>
          </a:prstGeom>
        </p:spPr>
      </p:pic>
      <p:sp>
        <p:nvSpPr>
          <p:cNvPr id="15" name="object 4">
            <a:extLst>
              <a:ext uri="{FF2B5EF4-FFF2-40B4-BE49-F238E27FC236}">
                <a16:creationId xmlns:a16="http://schemas.microsoft.com/office/drawing/2014/main" id="{DF3662ED-C0AC-479A-88D4-5DCCAE973B3A}"/>
              </a:ext>
            </a:extLst>
          </p:cNvPr>
          <p:cNvSpPr txBox="1"/>
          <p:nvPr/>
        </p:nvSpPr>
        <p:spPr>
          <a:xfrm>
            <a:off x="712072" y="1234683"/>
            <a:ext cx="8216412" cy="103746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10"/>
              </a:spcBef>
              <a:tabLst>
                <a:tab pos="433070" algn="l"/>
              </a:tabLst>
            </a:pPr>
            <a:r>
              <a:rPr sz="1600" dirty="0">
                <a:latin typeface="Times New Roman"/>
                <a:cs typeface="Times New Roman"/>
              </a:rPr>
              <a:t>Contoh</a:t>
            </a:r>
            <a:r>
              <a:rPr sz="1600" spc="-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1:</a:t>
            </a:r>
            <a:r>
              <a:rPr sz="1600" spc="-6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f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45" dirty="0">
                <a:latin typeface="Times New Roman"/>
                <a:cs typeface="Times New Roman"/>
              </a:rPr>
              <a:t> </a:t>
            </a:r>
            <a:r>
              <a:rPr sz="1600" spc="-30" dirty="0">
                <a:latin typeface="Times New Roman"/>
                <a:cs typeface="Times New Roman"/>
              </a:rPr>
              <a:t>F(w,x,y,z)</a:t>
            </a:r>
            <a:r>
              <a:rPr sz="1600" spc="2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=</a:t>
            </a:r>
            <a:r>
              <a:rPr sz="1600" spc="-7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∑m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(0,2,3,6,7,8,9,10,13)</a:t>
            </a:r>
            <a:endParaRPr sz="16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315"/>
              </a:spcBef>
            </a:pPr>
            <a:endParaRPr sz="16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sz="1600" dirty="0">
                <a:latin typeface="Times New Roman"/>
                <a:cs typeface="Times New Roman"/>
              </a:rPr>
              <a:t>Langkah</a:t>
            </a:r>
            <a:r>
              <a:rPr sz="1600" spc="-7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1:</a:t>
            </a:r>
            <a:endParaRPr lang="en-US" sz="16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  <a:tabLst>
                <a:tab pos="356870" algn="l"/>
              </a:tabLst>
            </a:pPr>
            <a:r>
              <a:rPr lang="en-ID" sz="1600" spc="-25" dirty="0">
                <a:latin typeface="Times New Roman"/>
                <a:cs typeface="Times New Roman"/>
              </a:rPr>
              <a:t>  </a:t>
            </a:r>
            <a:r>
              <a:rPr sz="1600" dirty="0">
                <a:latin typeface="Times New Roman"/>
                <a:cs typeface="Times New Roman"/>
              </a:rPr>
              <a:t>Masukkan</a:t>
            </a:r>
            <a:r>
              <a:rPr sz="1600" spc="-10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persamaan mintern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6" name="object 5">
            <a:extLst>
              <a:ext uri="{FF2B5EF4-FFF2-40B4-BE49-F238E27FC236}">
                <a16:creationId xmlns:a16="http://schemas.microsoft.com/office/drawing/2014/main" id="{9DF3387C-BDB8-4693-B953-7F3041A75A00}"/>
              </a:ext>
            </a:extLst>
          </p:cNvPr>
          <p:cNvSpPr txBox="1"/>
          <p:nvPr/>
        </p:nvSpPr>
        <p:spPr>
          <a:xfrm>
            <a:off x="680002" y="3507854"/>
            <a:ext cx="5290048" cy="596958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sz="1600" dirty="0">
                <a:latin typeface="Times New Roman"/>
                <a:cs typeface="Times New Roman"/>
              </a:rPr>
              <a:t>Langkah</a:t>
            </a:r>
            <a:r>
              <a:rPr sz="1600" spc="-85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2:</a:t>
            </a:r>
            <a:endParaRPr lang="en-US" sz="1600" spc="-25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lang="en-US" sz="1600" dirty="0">
                <a:latin typeface="Times New Roman"/>
                <a:cs typeface="Times New Roman"/>
              </a:rPr>
              <a:t>  </a:t>
            </a:r>
            <a:r>
              <a:rPr sz="1600" dirty="0" err="1">
                <a:latin typeface="Times New Roman"/>
                <a:cs typeface="Times New Roman"/>
              </a:rPr>
              <a:t>Susun</a:t>
            </a:r>
            <a:r>
              <a:rPr sz="1600" spc="-4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ke</a:t>
            </a:r>
            <a:r>
              <a:rPr sz="1600" spc="-5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dalam</a:t>
            </a:r>
            <a:r>
              <a:rPr sz="1600" spc="-30" dirty="0">
                <a:latin typeface="Times New Roman"/>
                <a:cs typeface="Times New Roman"/>
              </a:rPr>
              <a:t> </a:t>
            </a:r>
            <a:r>
              <a:rPr sz="1600" spc="-10" dirty="0">
                <a:latin typeface="Times New Roman"/>
                <a:cs typeface="Times New Roman"/>
              </a:rPr>
              <a:t>kelompok </a:t>
            </a:r>
            <a:r>
              <a:rPr sz="1600" dirty="0">
                <a:latin typeface="Times New Roman"/>
                <a:cs typeface="Times New Roman"/>
              </a:rPr>
              <a:t>dan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beri</a:t>
            </a:r>
            <a:r>
              <a:rPr sz="1600" spc="-35" dirty="0">
                <a:latin typeface="Times New Roman"/>
                <a:cs typeface="Times New Roman"/>
              </a:rPr>
              <a:t> </a:t>
            </a:r>
            <a:r>
              <a:rPr sz="1600" dirty="0">
                <a:latin typeface="Times New Roman"/>
                <a:cs typeface="Times New Roman"/>
              </a:rPr>
              <a:t>tanda</a:t>
            </a:r>
            <a:r>
              <a:rPr sz="1600" spc="-50" dirty="0">
                <a:latin typeface="Times New Roman"/>
                <a:cs typeface="Times New Roman"/>
              </a:rPr>
              <a:t> </a:t>
            </a:r>
            <a:r>
              <a:rPr sz="1600" spc="-25" dirty="0">
                <a:latin typeface="Times New Roman"/>
                <a:cs typeface="Times New Roman"/>
              </a:rPr>
              <a:t>(</a:t>
            </a:r>
            <a:r>
              <a:rPr sz="1600" spc="-25" dirty="0">
                <a:latin typeface="Symbol"/>
                <a:cs typeface="Symbol"/>
              </a:rPr>
              <a:t></a:t>
            </a:r>
            <a:r>
              <a:rPr sz="1600" spc="-25" dirty="0">
                <a:latin typeface="Times New Roman"/>
                <a:cs typeface="Times New Roman"/>
              </a:rPr>
              <a:t>)</a:t>
            </a:r>
            <a:endParaRPr sz="1600" dirty="0">
              <a:latin typeface="Times New Roman"/>
              <a:cs typeface="Times New Roman"/>
            </a:endParaRPr>
          </a:p>
        </p:txBody>
      </p:sp>
      <p:pic>
        <p:nvPicPr>
          <p:cNvPr id="18" name="object 6">
            <a:extLst>
              <a:ext uri="{FF2B5EF4-FFF2-40B4-BE49-F238E27FC236}">
                <a16:creationId xmlns:a16="http://schemas.microsoft.com/office/drawing/2014/main" id="{8405B07C-0F93-423C-897B-426A4400CDF6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015146" y="2614725"/>
            <a:ext cx="3736032" cy="226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7266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CAF293E4-037B-412E-93E2-4A7337425F89}"/>
              </a:ext>
            </a:extLst>
          </p:cNvPr>
          <p:cNvSpPr txBox="1"/>
          <p:nvPr/>
        </p:nvSpPr>
        <p:spPr>
          <a:xfrm>
            <a:off x="827584" y="1394825"/>
            <a:ext cx="4968552" cy="2353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56870" algn="l"/>
              </a:tabLst>
            </a:pPr>
            <a:r>
              <a:rPr dirty="0">
                <a:ea typeface="Verdana" panose="020B0604030504040204" pitchFamily="34" charset="0"/>
                <a:cs typeface="Times New Roman"/>
              </a:rPr>
              <a:t>Langkah</a:t>
            </a:r>
            <a:r>
              <a:rPr spc="-90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25" dirty="0">
                <a:ea typeface="Verdana" panose="020B0604030504040204" pitchFamily="34" charset="0"/>
                <a:cs typeface="Times New Roman"/>
              </a:rPr>
              <a:t>3:</a:t>
            </a:r>
            <a:endParaRPr lang="en-US" spc="-25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dirty="0" err="1">
                <a:ea typeface="Verdana" panose="020B0604030504040204" pitchFamily="34" charset="0"/>
                <a:cs typeface="Times New Roman"/>
              </a:rPr>
              <a:t>Pasangkan</a:t>
            </a:r>
            <a:r>
              <a:rPr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dirty="0">
                <a:ea typeface="Verdana" panose="020B0604030504040204" pitchFamily="34" charset="0"/>
                <a:cs typeface="Times New Roman"/>
              </a:rPr>
              <a:t>2</a:t>
            </a:r>
            <a:r>
              <a:rPr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20" dirty="0">
                <a:ea typeface="Verdana" panose="020B0604030504040204" pitchFamily="34" charset="0"/>
                <a:cs typeface="Times New Roman"/>
              </a:rPr>
              <a:t>buah </a:t>
            </a:r>
            <a:r>
              <a:rPr dirty="0">
                <a:ea typeface="Verdana" panose="020B0604030504040204" pitchFamily="34" charset="0"/>
                <a:cs typeface="Times New Roman"/>
              </a:rPr>
              <a:t>mintern</a:t>
            </a:r>
            <a:r>
              <a:rPr spc="-80" dirty="0">
                <a:ea typeface="Verdana" panose="020B0604030504040204" pitchFamily="34" charset="0"/>
                <a:cs typeface="Times New Roman"/>
              </a:rPr>
              <a:t> </a:t>
            </a:r>
            <a:r>
              <a:rPr spc="-10" dirty="0">
                <a:ea typeface="Verdana" panose="020B0604030504040204" pitchFamily="34" charset="0"/>
                <a:cs typeface="Times New Roman"/>
              </a:rPr>
              <a:t>dengan </a:t>
            </a:r>
            <a:r>
              <a:rPr spc="-10" dirty="0" err="1">
                <a:ea typeface="Verdana" panose="020B0604030504040204" pitchFamily="34" charset="0"/>
                <a:cs typeface="Times New Roman"/>
              </a:rPr>
              <a:t>ketentuan</a:t>
            </a:r>
            <a:r>
              <a:rPr spc="-10" dirty="0">
                <a:ea typeface="Verdana" panose="020B0604030504040204" pitchFamily="34" charset="0"/>
                <a:cs typeface="Times New Roman"/>
              </a:rPr>
              <a:t>:</a:t>
            </a:r>
            <a:endParaRPr lang="en-US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Kedua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mintern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memiliki</a:t>
            </a:r>
            <a:r>
              <a:rPr sz="1600" spc="-15" dirty="0">
                <a:ea typeface="Verdana" panose="020B0604030504040204" pitchFamily="34" charset="0"/>
                <a:cs typeface="Times New Roman"/>
              </a:rPr>
              <a:t> </a:t>
            </a:r>
            <a:r>
              <a:rPr lang="en-US" sz="1600" spc="-15" dirty="0" err="1">
                <a:ea typeface="Verdana" panose="020B0604030504040204" pitchFamily="34" charset="0"/>
                <a:cs typeface="Times New Roman"/>
              </a:rPr>
              <a:t>p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erbedan</a:t>
            </a:r>
            <a:r>
              <a:rPr sz="1600" spc="-8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50" dirty="0">
                <a:ea typeface="Verdana" panose="020B0604030504040204" pitchFamily="34" charset="0"/>
                <a:cs typeface="Times New Roman"/>
              </a:rPr>
              <a:t>1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digit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pada</a:t>
            </a:r>
            <a:r>
              <a:rPr lang="en-US" sz="1600" spc="-2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 err="1">
                <a:ea typeface="Verdana" panose="020B0604030504040204" pitchFamily="34" charset="0"/>
                <a:cs typeface="Times New Roman"/>
              </a:rPr>
              <a:t>kode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binernya</a:t>
            </a:r>
            <a:endParaRPr lang="en-US" sz="1600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Kedua</a:t>
            </a:r>
            <a:r>
              <a:rPr sz="1600" spc="-5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mintern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 err="1">
                <a:ea typeface="Verdana" panose="020B0604030504040204" pitchFamily="34" charset="0"/>
                <a:cs typeface="Times New Roman"/>
              </a:rPr>
              <a:t>harus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dari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2</a:t>
            </a:r>
            <a:r>
              <a:rPr sz="1600"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kelompok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</a:t>
            </a:r>
            <a:r>
              <a:rPr lang="en-US" sz="1600" spc="-2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berbeda</a:t>
            </a:r>
            <a:r>
              <a:rPr sz="1600" spc="-4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dan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berurutan</a:t>
            </a:r>
            <a:endParaRPr lang="en-US" sz="1600" spc="-10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 err="1">
                <a:ea typeface="Verdana" panose="020B0604030504040204" pitchFamily="34" charset="0"/>
                <a:cs typeface="Times New Roman"/>
              </a:rPr>
              <a:t>Mengganti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digit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 </a:t>
            </a:r>
            <a:r>
              <a:rPr sz="1600" dirty="0" err="1">
                <a:ea typeface="Verdana" panose="020B0604030504040204" pitchFamily="34" charset="0"/>
                <a:cs typeface="Times New Roman"/>
              </a:rPr>
              <a:t>berbeda</a:t>
            </a:r>
            <a:r>
              <a:rPr sz="1600" spc="-5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dengan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 err="1">
                <a:ea typeface="Verdana" panose="020B0604030504040204" pitchFamily="34" charset="0"/>
                <a:cs typeface="Times New Roman"/>
              </a:rPr>
              <a:t>tanda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“-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”.</a:t>
            </a:r>
            <a:endParaRPr lang="en-US" sz="1600" spc="-25" dirty="0">
              <a:ea typeface="Verdana" panose="020B0604030504040204" pitchFamily="34" charset="0"/>
              <a:cs typeface="Times New Roman"/>
            </a:endParaRPr>
          </a:p>
          <a:p>
            <a:pPr marL="298450" indent="-285750">
              <a:lnSpc>
                <a:spcPct val="100000"/>
              </a:lnSpc>
              <a:spcBef>
                <a:spcPts val="95"/>
              </a:spcBef>
              <a:buFont typeface="Wingdings" panose="05000000000000000000" pitchFamily="2" charset="2"/>
              <a:buChar char="ü"/>
              <a:tabLst>
                <a:tab pos="356870" algn="l"/>
              </a:tabLst>
            </a:pPr>
            <a:r>
              <a:rPr sz="1600" dirty="0">
                <a:ea typeface="Verdana" panose="020B0604030504040204" pitchFamily="34" charset="0"/>
                <a:cs typeface="Times New Roman"/>
              </a:rPr>
              <a:t>Hasil</a:t>
            </a:r>
            <a:r>
              <a:rPr sz="1600" spc="-6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pasangan</a:t>
            </a:r>
            <a:r>
              <a:rPr sz="1600" spc="-4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20" dirty="0">
                <a:ea typeface="Verdana" panose="020B0604030504040204" pitchFamily="34" charset="0"/>
                <a:cs typeface="Times New Roman"/>
              </a:rPr>
              <a:t>yang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kita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dapatkan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masukkan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ke</a:t>
            </a:r>
            <a:r>
              <a:rPr sz="1600" spc="-30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tabel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baru,</a:t>
            </a:r>
            <a:r>
              <a:rPr sz="1600" spc="-35" dirty="0">
                <a:ea typeface="Verdana" panose="020B0604030504040204" pitchFamily="34" charset="0"/>
                <a:cs typeface="Times New Roman"/>
              </a:rPr>
              <a:t> </a:t>
            </a:r>
            <a:r>
              <a:rPr sz="1600" dirty="0">
                <a:ea typeface="Verdana" panose="020B0604030504040204" pitchFamily="34" charset="0"/>
                <a:cs typeface="Times New Roman"/>
              </a:rPr>
              <a:t>yang</a:t>
            </a:r>
            <a:r>
              <a:rPr sz="1600" spc="-10" dirty="0">
                <a:ea typeface="Verdana" panose="020B0604030504040204" pitchFamily="34" charset="0"/>
                <a:cs typeface="Times New Roman"/>
              </a:rPr>
              <a:t> disebut “Kubus-</a:t>
            </a:r>
            <a:r>
              <a:rPr sz="1600" spc="-25" dirty="0">
                <a:ea typeface="Verdana" panose="020B0604030504040204" pitchFamily="34" charset="0"/>
                <a:cs typeface="Times New Roman"/>
              </a:rPr>
              <a:t>1”.</a:t>
            </a:r>
            <a:endParaRPr sz="1600" dirty="0">
              <a:ea typeface="Verdana" panose="020B0604030504040204" pitchFamily="34" charset="0"/>
              <a:cs typeface="Times New Roman"/>
            </a:endParaRPr>
          </a:p>
        </p:txBody>
      </p:sp>
      <p:pic>
        <p:nvPicPr>
          <p:cNvPr id="9" name="object 3">
            <a:extLst>
              <a:ext uri="{FF2B5EF4-FFF2-40B4-BE49-F238E27FC236}">
                <a16:creationId xmlns:a16="http://schemas.microsoft.com/office/drawing/2014/main" id="{28721961-71F1-4158-845E-0BFEC9025C2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19970" y="1131590"/>
            <a:ext cx="2141740" cy="3351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110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813D1D4D-8F3C-4CED-A534-0D7A62EA7F98}"/>
              </a:ext>
            </a:extLst>
          </p:cNvPr>
          <p:cNvSpPr txBox="1"/>
          <p:nvPr/>
        </p:nvSpPr>
        <p:spPr>
          <a:xfrm>
            <a:off x="568325" y="1087818"/>
            <a:ext cx="3775075" cy="2967864"/>
          </a:xfrm>
          <a:prstGeom prst="rect">
            <a:avLst/>
          </a:prstGeom>
        </p:spPr>
        <p:txBody>
          <a:bodyPr vert="horz" wrap="square" lIns="0" tIns="527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15"/>
              </a:spcBef>
              <a:tabLst>
                <a:tab pos="356870" algn="l"/>
              </a:tabLst>
            </a:pPr>
            <a:r>
              <a:rPr lang="en-US" sz="1600" spc="-10" dirty="0">
                <a:cs typeface="Times New Roman"/>
              </a:rPr>
              <a:t>	</a:t>
            </a:r>
            <a:r>
              <a:rPr sz="1600" spc="-10" dirty="0" err="1">
                <a:cs typeface="Times New Roman"/>
              </a:rPr>
              <a:t>Catatan</a:t>
            </a:r>
            <a:endParaRPr sz="1600" dirty="0">
              <a:cs typeface="Times New Roman"/>
            </a:endParaRPr>
          </a:p>
          <a:p>
            <a:pPr marL="735330" marR="5080" lvl="1" indent="-342265">
              <a:lnSpc>
                <a:spcPct val="90000"/>
              </a:lnSpc>
              <a:spcBef>
                <a:spcPts val="585"/>
              </a:spcBef>
              <a:buFont typeface="Wingdings"/>
              <a:buChar char=""/>
              <a:tabLst>
                <a:tab pos="735330" algn="l"/>
                <a:tab pos="1917064" algn="l"/>
                <a:tab pos="2136775" algn="l"/>
                <a:tab pos="2627630" algn="l"/>
                <a:tab pos="2660650" algn="l"/>
                <a:tab pos="2898775" algn="l"/>
                <a:tab pos="2932430" algn="l"/>
                <a:tab pos="3522979" algn="l"/>
              </a:tabLst>
            </a:pPr>
            <a:r>
              <a:rPr sz="1600" dirty="0">
                <a:cs typeface="Times New Roman"/>
              </a:rPr>
              <a:t>Tidak</a:t>
            </a:r>
            <a:r>
              <a:rPr sz="1600" spc="-105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boleh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memasangkan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2</a:t>
            </a:r>
            <a:r>
              <a:rPr lang="en-US" sz="1600" spc="-5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buah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minterm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</a:t>
            </a:r>
            <a:r>
              <a:rPr lang="en-US" sz="1600" spc="-20" dirty="0">
                <a:cs typeface="Times New Roman"/>
              </a:rPr>
              <a:t>g </a:t>
            </a:r>
            <a:r>
              <a:rPr sz="1600" spc="-10" dirty="0" err="1">
                <a:cs typeface="Times New Roman"/>
              </a:rPr>
              <a:t>memiliki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perbedaan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lebih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dari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1</a:t>
            </a:r>
            <a:r>
              <a:rPr lang="en-US" sz="1600" spc="-5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digit</a:t>
            </a:r>
            <a:r>
              <a:rPr sz="1600" spc="-1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Pada</a:t>
            </a:r>
            <a:r>
              <a:rPr sz="1600" spc="-3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kode </a:t>
            </a:r>
            <a:r>
              <a:rPr sz="1600" spc="-10" dirty="0">
                <a:cs typeface="Times New Roman"/>
              </a:rPr>
              <a:t>binernya.</a:t>
            </a:r>
            <a:endParaRPr sz="1600" dirty="0">
              <a:cs typeface="Times New Roman"/>
            </a:endParaRPr>
          </a:p>
          <a:p>
            <a:pPr marL="735330" marR="242570" lvl="1" indent="-342265">
              <a:lnSpc>
                <a:spcPct val="90000"/>
              </a:lnSpc>
              <a:spcBef>
                <a:spcPts val="575"/>
              </a:spcBef>
              <a:buFont typeface="Wingdings"/>
              <a:buChar char=""/>
              <a:tabLst>
                <a:tab pos="735330" algn="l"/>
                <a:tab pos="1359535" algn="l"/>
                <a:tab pos="1585595" algn="l"/>
                <a:tab pos="1917064" algn="l"/>
                <a:tab pos="1951355" algn="l"/>
                <a:tab pos="2628265" algn="l"/>
                <a:tab pos="2933065" algn="l"/>
              </a:tabLst>
            </a:pPr>
            <a:r>
              <a:rPr sz="1600" spc="-10" dirty="0">
                <a:cs typeface="Times New Roman"/>
              </a:rPr>
              <a:t>Tidak</a:t>
            </a:r>
            <a:r>
              <a:rPr sz="1600" dirty="0">
                <a:cs typeface="Times New Roman"/>
              </a:rPr>
              <a:t>	</a:t>
            </a:r>
            <a:r>
              <a:rPr sz="1600" spc="-20" dirty="0" err="1">
                <a:cs typeface="Times New Roman"/>
              </a:rPr>
              <a:t>boleh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memasangkan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2</a:t>
            </a:r>
            <a:r>
              <a:rPr lang="en-US" sz="1600" spc="-5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buah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minterm</a:t>
            </a:r>
            <a:r>
              <a:rPr sz="1600" dirty="0">
                <a:cs typeface="Times New Roman"/>
              </a:rPr>
              <a:t>	yang</a:t>
            </a:r>
            <a:r>
              <a:rPr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berasal</a:t>
            </a:r>
            <a:r>
              <a:rPr sz="1600" spc="-10" dirty="0">
                <a:cs typeface="Times New Roman"/>
              </a:rPr>
              <a:t> </a:t>
            </a:r>
            <a:r>
              <a:rPr sz="1600" spc="-20" dirty="0" err="1">
                <a:cs typeface="Times New Roman"/>
              </a:rPr>
              <a:t>dari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25" dirty="0" err="1">
                <a:cs typeface="Times New Roman"/>
              </a:rPr>
              <a:t>dua</a:t>
            </a:r>
            <a:r>
              <a:rPr lang="en-US" sz="1600" spc="-25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kelompok</a:t>
            </a:r>
            <a:r>
              <a:rPr sz="1600" spc="-1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1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tidak</a:t>
            </a:r>
            <a:r>
              <a:rPr sz="1600" spc="-3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berurutan</a:t>
            </a:r>
            <a:endParaRPr sz="1600" dirty="0">
              <a:cs typeface="Times New Roman"/>
            </a:endParaRPr>
          </a:p>
          <a:p>
            <a:pPr marL="735330" marR="252729" lvl="1" indent="-342265">
              <a:lnSpc>
                <a:spcPct val="90000"/>
              </a:lnSpc>
              <a:spcBef>
                <a:spcPts val="580"/>
              </a:spcBef>
              <a:buFont typeface="Wingdings"/>
              <a:buChar char=""/>
              <a:tabLst>
                <a:tab pos="735330" algn="l"/>
                <a:tab pos="2408555" algn="l"/>
              </a:tabLst>
            </a:pPr>
            <a:r>
              <a:rPr sz="1600" dirty="0">
                <a:cs typeface="Times New Roman"/>
              </a:rPr>
              <a:t>Setiap</a:t>
            </a:r>
            <a:r>
              <a:rPr sz="1600" spc="-4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kali</a:t>
            </a:r>
            <a:r>
              <a:rPr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kita </a:t>
            </a:r>
            <a:r>
              <a:rPr sz="1600" dirty="0">
                <a:cs typeface="Times New Roman"/>
              </a:rPr>
              <a:t>menyusun</a:t>
            </a:r>
            <a:r>
              <a:rPr sz="1600" spc="-6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pasangan, </a:t>
            </a:r>
            <a:r>
              <a:rPr sz="1600" dirty="0">
                <a:cs typeface="Times New Roman"/>
              </a:rPr>
              <a:t>jangan</a:t>
            </a:r>
            <a:r>
              <a:rPr sz="1600" spc="-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lupa</a:t>
            </a:r>
            <a:r>
              <a:rPr sz="1600" spc="-3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untuk</a:t>
            </a:r>
            <a:r>
              <a:rPr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memberikan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tanda</a:t>
            </a:r>
            <a:r>
              <a:rPr sz="1600" spc="-15" dirty="0">
                <a:cs typeface="Times New Roman"/>
              </a:rPr>
              <a:t> </a:t>
            </a:r>
            <a:r>
              <a:rPr sz="1600" spc="-25" dirty="0">
                <a:cs typeface="Times New Roman"/>
              </a:rPr>
              <a:t>(√)</a:t>
            </a:r>
            <a:endParaRPr sz="1600" dirty="0"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C9329ACA-43F8-431F-B8C1-05644A699F1A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96209" y="1675168"/>
            <a:ext cx="3775076" cy="249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0571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1ADF7546-3A42-418B-B257-99C4E1029854}"/>
              </a:ext>
            </a:extLst>
          </p:cNvPr>
          <p:cNvSpPr txBox="1"/>
          <p:nvPr/>
        </p:nvSpPr>
        <p:spPr>
          <a:xfrm>
            <a:off x="760652" y="627534"/>
            <a:ext cx="3811348" cy="1677511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356870" marR="5080" indent="-344805">
              <a:lnSpc>
                <a:spcPct val="90000"/>
              </a:lnSpc>
              <a:spcBef>
                <a:spcPts val="385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cs typeface="Times New Roman"/>
              </a:rPr>
              <a:t>Dari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pemasangan</a:t>
            </a:r>
            <a:r>
              <a:rPr sz="1600" spc="-3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 </a:t>
            </a:r>
            <a:r>
              <a:rPr sz="1600" dirty="0">
                <a:cs typeface="Times New Roman"/>
              </a:rPr>
              <a:t>dilakukan</a:t>
            </a:r>
            <a:r>
              <a:rPr sz="1600" spc="-20" dirty="0">
                <a:cs typeface="Times New Roman"/>
              </a:rPr>
              <a:t> akan </a:t>
            </a:r>
            <a:r>
              <a:rPr sz="1600" dirty="0">
                <a:cs typeface="Times New Roman"/>
              </a:rPr>
              <a:t>didapatkan</a:t>
            </a:r>
            <a:r>
              <a:rPr sz="1600" spc="-1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tabel </a:t>
            </a:r>
            <a:r>
              <a:rPr sz="1600" dirty="0">
                <a:cs typeface="Times New Roman"/>
              </a:rPr>
              <a:t>minterm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dan</a:t>
            </a:r>
            <a:r>
              <a:rPr sz="1600" spc="-1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tabel kubus-</a:t>
            </a:r>
            <a:r>
              <a:rPr sz="1600" dirty="0">
                <a:cs typeface="Times New Roman"/>
              </a:rPr>
              <a:t>1</a:t>
            </a:r>
            <a:r>
              <a:rPr sz="1600" spc="-2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sebagai</a:t>
            </a:r>
            <a:r>
              <a:rPr sz="1600" spc="3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berikut:</a:t>
            </a:r>
            <a:endParaRPr sz="1600" dirty="0">
              <a:cs typeface="Times New Roman"/>
            </a:endParaRPr>
          </a:p>
          <a:p>
            <a:pPr marL="356870" marR="226695" indent="-344805">
              <a:lnSpc>
                <a:spcPct val="90000"/>
              </a:lnSpc>
              <a:spcBef>
                <a:spcPts val="580"/>
              </a:spcBef>
              <a:buFont typeface="Arial MT"/>
              <a:buChar char="•"/>
              <a:tabLst>
                <a:tab pos="356870" algn="l"/>
              </a:tabLst>
            </a:pPr>
            <a:r>
              <a:rPr sz="1600" dirty="0">
                <a:cs typeface="Times New Roman"/>
              </a:rPr>
              <a:t>Lakukan</a:t>
            </a:r>
            <a:r>
              <a:rPr sz="1600" spc="-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pemasangan </a:t>
            </a:r>
            <a:r>
              <a:rPr sz="1600" dirty="0">
                <a:cs typeface="Times New Roman"/>
              </a:rPr>
              <a:t>serupa</a:t>
            </a:r>
            <a:r>
              <a:rPr sz="1600" spc="-3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terhadap</a:t>
            </a:r>
            <a:r>
              <a:rPr sz="1600" spc="-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data </a:t>
            </a:r>
            <a:r>
              <a:rPr sz="1600" dirty="0">
                <a:cs typeface="Times New Roman"/>
              </a:rPr>
              <a:t>hasil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tertera</a:t>
            </a:r>
            <a:r>
              <a:rPr sz="1600" spc="-25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pada </a:t>
            </a:r>
            <a:r>
              <a:rPr sz="1600" spc="-25" dirty="0">
                <a:cs typeface="Times New Roman"/>
              </a:rPr>
              <a:t>kubus-</a:t>
            </a:r>
            <a:r>
              <a:rPr sz="1600" dirty="0">
                <a:cs typeface="Times New Roman"/>
              </a:rPr>
              <a:t>1</a:t>
            </a:r>
            <a:r>
              <a:rPr sz="1600" spc="2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dan</a:t>
            </a:r>
            <a:r>
              <a:rPr sz="1600" spc="50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tuliskan </a:t>
            </a:r>
            <a:r>
              <a:rPr sz="1600" dirty="0">
                <a:cs typeface="Times New Roman"/>
              </a:rPr>
              <a:t>hasilnya</a:t>
            </a:r>
            <a:r>
              <a:rPr sz="1600" spc="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pada</a:t>
            </a:r>
            <a:r>
              <a:rPr sz="1600" spc="-6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kubus</a:t>
            </a:r>
            <a:r>
              <a:rPr sz="1600" spc="-50" dirty="0">
                <a:cs typeface="Times New Roman"/>
              </a:rPr>
              <a:t> </a:t>
            </a:r>
            <a:r>
              <a:rPr sz="1600" spc="-25" dirty="0">
                <a:cs typeface="Times New Roman"/>
              </a:rPr>
              <a:t>2.</a:t>
            </a:r>
            <a:endParaRPr sz="1600" dirty="0">
              <a:cs typeface="Times New Roman"/>
            </a:endParaRPr>
          </a:p>
        </p:txBody>
      </p:sp>
      <p:pic>
        <p:nvPicPr>
          <p:cNvPr id="4" name="object 3">
            <a:extLst>
              <a:ext uri="{FF2B5EF4-FFF2-40B4-BE49-F238E27FC236}">
                <a16:creationId xmlns:a16="http://schemas.microsoft.com/office/drawing/2014/main" id="{6355B571-F3E1-4785-B4F5-C2712062F7EE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08104" y="444753"/>
            <a:ext cx="2134258" cy="2271013"/>
          </a:xfrm>
          <a:prstGeom prst="rect">
            <a:avLst/>
          </a:prstGeom>
        </p:spPr>
      </p:pic>
      <p:pic>
        <p:nvPicPr>
          <p:cNvPr id="5" name="object 4">
            <a:extLst>
              <a:ext uri="{FF2B5EF4-FFF2-40B4-BE49-F238E27FC236}">
                <a16:creationId xmlns:a16="http://schemas.microsoft.com/office/drawing/2014/main" id="{50792112-BE1C-4F37-AD50-E40535F4658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24706" y="3005535"/>
            <a:ext cx="5202689" cy="139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30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680A381B-8186-4C92-AA24-2EF7D38FFD02}"/>
              </a:ext>
            </a:extLst>
          </p:cNvPr>
          <p:cNvSpPr txBox="1">
            <a:spLocks/>
          </p:cNvSpPr>
          <p:nvPr/>
        </p:nvSpPr>
        <p:spPr>
          <a:xfrm>
            <a:off x="688644" y="255778"/>
            <a:ext cx="8131828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spcBef>
                <a:spcPts val="100"/>
              </a:spcBef>
            </a:pPr>
            <a:r>
              <a:rPr lang="it-IT" sz="2400" dirty="0">
                <a:latin typeface="+mn-lt"/>
                <a:cs typeface="Times New Roman"/>
              </a:rPr>
              <a:t>Pada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contoh</a:t>
            </a:r>
            <a:r>
              <a:rPr lang="it-IT" sz="2400" spc="-2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ini</a:t>
            </a:r>
            <a:r>
              <a:rPr lang="it-IT" sz="2400" spc="-3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kita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mendapatkan</a:t>
            </a:r>
            <a:r>
              <a:rPr lang="it-IT" sz="2400" spc="-1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4</a:t>
            </a:r>
            <a:r>
              <a:rPr lang="it-IT" sz="2400" spc="-2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prime</a:t>
            </a:r>
            <a:r>
              <a:rPr lang="it-IT" sz="2400" spc="-30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implicant</a:t>
            </a:r>
            <a:r>
              <a:rPr lang="it-IT" sz="2400" spc="-35" dirty="0">
                <a:latin typeface="+mn-lt"/>
                <a:cs typeface="Times New Roman"/>
              </a:rPr>
              <a:t> </a:t>
            </a:r>
            <a:r>
              <a:rPr lang="it-IT" sz="2400" dirty="0">
                <a:latin typeface="+mn-lt"/>
                <a:cs typeface="Times New Roman"/>
              </a:rPr>
              <a:t>yaitu</a:t>
            </a:r>
            <a:r>
              <a:rPr lang="it-IT" sz="2400" spc="25" dirty="0">
                <a:latin typeface="+mn-lt"/>
                <a:cs typeface="Times New Roman"/>
              </a:rPr>
              <a:t> </a:t>
            </a:r>
            <a:r>
              <a:rPr lang="it-IT" sz="2400" spc="-50" dirty="0">
                <a:latin typeface="+mn-lt"/>
                <a:cs typeface="Times New Roman"/>
              </a:rPr>
              <a:t>:</a:t>
            </a:r>
            <a:endParaRPr lang="it-IT" sz="2400" dirty="0">
              <a:latin typeface="+mn-lt"/>
              <a:cs typeface="Times New Roman"/>
            </a:endParaRP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AA39CB01-2A88-4E1A-8106-3BA64C2CCA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0431039"/>
              </p:ext>
            </p:extLst>
          </p:nvPr>
        </p:nvGraphicFramePr>
        <p:xfrm>
          <a:off x="827584" y="694946"/>
          <a:ext cx="4671059" cy="121206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61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92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4005">
                <a:tc>
                  <a:txBody>
                    <a:bodyPr/>
                    <a:lstStyle/>
                    <a:p>
                      <a:pPr marL="31750" indent="0">
                        <a:lnSpc>
                          <a:spcPts val="2205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m8,m9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3225">
                        <a:lnSpc>
                          <a:spcPts val="220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78435">
                        <a:lnSpc>
                          <a:spcPts val="2205"/>
                        </a:lnSpc>
                        <a:tabLst>
                          <a:tab pos="82550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lang="en-US"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1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3399">
                <a:tc>
                  <a:txBody>
                    <a:bodyPr/>
                    <a:lstStyle/>
                    <a:p>
                      <a:pPr marL="31750" indent="0">
                        <a:lnSpc>
                          <a:spcPts val="2290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m9,m13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05130">
                        <a:lnSpc>
                          <a:spcPts val="2290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81610">
                        <a:lnSpc>
                          <a:spcPts val="2290"/>
                        </a:lnSpc>
                      </a:pP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1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165">
                <a:tc>
                  <a:txBody>
                    <a:bodyPr/>
                    <a:lstStyle/>
                    <a:p>
                      <a:pPr marL="31750" indent="0">
                        <a:lnSpc>
                          <a:spcPts val="2285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m0,m2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m8,m10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23545">
                        <a:lnSpc>
                          <a:spcPts val="2285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10185">
                        <a:lnSpc>
                          <a:spcPts val="2285"/>
                        </a:lnSpc>
                        <a:tabLst>
                          <a:tab pos="82296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spc="47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lang="en-US" sz="1800" spc="-50" dirty="0">
                          <a:latin typeface="Times New Roman"/>
                          <a:cs typeface="Times New Roman"/>
                        </a:rPr>
                        <a:t> 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0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0498">
                <a:tc>
                  <a:txBody>
                    <a:bodyPr/>
                    <a:lstStyle/>
                    <a:p>
                      <a:pPr marL="31750" indent="0">
                        <a:lnSpc>
                          <a:spcPts val="2220"/>
                        </a:lnSpc>
                        <a:buFont typeface="Arial MT"/>
                        <a:buNone/>
                        <a:tabLst>
                          <a:tab pos="375920" algn="l"/>
                        </a:tabLst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m2,m3</a:t>
                      </a:r>
                      <a:r>
                        <a:rPr sz="1800" spc="-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&amp;</a:t>
                      </a:r>
                      <a:r>
                        <a:rPr sz="1800" spc="-4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20" dirty="0">
                          <a:latin typeface="Times New Roman"/>
                          <a:cs typeface="Times New Roman"/>
                        </a:rPr>
                        <a:t>m6,m7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488315">
                        <a:lnSpc>
                          <a:spcPts val="2220"/>
                        </a:lnSpc>
                      </a:pP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→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92430">
                        <a:lnSpc>
                          <a:spcPts val="222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0</a:t>
                      </a:r>
                      <a:r>
                        <a:rPr sz="1800" spc="5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-</a:t>
                      </a:r>
                      <a:r>
                        <a:rPr sz="1800" spc="48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r>
                        <a:rPr sz="1800" spc="-1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800" spc="-50" dirty="0">
                          <a:latin typeface="Times New Roman"/>
                          <a:cs typeface="Times New Roman"/>
                        </a:rPr>
                        <a:t>-</a:t>
                      </a: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5" name="object 4">
            <a:extLst>
              <a:ext uri="{FF2B5EF4-FFF2-40B4-BE49-F238E27FC236}">
                <a16:creationId xmlns:a16="http://schemas.microsoft.com/office/drawing/2014/main" id="{FDFAB9D1-A20E-4889-B8F2-3CE63B7DFA4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45455" y="1994329"/>
            <a:ext cx="4186585" cy="1078150"/>
          </a:xfrm>
          <a:prstGeom prst="rect">
            <a:avLst/>
          </a:prstGeom>
        </p:spPr>
      </p:pic>
      <p:pic>
        <p:nvPicPr>
          <p:cNvPr id="6" name="object 5">
            <a:extLst>
              <a:ext uri="{FF2B5EF4-FFF2-40B4-BE49-F238E27FC236}">
                <a16:creationId xmlns:a16="http://schemas.microsoft.com/office/drawing/2014/main" id="{21DFC79D-8249-45C6-AFF6-1D2F17486C57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99592" y="3707200"/>
            <a:ext cx="4752528" cy="1026438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BA64FA2D-DC67-4E14-862A-B9E12D5BF13F}"/>
              </a:ext>
            </a:extLst>
          </p:cNvPr>
          <p:cNvSpPr txBox="1"/>
          <p:nvPr/>
        </p:nvSpPr>
        <p:spPr>
          <a:xfrm>
            <a:off x="688644" y="3442540"/>
            <a:ext cx="793305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cs typeface="Times New Roman"/>
              </a:rPr>
              <a:t>Beri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tanda</a:t>
            </a:r>
            <a:r>
              <a:rPr sz="1200" spc="-5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‘√‘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pada</a:t>
            </a:r>
            <a:r>
              <a:rPr sz="1200" spc="-5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kolom</a:t>
            </a:r>
            <a:r>
              <a:rPr sz="1200" spc="-3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flag</a:t>
            </a:r>
            <a:r>
              <a:rPr sz="1200" spc="-2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untuk</a:t>
            </a:r>
            <a:r>
              <a:rPr sz="1200" spc="-6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kelompok</a:t>
            </a:r>
            <a:r>
              <a:rPr sz="1200" spc="-1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prime</a:t>
            </a:r>
            <a:r>
              <a:rPr sz="1200" spc="-3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implicant</a:t>
            </a:r>
            <a:r>
              <a:rPr sz="1200" spc="-3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yang</a:t>
            </a:r>
            <a:r>
              <a:rPr sz="1200" spc="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memiliki</a:t>
            </a:r>
            <a:r>
              <a:rPr sz="1200" spc="40" dirty="0">
                <a:cs typeface="Times New Roman"/>
              </a:rPr>
              <a:t> </a:t>
            </a:r>
            <a:r>
              <a:rPr sz="1200" spc="-10" dirty="0">
                <a:cs typeface="Times New Roman"/>
              </a:rPr>
              <a:t>kolom </a:t>
            </a:r>
            <a:r>
              <a:rPr sz="1200" dirty="0">
                <a:cs typeface="Times New Roman"/>
              </a:rPr>
              <a:t>bertanda</a:t>
            </a:r>
            <a:r>
              <a:rPr sz="1200" spc="-40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*</a:t>
            </a:r>
            <a:r>
              <a:rPr sz="1200" spc="-25" dirty="0">
                <a:cs typeface="Times New Roman"/>
              </a:rPr>
              <a:t> </a:t>
            </a:r>
            <a:r>
              <a:rPr sz="1200" dirty="0">
                <a:cs typeface="Times New Roman"/>
              </a:rPr>
              <a:t>satu buah</a:t>
            </a:r>
            <a:r>
              <a:rPr sz="1200" spc="-10" dirty="0">
                <a:cs typeface="Times New Roman"/>
              </a:rPr>
              <a:t> saja.</a:t>
            </a:r>
            <a:endParaRPr sz="1200" dirty="0"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1271368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ame 16"/>
          <p:cNvSpPr/>
          <p:nvPr/>
        </p:nvSpPr>
        <p:spPr>
          <a:xfrm>
            <a:off x="215516" y="177378"/>
            <a:ext cx="8712968" cy="4788744"/>
          </a:xfrm>
          <a:prstGeom prst="frame">
            <a:avLst>
              <a:gd name="adj1" fmla="val 890"/>
            </a:avLst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object 2">
            <a:extLst>
              <a:ext uri="{FF2B5EF4-FFF2-40B4-BE49-F238E27FC236}">
                <a16:creationId xmlns:a16="http://schemas.microsoft.com/office/drawing/2014/main" id="{B6EA7509-05C6-4B5D-807E-CFA2D27C9432}"/>
              </a:ext>
            </a:extLst>
          </p:cNvPr>
          <p:cNvSpPr txBox="1">
            <a:spLocks/>
          </p:cNvSpPr>
          <p:nvPr/>
        </p:nvSpPr>
        <p:spPr>
          <a:xfrm>
            <a:off x="688644" y="263614"/>
            <a:ext cx="7339740" cy="721788"/>
          </a:xfrm>
          <a:prstGeom prst="rect">
            <a:avLst/>
          </a:prstGeom>
        </p:spPr>
        <p:txBody>
          <a:bodyPr vert="horz" wrap="square" lIns="0" tIns="275895" rIns="0" bIns="0" rtlCol="0">
            <a:spAutoFit/>
          </a:bodyPr>
          <a:lstStyle>
            <a:lvl1pPr algn="ctr" defTabSz="914400" rtl="0" eaLnBrk="1" latinLnBrk="1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5080">
              <a:lnSpc>
                <a:spcPct val="80100"/>
              </a:lnSpc>
              <a:spcBef>
                <a:spcPts val="0"/>
              </a:spcBef>
              <a:tabLst>
                <a:tab pos="874394" algn="l"/>
                <a:tab pos="1253490" algn="l"/>
                <a:tab pos="1686560" algn="l"/>
                <a:tab pos="1710055" algn="l"/>
                <a:tab pos="1981200" algn="l"/>
                <a:tab pos="2091689" algn="l"/>
                <a:tab pos="2323465" algn="l"/>
                <a:tab pos="2521585" algn="l"/>
                <a:tab pos="3286125" algn="l"/>
                <a:tab pos="3349625" algn="l"/>
                <a:tab pos="4047490" algn="l"/>
                <a:tab pos="4211955" algn="l"/>
                <a:tab pos="5512435" algn="l"/>
                <a:tab pos="6127750" algn="l"/>
                <a:tab pos="6149340" algn="l"/>
                <a:tab pos="6670040" algn="l"/>
                <a:tab pos="6892925" algn="l"/>
              </a:tabLst>
            </a:pPr>
            <a:r>
              <a:rPr lang="en-ID" sz="1800" spc="-10" dirty="0" err="1">
                <a:latin typeface="Times New Roman"/>
                <a:cs typeface="Times New Roman"/>
              </a:rPr>
              <a:t>Catatan</a:t>
            </a:r>
            <a:r>
              <a:rPr lang="en-ID" sz="1800" spc="-10" dirty="0">
                <a:latin typeface="Times New Roman"/>
                <a:cs typeface="Times New Roman"/>
              </a:rPr>
              <a:t>:</a:t>
            </a:r>
            <a:r>
              <a:rPr lang="en-ID" sz="1800" dirty="0">
                <a:latin typeface="Times New Roman"/>
                <a:cs typeface="Times New Roman"/>
              </a:rPr>
              <a:t>	</a:t>
            </a:r>
            <a:r>
              <a:rPr lang="en-ID" sz="1800" spc="-20" dirty="0">
                <a:latin typeface="Times New Roman"/>
                <a:cs typeface="Times New Roman"/>
              </a:rPr>
              <a:t>pada </a:t>
            </a:r>
            <a:r>
              <a:rPr lang="en-ID" sz="1800" spc="-10" dirty="0" err="1">
                <a:latin typeface="Times New Roman"/>
                <a:cs typeface="Times New Roman"/>
              </a:rPr>
              <a:t>kelompok</a:t>
            </a:r>
            <a:r>
              <a:rPr lang="en-ID" sz="1800" spc="-10" dirty="0">
                <a:latin typeface="Times New Roman"/>
                <a:cs typeface="Times New Roman"/>
              </a:rPr>
              <a:t> prime implicant </a:t>
            </a:r>
            <a:r>
              <a:rPr lang="en-ID" sz="1800" spc="-25" dirty="0">
                <a:latin typeface="Times New Roman"/>
                <a:cs typeface="Times New Roman"/>
              </a:rPr>
              <a:t>m8, m9 </a:t>
            </a:r>
            <a:r>
              <a:rPr lang="en-ID" sz="1800" spc="-10" dirty="0" err="1">
                <a:latin typeface="Times New Roman"/>
                <a:cs typeface="Times New Roman"/>
              </a:rPr>
              <a:t>tidak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diberi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20" dirty="0" err="1">
                <a:latin typeface="Times New Roman"/>
                <a:cs typeface="Times New Roman"/>
              </a:rPr>
              <a:t>tanda</a:t>
            </a:r>
            <a:r>
              <a:rPr lang="en-ID" sz="1800" dirty="0">
                <a:latin typeface="Times New Roman"/>
                <a:cs typeface="Times New Roman"/>
              </a:rPr>
              <a:t>	</a:t>
            </a:r>
            <a:r>
              <a:rPr lang="en-ID" sz="1800" spc="-320" dirty="0">
                <a:latin typeface="Times New Roman"/>
                <a:cs typeface="Times New Roman"/>
              </a:rPr>
              <a:t> “ 	“   		</a:t>
            </a:r>
            <a:r>
              <a:rPr lang="en-ID" sz="1800" spc="-10" dirty="0" err="1">
                <a:latin typeface="Times New Roman"/>
                <a:cs typeface="Times New Roman"/>
              </a:rPr>
              <a:t>karena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tidak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memiliki</a:t>
            </a:r>
            <a:r>
              <a:rPr lang="en-ID" sz="1800" spc="-4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kolom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20" dirty="0">
                <a:latin typeface="Times New Roman"/>
                <a:cs typeface="Times New Roman"/>
              </a:rPr>
              <a:t>yang </a:t>
            </a:r>
            <a:r>
              <a:rPr lang="en-ID" sz="1800" spc="-30" dirty="0" err="1">
                <a:latin typeface="Times New Roman"/>
                <a:cs typeface="Times New Roman"/>
              </a:rPr>
              <a:t>hanya</a:t>
            </a:r>
            <a:r>
              <a:rPr lang="en-ID" sz="1800" spc="-30" dirty="0">
                <a:latin typeface="Times New Roman"/>
                <a:cs typeface="Times New Roman"/>
              </a:rPr>
              <a:t> </a:t>
            </a:r>
            <a:r>
              <a:rPr lang="en-ID" sz="1800" dirty="0" err="1">
                <a:latin typeface="Times New Roman"/>
                <a:cs typeface="Times New Roman"/>
              </a:rPr>
              <a:t>memuat</a:t>
            </a:r>
            <a:r>
              <a:rPr lang="en-ID" sz="1800" spc="-50" dirty="0">
                <a:latin typeface="Times New Roman"/>
                <a:cs typeface="Times New Roman"/>
              </a:rPr>
              <a:t> </a:t>
            </a:r>
            <a:r>
              <a:rPr lang="en-ID" sz="1800" spc="-20" dirty="0" err="1">
                <a:latin typeface="Times New Roman"/>
                <a:cs typeface="Times New Roman"/>
              </a:rPr>
              <a:t>satu</a:t>
            </a:r>
            <a:r>
              <a:rPr lang="en-ID" sz="1800" spc="-20" dirty="0">
                <a:latin typeface="Times New Roman"/>
                <a:cs typeface="Times New Roman"/>
              </a:rPr>
              <a:t> </a:t>
            </a:r>
            <a:r>
              <a:rPr lang="en-ID" sz="1800" spc="-10" dirty="0" err="1">
                <a:latin typeface="Times New Roman"/>
                <a:cs typeface="Times New Roman"/>
              </a:rPr>
              <a:t>tanda</a:t>
            </a:r>
            <a:r>
              <a:rPr lang="en-ID" sz="1800" spc="-10" dirty="0">
                <a:latin typeface="Times New Roman"/>
                <a:cs typeface="Times New Roman"/>
              </a:rPr>
              <a:t> </a:t>
            </a:r>
            <a:r>
              <a:rPr lang="en-ID" sz="1800" spc="-114" dirty="0">
                <a:latin typeface="Times New Roman"/>
                <a:cs typeface="Times New Roman"/>
              </a:rPr>
              <a:t> “ * “</a:t>
            </a:r>
            <a:endParaRPr lang="en-ID" sz="1800" dirty="0">
              <a:latin typeface="Times New Roman"/>
              <a:cs typeface="Times New Roman"/>
            </a:endParaRPr>
          </a:p>
        </p:txBody>
      </p:sp>
      <p:sp>
        <p:nvSpPr>
          <p:cNvPr id="4" name="object 3">
            <a:extLst>
              <a:ext uri="{FF2B5EF4-FFF2-40B4-BE49-F238E27FC236}">
                <a16:creationId xmlns:a16="http://schemas.microsoft.com/office/drawing/2014/main" id="{1132B23C-8263-44D6-AC04-A9F24D555A62}"/>
              </a:ext>
            </a:extLst>
          </p:cNvPr>
          <p:cNvSpPr txBox="1"/>
          <p:nvPr/>
        </p:nvSpPr>
        <p:spPr>
          <a:xfrm>
            <a:off x="902130" y="1678647"/>
            <a:ext cx="7339740" cy="16432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2590"/>
              </a:lnSpc>
              <a:spcBef>
                <a:spcPts val="100"/>
              </a:spcBef>
              <a:tabLst>
                <a:tab pos="2132965" algn="l"/>
                <a:tab pos="2875915" algn="l"/>
                <a:tab pos="4125595" algn="l"/>
                <a:tab pos="5268595" algn="l"/>
                <a:tab pos="5525135" algn="l"/>
                <a:tab pos="6470015" algn="l"/>
              </a:tabLst>
            </a:pPr>
            <a:r>
              <a:rPr sz="1600" dirty="0">
                <a:cs typeface="Times New Roman"/>
              </a:rPr>
              <a:t>Prime</a:t>
            </a:r>
            <a:r>
              <a:rPr sz="1600" spc="-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Implicant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memiliki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tanda</a:t>
            </a:r>
            <a:r>
              <a:rPr lang="en-US" sz="1600" dirty="0">
                <a:cs typeface="Times New Roman"/>
              </a:rPr>
              <a:t> “      ” </a:t>
            </a:r>
            <a:r>
              <a:rPr sz="1600" spc="-10" dirty="0" err="1">
                <a:cs typeface="Times New Roman"/>
              </a:rPr>
              <a:t>adalah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terpilih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untuk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penyusunan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dirty="0" err="1">
                <a:cs typeface="Times New Roman"/>
              </a:rPr>
              <a:t>fungsi</a:t>
            </a:r>
            <a:r>
              <a:rPr sz="1600" spc="-20" dirty="0">
                <a:cs typeface="Times New Roman"/>
              </a:rPr>
              <a:t> </a:t>
            </a:r>
            <a:r>
              <a:rPr lang="en-ID" sz="1600" spc="-10" dirty="0">
                <a:cs typeface="Times New Roman"/>
              </a:rPr>
              <a:t>b</a:t>
            </a:r>
            <a:r>
              <a:rPr sz="1600" spc="-10" dirty="0" err="1">
                <a:cs typeface="Times New Roman"/>
              </a:rPr>
              <a:t>oolean</a:t>
            </a:r>
            <a:r>
              <a:rPr lang="en-US" sz="1600" spc="-10" dirty="0">
                <a:cs typeface="Times New Roman"/>
              </a:rPr>
              <a:t> </a:t>
            </a:r>
            <a:r>
              <a:rPr sz="1600" spc="-20" dirty="0">
                <a:cs typeface="Times New Roman"/>
              </a:rPr>
              <a:t>yang</a:t>
            </a:r>
            <a:r>
              <a:rPr lang="en-US" sz="1600" spc="-20" dirty="0">
                <a:cs typeface="Times New Roman"/>
              </a:rPr>
              <a:t> </a:t>
            </a:r>
            <a:r>
              <a:rPr sz="1600" spc="-10" dirty="0" err="1">
                <a:cs typeface="Times New Roman"/>
              </a:rPr>
              <a:t>dimaksud</a:t>
            </a:r>
            <a:r>
              <a:rPr sz="1600" spc="-10" dirty="0">
                <a:cs typeface="Times New Roman"/>
              </a:rPr>
              <a:t>.</a:t>
            </a:r>
            <a:endParaRPr sz="1600" dirty="0">
              <a:cs typeface="Times New Roman"/>
            </a:endParaRPr>
          </a:p>
          <a:p>
            <a:pPr marL="12700">
              <a:lnSpc>
                <a:spcPts val="2590"/>
              </a:lnSpc>
              <a:spcBef>
                <a:spcPts val="5"/>
              </a:spcBef>
            </a:pPr>
            <a:r>
              <a:rPr sz="1600" dirty="0">
                <a:cs typeface="Times New Roman"/>
              </a:rPr>
              <a:t>Susun</a:t>
            </a:r>
            <a:r>
              <a:rPr sz="1600" spc="-4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fungsi</a:t>
            </a:r>
            <a:r>
              <a:rPr sz="1600" spc="-1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boolean</a:t>
            </a:r>
            <a:r>
              <a:rPr sz="1600" spc="-3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berdasarkan prime</a:t>
            </a:r>
            <a:r>
              <a:rPr sz="1600" spc="-35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implicat</a:t>
            </a:r>
            <a:r>
              <a:rPr sz="1600" spc="-80" dirty="0">
                <a:cs typeface="Times New Roman"/>
              </a:rPr>
              <a:t> </a:t>
            </a:r>
            <a:r>
              <a:rPr sz="1600" dirty="0">
                <a:cs typeface="Times New Roman"/>
              </a:rPr>
              <a:t>yang</a:t>
            </a:r>
            <a:r>
              <a:rPr sz="1600" spc="25" dirty="0">
                <a:cs typeface="Times New Roman"/>
              </a:rPr>
              <a:t> </a:t>
            </a:r>
            <a:r>
              <a:rPr sz="1600" spc="-10" dirty="0">
                <a:cs typeface="Times New Roman"/>
              </a:rPr>
              <a:t>terpilih,</a:t>
            </a:r>
            <a:endParaRPr sz="1600" dirty="0"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sz="1600" dirty="0" err="1">
                <a:cs typeface="Times New Roman"/>
              </a:rPr>
              <a:t>yaitu</a:t>
            </a:r>
            <a:r>
              <a:rPr sz="1600" spc="-35" dirty="0">
                <a:cs typeface="Times New Roman"/>
              </a:rPr>
              <a:t> </a:t>
            </a:r>
            <a:r>
              <a:rPr sz="1600" spc="-50" dirty="0">
                <a:cs typeface="Times New Roman"/>
              </a:rPr>
              <a:t>:</a:t>
            </a:r>
            <a:endParaRPr lang="en-US" sz="1600" spc="-50" dirty="0">
              <a:cs typeface="Times New Roman"/>
            </a:endParaRPr>
          </a:p>
          <a:p>
            <a:pPr marL="12700">
              <a:lnSpc>
                <a:spcPts val="2590"/>
              </a:lnSpc>
            </a:pPr>
            <a:r>
              <a:rPr lang="en-ID" sz="1600" b="1" spc="-50" dirty="0">
                <a:cs typeface="Times New Roman"/>
              </a:rPr>
              <a:t>             </a:t>
            </a:r>
            <a:r>
              <a:rPr sz="1600" b="1" dirty="0">
                <a:cs typeface="Times New Roman"/>
              </a:rPr>
              <a:t>m0,m2</a:t>
            </a:r>
            <a:r>
              <a:rPr sz="1600" b="1" spc="25" dirty="0">
                <a:cs typeface="Times New Roman"/>
              </a:rPr>
              <a:t> </a:t>
            </a:r>
            <a:r>
              <a:rPr sz="1600" b="1" dirty="0">
                <a:cs typeface="Times New Roman"/>
              </a:rPr>
              <a:t>&amp;</a:t>
            </a:r>
            <a:r>
              <a:rPr sz="1600" b="1" spc="-45" dirty="0">
                <a:cs typeface="Times New Roman"/>
              </a:rPr>
              <a:t> </a:t>
            </a:r>
            <a:r>
              <a:rPr sz="1600" b="1" spc="-10" dirty="0">
                <a:cs typeface="Times New Roman"/>
              </a:rPr>
              <a:t>m8,m10</a:t>
            </a:r>
            <a:r>
              <a:rPr sz="1600" b="1" dirty="0">
                <a:cs typeface="Times New Roman"/>
              </a:rPr>
              <a:t>	</a:t>
            </a:r>
            <a:r>
              <a:rPr lang="en-US" sz="1600" b="1" dirty="0">
                <a:cs typeface="Times New Roman"/>
              </a:rPr>
              <a:t>             </a:t>
            </a:r>
            <a:r>
              <a:rPr sz="1600" b="1" spc="-50" dirty="0">
                <a:cs typeface="Times New Roman"/>
              </a:rPr>
              <a:t>:</a:t>
            </a:r>
            <a:r>
              <a:rPr lang="en-US" sz="1600" b="1" spc="-50" dirty="0">
                <a:cs typeface="Times New Roman"/>
              </a:rPr>
              <a:t>        </a:t>
            </a:r>
            <a:r>
              <a:rPr lang="en-US" sz="1600" b="1" dirty="0">
                <a:cs typeface="Times New Roman"/>
              </a:rPr>
              <a:t>-</a:t>
            </a:r>
            <a:r>
              <a:rPr sz="1600" b="1" spc="-10" dirty="0">
                <a:cs typeface="Times New Roman"/>
              </a:rPr>
              <a:t> </a:t>
            </a:r>
            <a:r>
              <a:rPr sz="1600" b="1" dirty="0">
                <a:cs typeface="Times New Roman"/>
              </a:rPr>
              <a:t>0</a:t>
            </a:r>
            <a:r>
              <a:rPr sz="1600" b="1" spc="-5" dirty="0">
                <a:cs typeface="Times New Roman"/>
              </a:rPr>
              <a:t> </a:t>
            </a:r>
            <a:r>
              <a:rPr lang="en-US" sz="1600" b="1" spc="-5" dirty="0">
                <a:cs typeface="Times New Roman"/>
              </a:rPr>
              <a:t>–</a:t>
            </a:r>
            <a:r>
              <a:rPr sz="1600" b="1" dirty="0">
                <a:cs typeface="Times New Roman"/>
              </a:rPr>
              <a:t> </a:t>
            </a:r>
            <a:r>
              <a:rPr sz="1600" b="1" spc="-50" dirty="0">
                <a:cs typeface="Times New Roman"/>
              </a:rPr>
              <a:t>0</a:t>
            </a:r>
            <a:r>
              <a:rPr lang="en-US" sz="1600" b="1" spc="-50" dirty="0">
                <a:cs typeface="Times New Roman"/>
              </a:rPr>
              <a:t>       </a:t>
            </a:r>
            <a:r>
              <a:rPr sz="1600" b="1" spc="-50" dirty="0">
                <a:cs typeface="Times New Roman"/>
              </a:rPr>
              <a:t>→</a:t>
            </a:r>
            <a:r>
              <a:rPr lang="en-US" sz="1600" b="1" spc="-50" dirty="0">
                <a:cs typeface="Times New Roman"/>
              </a:rPr>
              <a:t>        </a:t>
            </a:r>
            <a:r>
              <a:rPr sz="1600" b="1" spc="-10" dirty="0">
                <a:cs typeface="Times New Roman"/>
              </a:rPr>
              <a:t>x’</a:t>
            </a:r>
            <a:r>
              <a:rPr sz="1600" b="1" spc="-170" dirty="0">
                <a:cs typeface="Times New Roman"/>
              </a:rPr>
              <a:t> </a:t>
            </a:r>
            <a:r>
              <a:rPr sz="1600" b="1" spc="-25" dirty="0">
                <a:cs typeface="Times New Roman"/>
              </a:rPr>
              <a:t>z’</a:t>
            </a:r>
            <a:endParaRPr sz="1600" dirty="0">
              <a:cs typeface="Times New Roman"/>
            </a:endParaRPr>
          </a:p>
        </p:txBody>
      </p:sp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79A65204-F51D-4D0B-BD3C-F5C1BC36E1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360639"/>
              </p:ext>
            </p:extLst>
          </p:nvPr>
        </p:nvGraphicFramePr>
        <p:xfrm>
          <a:off x="1477644" y="3331708"/>
          <a:ext cx="5399403" cy="702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0810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61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06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1155">
                <a:tc>
                  <a:txBody>
                    <a:bodyPr/>
                    <a:lstStyle/>
                    <a:p>
                      <a:pPr marR="36195" algn="ctr">
                        <a:lnSpc>
                          <a:spcPts val="2620"/>
                        </a:lnSpc>
                        <a:tabLst>
                          <a:tab pos="2871470" algn="l"/>
                        </a:tabLst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m2,m3</a:t>
                      </a:r>
                      <a:r>
                        <a:rPr sz="1600" b="1" spc="-1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&amp;</a:t>
                      </a:r>
                      <a:r>
                        <a:rPr sz="1600" b="1" spc="-80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20" dirty="0">
                          <a:latin typeface="+mn-lt"/>
                          <a:cs typeface="Times New Roman"/>
                        </a:rPr>
                        <a:t>m6,m7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	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: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62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0 </a:t>
                      </a:r>
                      <a:r>
                        <a:rPr lang="en-US" sz="1600" b="1" dirty="0">
                          <a:latin typeface="+mn-lt"/>
                          <a:cs typeface="Times New Roman"/>
                        </a:rPr>
                        <a:t>-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 1 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-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880" algn="ctr">
                        <a:lnSpc>
                          <a:spcPts val="2620"/>
                        </a:lnSpc>
                      </a:pPr>
                      <a:r>
                        <a:rPr sz="1600" b="1" spc="-50" dirty="0">
                          <a:latin typeface="+mn-lt"/>
                          <a:cs typeface="Times New Roman"/>
                        </a:rPr>
                        <a:t>→</a:t>
                      </a: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8265" algn="ctr">
                        <a:lnSpc>
                          <a:spcPts val="2620"/>
                        </a:lnSpc>
                      </a:pPr>
                      <a:r>
                        <a:rPr sz="1600" b="1" spc="-25" dirty="0">
                          <a:latin typeface="+mn-lt"/>
                          <a:cs typeface="Times New Roman"/>
                        </a:rPr>
                        <a:t>w’y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790">
                <a:tc>
                  <a:txBody>
                    <a:bodyPr/>
                    <a:lstStyle/>
                    <a:p>
                      <a:pPr marR="36195" algn="ctr">
                        <a:lnSpc>
                          <a:spcPts val="2670"/>
                        </a:lnSpc>
                        <a:tabLst>
                          <a:tab pos="2871470" algn="l"/>
                        </a:tabLst>
                      </a:pPr>
                      <a:r>
                        <a:rPr sz="1600" b="1" spc="-10" dirty="0">
                          <a:latin typeface="+mn-lt"/>
                          <a:cs typeface="Times New Roman"/>
                        </a:rPr>
                        <a:t>m9,m13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	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: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 algn="ctr">
                        <a:lnSpc>
                          <a:spcPts val="2670"/>
                        </a:lnSpc>
                      </a:pPr>
                      <a:r>
                        <a:rPr sz="1600" b="1" dirty="0">
                          <a:latin typeface="+mn-lt"/>
                          <a:cs typeface="Times New Roman"/>
                        </a:rPr>
                        <a:t>1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lang="en-US" sz="1600" b="1" spc="-5" dirty="0">
                          <a:latin typeface="+mn-lt"/>
                          <a:cs typeface="Times New Roman"/>
                        </a:rPr>
                        <a:t>-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dirty="0">
                          <a:latin typeface="+mn-lt"/>
                          <a:cs typeface="Times New Roman"/>
                        </a:rPr>
                        <a:t>0</a:t>
                      </a:r>
                      <a:r>
                        <a:rPr sz="1600" b="1" spc="-5" dirty="0">
                          <a:latin typeface="+mn-lt"/>
                          <a:cs typeface="Times New Roman"/>
                        </a:rPr>
                        <a:t> </a:t>
                      </a:r>
                      <a:r>
                        <a:rPr sz="1600" b="1" spc="-50" dirty="0">
                          <a:latin typeface="+mn-lt"/>
                          <a:cs typeface="Times New Roman"/>
                        </a:rPr>
                        <a:t>1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0645" algn="ctr">
                        <a:lnSpc>
                          <a:spcPts val="2670"/>
                        </a:lnSpc>
                      </a:pPr>
                      <a:r>
                        <a:rPr sz="1600" b="1" spc="-50" dirty="0">
                          <a:latin typeface="+mn-lt"/>
                          <a:cs typeface="Times New Roman"/>
                        </a:rPr>
                        <a:t>→</a:t>
                      </a:r>
                      <a:endParaRPr sz="160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00" algn="ctr">
                        <a:lnSpc>
                          <a:spcPts val="2670"/>
                        </a:lnSpc>
                      </a:pPr>
                      <a:r>
                        <a:rPr sz="1600" b="1" spc="-20" dirty="0">
                          <a:latin typeface="+mn-lt"/>
                          <a:cs typeface="Times New Roman"/>
                        </a:rPr>
                        <a:t>wy’z</a:t>
                      </a:r>
                      <a:endParaRPr sz="1600" dirty="0">
                        <a:latin typeface="+mn-lt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5">
            <a:extLst>
              <a:ext uri="{FF2B5EF4-FFF2-40B4-BE49-F238E27FC236}">
                <a16:creationId xmlns:a16="http://schemas.microsoft.com/office/drawing/2014/main" id="{AF53B1C4-255D-448E-A935-62D9B5BE2241}"/>
              </a:ext>
            </a:extLst>
          </p:cNvPr>
          <p:cNvSpPr txBox="1"/>
          <p:nvPr/>
        </p:nvSpPr>
        <p:spPr>
          <a:xfrm>
            <a:off x="1477644" y="4162869"/>
            <a:ext cx="5899580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ID" sz="1600" dirty="0">
                <a:cs typeface="Times New Roman"/>
              </a:rPr>
              <a:t>Jadi</a:t>
            </a:r>
            <a:r>
              <a:rPr lang="en-ID" sz="1600" spc="-5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fungsi</a:t>
            </a:r>
            <a:r>
              <a:rPr lang="en-ID" sz="1600" spc="-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boolean</a:t>
            </a:r>
            <a:r>
              <a:rPr lang="en-ID" sz="1600" spc="-2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yang</a:t>
            </a:r>
            <a:r>
              <a:rPr lang="en-ID" sz="1600" spc="35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dimaksud</a:t>
            </a:r>
            <a:r>
              <a:rPr lang="en-ID" sz="1600" spc="-40" dirty="0">
                <a:cs typeface="Times New Roman"/>
              </a:rPr>
              <a:t> </a:t>
            </a:r>
            <a:r>
              <a:rPr lang="en-ID" sz="1600" dirty="0" err="1">
                <a:cs typeface="Times New Roman"/>
              </a:rPr>
              <a:t>adalah</a:t>
            </a:r>
            <a:r>
              <a:rPr lang="en-ID" sz="1600" spc="-35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:</a:t>
            </a:r>
            <a:endParaRPr lang="en-ID" sz="1600" dirty="0">
              <a:cs typeface="Times New Roman"/>
            </a:endParaRPr>
          </a:p>
          <a:p>
            <a:pPr marL="165100">
              <a:lnSpc>
                <a:spcPct val="100000"/>
              </a:lnSpc>
              <a:tabLst>
                <a:tab pos="2058035" algn="l"/>
              </a:tabLst>
            </a:pPr>
            <a:r>
              <a:rPr lang="en-ID" sz="1600" spc="-35" dirty="0">
                <a:cs typeface="Times New Roman"/>
              </a:rPr>
              <a:t>F(</a:t>
            </a:r>
            <a:r>
              <a:rPr lang="en-ID" sz="1600" spc="-35" dirty="0" err="1">
                <a:cs typeface="Times New Roman"/>
              </a:rPr>
              <a:t>w,x,y,z</a:t>
            </a:r>
            <a:r>
              <a:rPr lang="en-ID" sz="1600" spc="-35" dirty="0">
                <a:cs typeface="Times New Roman"/>
              </a:rPr>
              <a:t>)</a:t>
            </a:r>
            <a:r>
              <a:rPr lang="en-ID" sz="1600" spc="-90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=</a:t>
            </a:r>
            <a:r>
              <a:rPr lang="en-ID" sz="1600" dirty="0">
                <a:cs typeface="Times New Roman"/>
              </a:rPr>
              <a:t>	</a:t>
            </a:r>
            <a:r>
              <a:rPr lang="en-ID" sz="1600" spc="-155" dirty="0">
                <a:cs typeface="Times New Roman"/>
              </a:rPr>
              <a:t>x‟</a:t>
            </a:r>
            <a:r>
              <a:rPr lang="en-ID" sz="1600" spc="-215" dirty="0">
                <a:cs typeface="Times New Roman"/>
              </a:rPr>
              <a:t> </a:t>
            </a:r>
            <a:r>
              <a:rPr lang="en-ID" sz="1600" spc="-185" dirty="0">
                <a:cs typeface="Times New Roman"/>
              </a:rPr>
              <a:t>y‟</a:t>
            </a:r>
            <a:r>
              <a:rPr lang="en-ID" sz="1600" spc="-16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+ </a:t>
            </a:r>
            <a:r>
              <a:rPr lang="en-ID" sz="1600" spc="-170" dirty="0">
                <a:cs typeface="Times New Roman"/>
              </a:rPr>
              <a:t>w‟</a:t>
            </a:r>
            <a:r>
              <a:rPr lang="en-ID" sz="1600" spc="-19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y</a:t>
            </a:r>
            <a:r>
              <a:rPr lang="en-ID" sz="1600" spc="-10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+</a:t>
            </a:r>
            <a:r>
              <a:rPr lang="en-ID" sz="1600" spc="5" dirty="0">
                <a:cs typeface="Times New Roman"/>
              </a:rPr>
              <a:t> </a:t>
            </a:r>
            <a:r>
              <a:rPr lang="en-ID" sz="1600" dirty="0">
                <a:cs typeface="Times New Roman"/>
              </a:rPr>
              <a:t>w </a:t>
            </a:r>
            <a:r>
              <a:rPr lang="en-ID" sz="1600" spc="-180" dirty="0">
                <a:cs typeface="Times New Roman"/>
              </a:rPr>
              <a:t>y‟</a:t>
            </a:r>
            <a:r>
              <a:rPr lang="en-ID" sz="1600" spc="-165" dirty="0">
                <a:cs typeface="Times New Roman"/>
              </a:rPr>
              <a:t> </a:t>
            </a:r>
            <a:r>
              <a:rPr lang="en-ID" sz="1600" spc="-50" dirty="0">
                <a:cs typeface="Times New Roman"/>
              </a:rPr>
              <a:t>z</a:t>
            </a:r>
            <a:endParaRPr lang="en-ID" sz="1600" dirty="0">
              <a:cs typeface="Times New Roman"/>
            </a:endParaRPr>
          </a:p>
        </p:txBody>
      </p:sp>
      <p:pic>
        <p:nvPicPr>
          <p:cNvPr id="7" name="object 6">
            <a:extLst>
              <a:ext uri="{FF2B5EF4-FFF2-40B4-BE49-F238E27FC236}">
                <a16:creationId xmlns:a16="http://schemas.microsoft.com/office/drawing/2014/main" id="{EB4F801D-4361-4765-B0AD-4E548F18D131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15299" y="444415"/>
            <a:ext cx="323850" cy="323850"/>
          </a:xfrm>
          <a:prstGeom prst="rect">
            <a:avLst/>
          </a:prstGeom>
        </p:spPr>
      </p:pic>
      <p:pic>
        <p:nvPicPr>
          <p:cNvPr id="8" name="object 7">
            <a:extLst>
              <a:ext uri="{FF2B5EF4-FFF2-40B4-BE49-F238E27FC236}">
                <a16:creationId xmlns:a16="http://schemas.microsoft.com/office/drawing/2014/main" id="{5C952B6D-8A1E-496A-B1F5-90BABAE5C183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248150" y="1635646"/>
            <a:ext cx="323850" cy="288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851672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2191</TotalTime>
  <Words>668</Words>
  <Application>Microsoft Office PowerPoint</Application>
  <PresentationFormat>On-screen Show (16:9)</PresentationFormat>
  <Paragraphs>90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Arial</vt:lpstr>
      <vt:lpstr>Arial MT</vt:lpstr>
      <vt:lpstr>Symbol</vt:lpstr>
      <vt:lpstr>Times New Roman</vt:lpstr>
      <vt:lpstr>Wingdings</vt:lpstr>
      <vt:lpstr>Cover and End Slide Master</vt:lpstr>
      <vt:lpstr>Contents Slide Master</vt:lpstr>
      <vt:lpstr>Section Break Slide Master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Acer Aspire</cp:lastModifiedBy>
  <cp:revision>90</cp:revision>
  <dcterms:created xsi:type="dcterms:W3CDTF">2016-12-05T23:26:54Z</dcterms:created>
  <dcterms:modified xsi:type="dcterms:W3CDTF">2024-11-21T01:25:46Z</dcterms:modified>
</cp:coreProperties>
</file>