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Nunito SemiBold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Nunito ExtraBold"/>
      <p:bold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C5CFBB-B4E9-434D-86BC-636C1B371F37}">
  <a:tblStyle styleId="{98C5CFBB-B4E9-434D-86BC-636C1B371F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SemiBold-bold.fntdata"/><Relationship Id="rId21" Type="http://schemas.openxmlformats.org/officeDocument/2006/relationships/font" Target="fonts/NunitoSemiBold-regular.fntdata"/><Relationship Id="rId24" Type="http://schemas.openxmlformats.org/officeDocument/2006/relationships/font" Target="fonts/NunitoSemiBold-boldItalic.fntdata"/><Relationship Id="rId23" Type="http://schemas.openxmlformats.org/officeDocument/2006/relationships/font" Target="fonts/Nunit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NunitoExtraBold-bold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34" Type="http://schemas.openxmlformats.org/officeDocument/2006/relationships/font" Target="fonts/NunitoExtraBold-boldItalic.fntdata"/><Relationship Id="rId15" Type="http://schemas.openxmlformats.org/officeDocument/2006/relationships/slide" Target="slides/slide8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7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83139e6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883139e6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49" l="42816" r="37293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457200" y="102184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0" y="0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0" type="dt"/>
          </p:nvPr>
        </p:nvSpPr>
        <p:spPr>
          <a:xfrm>
            <a:off x="457200" y="4857749"/>
            <a:ext cx="2133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2640596" y="4857749"/>
            <a:ext cx="5507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04396" y="4857749"/>
            <a:ext cx="73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69519" y="142741"/>
            <a:ext cx="80049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412081" y="930269"/>
            <a:ext cx="63198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1574006" y="4988871"/>
            <a:ext cx="55650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932967" y="348900"/>
            <a:ext cx="12780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1712499" y="5010073"/>
            <a:ext cx="5564400" cy="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90424" y="497078"/>
            <a:ext cx="8363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OBJECT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2938259" y="1851799"/>
            <a:ext cx="3267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5200">
                <a:solidFill>
                  <a:srgbClr val="365F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879178" y="4948409"/>
            <a:ext cx="3503400" cy="1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OBJECT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368992" y="2453440"/>
            <a:ext cx="24060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50889" y="4980883"/>
            <a:ext cx="216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1">
  <p:cSld name="OBJECT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936867" y="2199322"/>
            <a:ext cx="32754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i="0" sz="4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708292" y="4920311"/>
            <a:ext cx="64473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452" y="4783454"/>
            <a:ext cx="210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29030" y="4838548"/>
            <a:ext cx="188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TITLE_AND_BOD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 1">
  <p:cSld name="Blank 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25" name="Google Shape;125;p26"/>
          <p:cNvPicPr preferRelativeResize="0"/>
          <p:nvPr/>
        </p:nvPicPr>
        <p:blipFill rotWithShape="1">
          <a:blip r:embed="rId2">
            <a:alphaModFix/>
          </a:blip>
          <a:srcRect b="19147" l="42816" r="37293" t="18360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6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Power Ahead!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ctrTitle"/>
          </p:nvPr>
        </p:nvSpPr>
        <p:spPr>
          <a:xfrm>
            <a:off x="1260908" y="717750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" type="subTitle"/>
          </p:nvPr>
        </p:nvSpPr>
        <p:spPr>
          <a:xfrm>
            <a:off x="1260902" y="2770350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b="1"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141" name="Google Shape;141;p30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{98C5CFBB-B4E9-434D-86BC-636C1B371F37}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" name="Google Shape;153;p3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{98C5CFBB-B4E9-434D-86BC-636C1B371F37}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1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7" name="Google Shape;117;p25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5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5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1" name="Google Shape;121;p25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/>
        </p:nvSpPr>
        <p:spPr>
          <a:xfrm>
            <a:off x="1632725" y="1227550"/>
            <a:ext cx="541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Presentation Title</a:t>
            </a:r>
            <a:endParaRPr b="1" i="0" sz="4100" u="none" cap="none" strike="noStrike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6"/>
          <p:cNvSpPr txBox="1"/>
          <p:nvPr/>
        </p:nvSpPr>
        <p:spPr>
          <a:xfrm>
            <a:off x="1632725" y="1940550"/>
            <a:ext cx="5199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Project and Course Name</a:t>
            </a:r>
            <a:endParaRPr b="0" i="0" sz="2900" u="none" cap="none" strike="noStrike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36"/>
          <p:cNvSpPr txBox="1"/>
          <p:nvPr/>
        </p:nvSpPr>
        <p:spPr>
          <a:xfrm>
            <a:off x="1632725" y="2586175"/>
            <a:ext cx="117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rPr>
              <a:t>Date</a:t>
            </a:r>
            <a:endParaRPr b="0" i="0" sz="2200" u="none" cap="none" strike="noStrike">
              <a:solidFill>
                <a:srgbClr val="0E39A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/>
          <p:nvPr/>
        </p:nvSpPr>
        <p:spPr>
          <a:xfrm>
            <a:off x="0" y="3442950"/>
            <a:ext cx="9162600" cy="7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32525" y="3526575"/>
            <a:ext cx="44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APPENDIX</a:t>
            </a:r>
            <a:endParaRPr b="1" i="0" sz="2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Data Background and Contents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67" name="Google Shape;267;p46"/>
          <p:cNvSpPr/>
          <p:nvPr/>
        </p:nvSpPr>
        <p:spPr>
          <a:xfrm>
            <a:off x="403421" y="13376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691800" y="12290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data background and contents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chemeClr val="lt2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4" name="Google Shape;274;p47"/>
          <p:cNvSpPr/>
          <p:nvPr/>
        </p:nvSpPr>
        <p:spPr>
          <a:xfrm>
            <a:off x="403421" y="13376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" name="Google Shape;275;p47"/>
          <p:cNvSpPr txBox="1"/>
          <p:nvPr/>
        </p:nvSpPr>
        <p:spPr>
          <a:xfrm>
            <a:off x="691800" y="12290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add any other pointers (if needed)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83" name="Google Shape;283;p4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Contents / Agenda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403421" y="14519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691799" y="1327975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Setup &amp; Database Integration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37"/>
          <p:cNvSpPr/>
          <p:nvPr/>
        </p:nvSpPr>
        <p:spPr>
          <a:xfrm>
            <a:off x="403421" y="185203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691799" y="1748513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 SQL Agent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7"/>
          <p:cNvSpPr/>
          <p:nvPr/>
        </p:nvSpPr>
        <p:spPr>
          <a:xfrm>
            <a:off x="403421" y="23282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7"/>
          <p:cNvSpPr txBox="1"/>
          <p:nvPr/>
        </p:nvSpPr>
        <p:spPr>
          <a:xfrm>
            <a:off x="691799" y="2219650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Build Chat Agent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7"/>
          <p:cNvSpPr/>
          <p:nvPr/>
        </p:nvSpPr>
        <p:spPr>
          <a:xfrm>
            <a:off x="403421" y="27854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691799" y="2676850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Implement Input and Output Guardrail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7"/>
          <p:cNvSpPr/>
          <p:nvPr/>
        </p:nvSpPr>
        <p:spPr>
          <a:xfrm>
            <a:off x="403421" y="32426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37"/>
          <p:cNvSpPr txBox="1"/>
          <p:nvPr/>
        </p:nvSpPr>
        <p:spPr>
          <a:xfrm>
            <a:off x="691799" y="3134050"/>
            <a:ext cx="56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ld</a:t>
            </a:r>
            <a:r>
              <a:rPr b="1" lang="en" sz="1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Chatbot and Answer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Executive Summary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403421" y="14519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691800" y="1327975"/>
            <a:ext cx="6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actionable insights and recommendations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Business Problem Overview and Solution Approach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196" name="Google Shape;196;p39"/>
          <p:cNvSpPr/>
          <p:nvPr/>
        </p:nvSpPr>
        <p:spPr>
          <a:xfrm>
            <a:off x="403421" y="14519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691800" y="1327975"/>
            <a:ext cx="6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define the problem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9"/>
          <p:cNvSpPr/>
          <p:nvPr/>
        </p:nvSpPr>
        <p:spPr>
          <a:xfrm>
            <a:off x="403421" y="18329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691800" y="1708975"/>
            <a:ext cx="67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solution approach/methodology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401450" y="2782221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i="1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b="0" i="1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LLM</a:t>
            </a:r>
            <a:r>
              <a:rPr lang="en" sz="2400">
                <a:solidFill>
                  <a:srgbClr val="0E39A9"/>
                </a:solidFill>
              </a:rPr>
              <a:t> Setup</a:t>
            </a:r>
            <a:endParaRPr b="0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403421" y="14138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691800" y="1305250"/>
            <a:ext cx="81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Mention the model name and parameters used (temperature etc.)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/>
        </p:nvSpPr>
        <p:spPr>
          <a:xfrm>
            <a:off x="325250" y="33992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i="1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b="0" i="1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4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>
                <a:solidFill>
                  <a:srgbClr val="0E39A9"/>
                </a:solidFill>
              </a:rPr>
              <a:t>Build SQL Agent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403421" y="24044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691800" y="22958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Retrieve all the columns from the database for a Order ID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41"/>
          <p:cNvSpPr/>
          <p:nvPr/>
        </p:nvSpPr>
        <p:spPr>
          <a:xfrm>
            <a:off x="403421" y="14900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691800" y="13814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Initialize SQL Agent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41"/>
          <p:cNvSpPr/>
          <p:nvPr/>
        </p:nvSpPr>
        <p:spPr>
          <a:xfrm>
            <a:off x="403421" y="19472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691800" y="18386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Mention the model name and parameters used.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/>
        </p:nvSpPr>
        <p:spPr>
          <a:xfrm>
            <a:off x="477650" y="4008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i="1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b="0" i="1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Build Chat Agent</a:t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477650" y="2088775"/>
            <a:ext cx="1950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768000" y="1996033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Mention the model name and parameters used.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477650" y="1457650"/>
            <a:ext cx="1950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42"/>
          <p:cNvSpPr txBox="1"/>
          <p:nvPr/>
        </p:nvSpPr>
        <p:spPr>
          <a:xfrm>
            <a:off x="768000" y="1364911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Please mention the Order and Answer tool prompt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42"/>
          <p:cNvSpPr/>
          <p:nvPr/>
        </p:nvSpPr>
        <p:spPr>
          <a:xfrm>
            <a:off x="480996" y="2415099"/>
            <a:ext cx="1950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771313" y="2322354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Please mention the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Agent Type used in Agent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42"/>
          <p:cNvSpPr/>
          <p:nvPr/>
        </p:nvSpPr>
        <p:spPr>
          <a:xfrm>
            <a:off x="480996" y="1781502"/>
            <a:ext cx="1950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771313" y="1666398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Mention the tool descriptions provided during agent assignment.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Implement Input and Output Guardrail</a:t>
            </a:r>
            <a:endParaRPr sz="2400">
              <a:solidFill>
                <a:srgbClr val="0E39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325250" y="4389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i="1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b="0" i="1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403421" y="14138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691800" y="13052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Please mention the Input and Output guardrail prompt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43"/>
          <p:cNvSpPr/>
          <p:nvPr/>
        </p:nvSpPr>
        <p:spPr>
          <a:xfrm>
            <a:off x="408664" y="1769501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697043" y="1660867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Include the different vulnerability checks implemented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400">
                <a:solidFill>
                  <a:srgbClr val="0E39A9"/>
                </a:solidFill>
              </a:rPr>
              <a:t>Build a Chatbot and Answer User Queries</a:t>
            </a:r>
            <a:endParaRPr sz="2400">
              <a:solidFill>
                <a:srgbClr val="0E39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400">
              <a:solidFill>
                <a:srgbClr val="0E39A9"/>
              </a:solidFill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325250" y="4389875"/>
            <a:ext cx="839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</a:t>
            </a:r>
            <a:r>
              <a:rPr b="0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0" i="1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use more than one slide if needed</a:t>
            </a:r>
            <a:endParaRPr b="0" i="1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410875" y="1413884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699254" y="1305250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Explain the flow of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the chatbot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406734" y="1782460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695113" y="1673826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Provide the responses for all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test queries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44"/>
          <p:cNvSpPr/>
          <p:nvPr/>
        </p:nvSpPr>
        <p:spPr>
          <a:xfrm>
            <a:off x="410047" y="2128673"/>
            <a:ext cx="193200" cy="193200"/>
          </a:xfrm>
          <a:prstGeom prst="donut">
            <a:avLst>
              <a:gd fmla="val 25000" name="adj"/>
            </a:avLst>
          </a:prstGeom>
          <a:solidFill>
            <a:srgbClr val="0944A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698426" y="2020039"/>
            <a:ext cx="603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Provide comments/observations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