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23-Jun-25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23-Jun-25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23-Jun-25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23-Jun-25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23-Jun-25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23-Jun-25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23-Jun-25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23-Jun-25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23-Jun-25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23-Jun-25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23-Jun-25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23-Jun-25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actus-cacti-plants-green-nature-923502/"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300-63EF-9AF0-4A4C-0360E17E6EA8}"/>
              </a:ext>
            </a:extLst>
          </p:cNvPr>
          <p:cNvSpPr>
            <a:spLocks noGrp="1"/>
          </p:cNvSpPr>
          <p:nvPr>
            <p:ph type="ctrTitle"/>
          </p:nvPr>
        </p:nvSpPr>
        <p:spPr>
          <a:xfrm>
            <a:off x="1669774" y="3428998"/>
            <a:ext cx="6460100" cy="2268559"/>
          </a:xfrm>
        </p:spPr>
        <p:txBody>
          <a:bodyPr/>
          <a:lstStyle/>
          <a:p>
            <a:r>
              <a:rPr lang="en-US" dirty="0"/>
              <a:t>HR DASHBOARD</a:t>
            </a:r>
            <a:br>
              <a:rPr lang="en-US" dirty="0"/>
            </a:br>
            <a:r>
              <a:rPr lang="en-US" dirty="0"/>
              <a:t>Analysis </a:t>
            </a:r>
          </a:p>
        </p:txBody>
      </p:sp>
      <p:sp>
        <p:nvSpPr>
          <p:cNvPr id="3" name="Subtitle 2">
            <a:extLst>
              <a:ext uri="{FF2B5EF4-FFF2-40B4-BE49-F238E27FC236}">
                <a16:creationId xmlns:a16="http://schemas.microsoft.com/office/drawing/2014/main" id="{4D190DFF-ADA4-D4BA-9D40-1BB30C4E882A}"/>
              </a:ext>
            </a:extLst>
          </p:cNvPr>
          <p:cNvSpPr>
            <a:spLocks noGrp="1"/>
          </p:cNvSpPr>
          <p:nvPr>
            <p:ph type="subTitle" idx="1"/>
          </p:nvPr>
        </p:nvSpPr>
        <p:spPr>
          <a:xfrm>
            <a:off x="2641626" y="4537344"/>
            <a:ext cx="5357600" cy="1160213"/>
          </a:xfrm>
        </p:spPr>
        <p:txBody>
          <a:bodyPr/>
          <a:lstStyle/>
          <a:p>
            <a:r>
              <a:rPr lang="en-US" dirty="0"/>
              <a:t>Presented By- Varun Malhotra</a:t>
            </a:r>
          </a:p>
        </p:txBody>
      </p:sp>
      <p:pic>
        <p:nvPicPr>
          <p:cNvPr id="4" name="Picture 3">
            <a:extLst>
              <a:ext uri="{FF2B5EF4-FFF2-40B4-BE49-F238E27FC236}">
                <a16:creationId xmlns:a16="http://schemas.microsoft.com/office/drawing/2014/main" id="{53447829-C14A-73ED-5A00-9CBC43109215}"/>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1357314" y="211386"/>
            <a:ext cx="6772560" cy="3096854"/>
          </a:xfrm>
          <a:prstGeom prst="rect">
            <a:avLst/>
          </a:prstGeom>
        </p:spPr>
      </p:pic>
    </p:spTree>
    <p:extLst>
      <p:ext uri="{BB962C8B-B14F-4D97-AF65-F5344CB8AC3E}">
        <p14:creationId xmlns:p14="http://schemas.microsoft.com/office/powerpoint/2010/main" val="416568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B159B-B331-67BC-5854-5897FF75C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D9D85-7DA2-8FA9-820D-6F13C4308A79}"/>
              </a:ext>
            </a:extLst>
          </p:cNvPr>
          <p:cNvSpPr txBox="1">
            <a:spLocks/>
          </p:cNvSpPr>
          <p:nvPr/>
        </p:nvSpPr>
        <p:spPr>
          <a:xfrm>
            <a:off x="1393638" y="811415"/>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3600" b="1" dirty="0"/>
              <a:t>Future Improvements:</a:t>
            </a:r>
            <a:endParaRPr lang="en-IN" dirty="0"/>
          </a:p>
        </p:txBody>
      </p:sp>
      <p:sp>
        <p:nvSpPr>
          <p:cNvPr id="3" name="Content Placeholder 2">
            <a:extLst>
              <a:ext uri="{FF2B5EF4-FFF2-40B4-BE49-F238E27FC236}">
                <a16:creationId xmlns:a16="http://schemas.microsoft.com/office/drawing/2014/main" id="{A9531107-8BCC-98C4-DD55-571D54A7D182}"/>
              </a:ext>
            </a:extLst>
          </p:cNvPr>
          <p:cNvSpPr txBox="1">
            <a:spLocks/>
          </p:cNvSpPr>
          <p:nvPr/>
        </p:nvSpPr>
        <p:spPr>
          <a:xfrm>
            <a:off x="1393638" y="1724928"/>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dirty="0">
                <a:latin typeface="-apple-system"/>
              </a:rPr>
              <a:t>The dashboard provides helpful suggestions to reduce attrition, such as:</a:t>
            </a:r>
          </a:p>
          <a:p>
            <a:pPr>
              <a:buClr>
                <a:srgbClr val="92D050"/>
              </a:buClr>
              <a:buFont typeface="Arial" panose="020B0604020202020204" pitchFamily="34" charset="0"/>
              <a:buChar char="•"/>
            </a:pPr>
            <a:r>
              <a:rPr lang="en-US" b="1" dirty="0">
                <a:solidFill>
                  <a:srgbClr val="92D050"/>
                </a:solidFill>
                <a:latin typeface="-apple-system"/>
              </a:rPr>
              <a:t>Employee engagement program</a:t>
            </a:r>
            <a:r>
              <a:rPr lang="en-US" dirty="0">
                <a:solidFill>
                  <a:srgbClr val="92D050"/>
                </a:solidFill>
                <a:latin typeface="-apple-system"/>
              </a:rPr>
              <a:t>: </a:t>
            </a:r>
            <a:r>
              <a:rPr lang="en-US" dirty="0">
                <a:latin typeface="-apple-system"/>
              </a:rPr>
              <a:t>Implement programs to increase employee engagement and satisfaction.</a:t>
            </a:r>
          </a:p>
          <a:p>
            <a:pPr>
              <a:buClr>
                <a:srgbClr val="92D050"/>
              </a:buClr>
              <a:buFont typeface="Arial" panose="020B0604020202020204" pitchFamily="34" charset="0"/>
              <a:buChar char="•"/>
            </a:pPr>
            <a:r>
              <a:rPr lang="en-US" b="1" dirty="0">
                <a:solidFill>
                  <a:srgbClr val="92D050"/>
                </a:solidFill>
                <a:latin typeface="-apple-system"/>
              </a:rPr>
              <a:t>Career development plans</a:t>
            </a:r>
            <a:r>
              <a:rPr lang="en-US" dirty="0">
                <a:solidFill>
                  <a:srgbClr val="92D050"/>
                </a:solidFill>
                <a:latin typeface="-apple-system"/>
              </a:rPr>
              <a:t>: </a:t>
            </a:r>
            <a:r>
              <a:rPr lang="en-US" dirty="0">
                <a:latin typeface="-apple-system"/>
              </a:rPr>
              <a:t>Yield advancement opportunities and a clear career path.</a:t>
            </a:r>
          </a:p>
          <a:p>
            <a:pPr>
              <a:buClr>
                <a:srgbClr val="92D050"/>
              </a:buClr>
              <a:buFont typeface="Arial" panose="020B0604020202020204" pitchFamily="34" charset="0"/>
              <a:buChar char="•"/>
            </a:pPr>
            <a:r>
              <a:rPr lang="en-US" b="1" dirty="0">
                <a:solidFill>
                  <a:srgbClr val="92D050"/>
                </a:solidFill>
                <a:latin typeface="-apple-system"/>
              </a:rPr>
              <a:t>Compensation and Benefits Evaluation</a:t>
            </a:r>
            <a:r>
              <a:rPr lang="en-US" dirty="0">
                <a:solidFill>
                  <a:srgbClr val="92D050"/>
                </a:solidFill>
                <a:latin typeface="-apple-system"/>
              </a:rPr>
              <a:t>: </a:t>
            </a:r>
            <a:r>
              <a:rPr lang="en-US" dirty="0">
                <a:latin typeface="-apple-system"/>
              </a:rPr>
              <a:t>To remain competitive, compensation and benefits must be evaluated regularly.</a:t>
            </a:r>
          </a:p>
          <a:p>
            <a:pPr>
              <a:buClr>
                <a:srgbClr val="92D050"/>
              </a:buClr>
              <a:buFont typeface="Arial" panose="020B0604020202020204" pitchFamily="34" charset="0"/>
              <a:buChar char="•"/>
            </a:pPr>
            <a:r>
              <a:rPr lang="en-US" b="1" dirty="0">
                <a:solidFill>
                  <a:srgbClr val="92D050"/>
                </a:solidFill>
                <a:latin typeface="-apple-system"/>
              </a:rPr>
              <a:t>Flexible working Arrangements</a:t>
            </a:r>
            <a:r>
              <a:rPr lang="en-US" dirty="0">
                <a:solidFill>
                  <a:srgbClr val="92D050"/>
                </a:solidFill>
                <a:latin typeface="-apple-system"/>
              </a:rPr>
              <a:t>: </a:t>
            </a:r>
            <a:r>
              <a:rPr lang="en-US" dirty="0">
                <a:latin typeface="-apple-system"/>
              </a:rPr>
              <a:t>Offer flexible working arrangements to improve work-life balance</a:t>
            </a:r>
          </a:p>
          <a:p>
            <a:pPr marL="0" indent="0">
              <a:buNone/>
            </a:pPr>
            <a:endParaRPr lang="en-IN" dirty="0"/>
          </a:p>
        </p:txBody>
      </p:sp>
    </p:spTree>
    <p:extLst>
      <p:ext uri="{BB962C8B-B14F-4D97-AF65-F5344CB8AC3E}">
        <p14:creationId xmlns:p14="http://schemas.microsoft.com/office/powerpoint/2010/main" val="228008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7F535-A7D3-6E72-E3D2-CD94E8C2C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E7331-FA49-FF6D-DA96-1847B743EC97}"/>
              </a:ext>
            </a:extLst>
          </p:cNvPr>
          <p:cNvSpPr txBox="1">
            <a:spLocks/>
          </p:cNvSpPr>
          <p:nvPr/>
        </p:nvSpPr>
        <p:spPr>
          <a:xfrm>
            <a:off x="1562603" y="1457456"/>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3600" b="1" dirty="0"/>
              <a:t>Conclusion:</a:t>
            </a:r>
            <a:endParaRPr lang="en-IN" dirty="0"/>
          </a:p>
        </p:txBody>
      </p:sp>
      <p:sp>
        <p:nvSpPr>
          <p:cNvPr id="3" name="Content Placeholder 2">
            <a:extLst>
              <a:ext uri="{FF2B5EF4-FFF2-40B4-BE49-F238E27FC236}">
                <a16:creationId xmlns:a16="http://schemas.microsoft.com/office/drawing/2014/main" id="{FB829C28-76E0-7A64-1DF9-172C8B254439}"/>
              </a:ext>
            </a:extLst>
          </p:cNvPr>
          <p:cNvSpPr txBox="1">
            <a:spLocks/>
          </p:cNvSpPr>
          <p:nvPr/>
        </p:nvSpPr>
        <p:spPr>
          <a:xfrm>
            <a:off x="1562603" y="2400786"/>
            <a:ext cx="8199783"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sz="2400" dirty="0">
                <a:latin typeface="-apple-system"/>
              </a:rPr>
              <a:t>The HR Attrition Analytics dashboard is a valuable resource for HR professionals and decision-makers seeking to better understand employee attrition. Companies may effectively reduce turnover and establish a stable, engaged, and productive workforce by studying demographic determinants, tracking KPIs, and applying improvement measures. more efficient.</a:t>
            </a:r>
            <a:endParaRPr lang="en-IN" sz="2400" dirty="0"/>
          </a:p>
        </p:txBody>
      </p:sp>
    </p:spTree>
    <p:extLst>
      <p:ext uri="{BB962C8B-B14F-4D97-AF65-F5344CB8AC3E}">
        <p14:creationId xmlns:p14="http://schemas.microsoft.com/office/powerpoint/2010/main" val="223875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7D49F-4167-E9E2-62BE-4C814569A1B5}"/>
              </a:ext>
            </a:extLst>
          </p:cNvPr>
          <p:cNvSpPr txBox="1"/>
          <p:nvPr/>
        </p:nvSpPr>
        <p:spPr>
          <a:xfrm>
            <a:off x="2902337" y="2828835"/>
            <a:ext cx="6387326" cy="1200329"/>
          </a:xfrm>
          <a:prstGeom prst="rect">
            <a:avLst/>
          </a:prstGeom>
          <a:noFill/>
        </p:spPr>
        <p:txBody>
          <a:bodyPr wrap="none" rtlCol="0">
            <a:spAutoFit/>
          </a:bodyPr>
          <a:lstStyle/>
          <a:p>
            <a:r>
              <a:rPr lang="en-US" sz="7200" dirty="0">
                <a:solidFill>
                  <a:srgbClr val="92D050"/>
                </a:solidFill>
                <a:latin typeface="Arial Black" panose="020B0A04020102020204" pitchFamily="34" charset="0"/>
              </a:rPr>
              <a:t>THANK YOU</a:t>
            </a:r>
          </a:p>
        </p:txBody>
      </p:sp>
    </p:spTree>
    <p:extLst>
      <p:ext uri="{BB962C8B-B14F-4D97-AF65-F5344CB8AC3E}">
        <p14:creationId xmlns:p14="http://schemas.microsoft.com/office/powerpoint/2010/main" val="421947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5A8F943-ABE0-6BAA-2DAB-3E3F087EBF49}"/>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7465" r="27465"/>
          <a:stretch>
            <a:fillRect/>
          </a:stretch>
        </p:blipFill>
        <p:spPr/>
      </p:pic>
      <p:sp>
        <p:nvSpPr>
          <p:cNvPr id="3" name="Title 2">
            <a:extLst>
              <a:ext uri="{FF2B5EF4-FFF2-40B4-BE49-F238E27FC236}">
                <a16:creationId xmlns:a16="http://schemas.microsoft.com/office/drawing/2014/main" id="{D6A23B66-8D74-FC0F-74C4-CB5A95E785C6}"/>
              </a:ext>
            </a:extLst>
          </p:cNvPr>
          <p:cNvSpPr>
            <a:spLocks noGrp="1"/>
          </p:cNvSpPr>
          <p:nvPr>
            <p:ph type="title"/>
          </p:nvPr>
        </p:nvSpPr>
        <p:spPr>
          <a:xfrm>
            <a:off x="1970322" y="616227"/>
            <a:ext cx="3970986" cy="960534"/>
          </a:xfrm>
        </p:spPr>
        <p:txBody>
          <a:bodyPr>
            <a:normAutofit/>
          </a:bodyPr>
          <a:lstStyle/>
          <a:p>
            <a:r>
              <a:rPr lang="en-US" sz="4000" dirty="0">
                <a:solidFill>
                  <a:srgbClr val="92D050"/>
                </a:solidFill>
                <a:latin typeface="Arial Black" panose="020B0A04020102020204" pitchFamily="34" charset="0"/>
              </a:rPr>
              <a:t>C</a:t>
            </a:r>
            <a:r>
              <a:rPr lang="en-US" sz="4000" dirty="0">
                <a:latin typeface="Arial Black" panose="020B0A04020102020204" pitchFamily="34" charset="0"/>
              </a:rPr>
              <a:t>ONTENTS</a:t>
            </a:r>
          </a:p>
        </p:txBody>
      </p:sp>
      <p:sp>
        <p:nvSpPr>
          <p:cNvPr id="4" name="Text Placeholder 3">
            <a:extLst>
              <a:ext uri="{FF2B5EF4-FFF2-40B4-BE49-F238E27FC236}">
                <a16:creationId xmlns:a16="http://schemas.microsoft.com/office/drawing/2014/main" id="{4D925AD6-DBBC-AFB2-AD74-AEE0C9AD2459}"/>
              </a:ext>
            </a:extLst>
          </p:cNvPr>
          <p:cNvSpPr>
            <a:spLocks noGrp="1"/>
          </p:cNvSpPr>
          <p:nvPr>
            <p:ph type="body" sz="half" idx="2"/>
          </p:nvPr>
        </p:nvSpPr>
        <p:spPr>
          <a:xfrm>
            <a:off x="1970322" y="1798982"/>
            <a:ext cx="3971874" cy="4234070"/>
          </a:xfrm>
        </p:spPr>
        <p:txBody>
          <a:bodyPr>
            <a:normAutofit/>
          </a:bodyPr>
          <a:lstStyle/>
          <a:p>
            <a:pPr marL="457200" indent="-457200">
              <a:spcBef>
                <a:spcPts val="600"/>
              </a:spcBef>
              <a:spcAft>
                <a:spcPts val="0"/>
              </a:spcAft>
              <a:buClr>
                <a:srgbClr val="92D050"/>
              </a:buClr>
              <a:buFont typeface="+mj-lt"/>
              <a:buAutoNum type="arabicPeriod"/>
            </a:pPr>
            <a:r>
              <a:rPr lang="en-US" dirty="0">
                <a:solidFill>
                  <a:srgbClr val="92D050"/>
                </a:solidFill>
              </a:rPr>
              <a:t>Problem Statement</a:t>
            </a:r>
          </a:p>
          <a:p>
            <a:pPr marL="457200" indent="-457200">
              <a:spcBef>
                <a:spcPts val="600"/>
              </a:spcBef>
              <a:spcAft>
                <a:spcPts val="0"/>
              </a:spcAft>
              <a:buClr>
                <a:srgbClr val="92D050"/>
              </a:buClr>
              <a:buFont typeface="+mj-lt"/>
              <a:buAutoNum type="arabicPeriod"/>
            </a:pPr>
            <a:r>
              <a:rPr lang="en-US" dirty="0">
                <a:solidFill>
                  <a:srgbClr val="92D050"/>
                </a:solidFill>
              </a:rPr>
              <a:t>Objective</a:t>
            </a:r>
          </a:p>
          <a:p>
            <a:pPr marL="457200" indent="-457200">
              <a:spcBef>
                <a:spcPts val="600"/>
              </a:spcBef>
              <a:spcAft>
                <a:spcPts val="0"/>
              </a:spcAft>
              <a:buClr>
                <a:srgbClr val="92D050"/>
              </a:buClr>
              <a:buFont typeface="+mj-lt"/>
              <a:buAutoNum type="arabicPeriod"/>
            </a:pPr>
            <a:r>
              <a:rPr lang="en-US" dirty="0">
                <a:solidFill>
                  <a:srgbClr val="92D050"/>
                </a:solidFill>
              </a:rPr>
              <a:t>Benefits</a:t>
            </a:r>
          </a:p>
          <a:p>
            <a:pPr marL="457200" indent="-457200">
              <a:spcBef>
                <a:spcPts val="600"/>
              </a:spcBef>
              <a:spcAft>
                <a:spcPts val="0"/>
              </a:spcAft>
              <a:buClr>
                <a:srgbClr val="92D050"/>
              </a:buClr>
              <a:buFont typeface="+mj-lt"/>
              <a:buAutoNum type="arabicPeriod"/>
            </a:pPr>
            <a:r>
              <a:rPr lang="en-US" dirty="0">
                <a:solidFill>
                  <a:srgbClr val="92D050"/>
                </a:solidFill>
              </a:rPr>
              <a:t>Data Overview</a:t>
            </a:r>
          </a:p>
          <a:p>
            <a:pPr marL="457200" indent="-457200">
              <a:spcBef>
                <a:spcPts val="600"/>
              </a:spcBef>
              <a:spcAft>
                <a:spcPts val="0"/>
              </a:spcAft>
              <a:buClr>
                <a:srgbClr val="92D050"/>
              </a:buClr>
              <a:buFont typeface="+mj-lt"/>
              <a:buAutoNum type="arabicPeriod"/>
            </a:pPr>
            <a:r>
              <a:rPr lang="en-US" dirty="0">
                <a:solidFill>
                  <a:srgbClr val="92D050"/>
                </a:solidFill>
              </a:rPr>
              <a:t>Approach</a:t>
            </a:r>
          </a:p>
          <a:p>
            <a:pPr marL="457200" indent="-457200">
              <a:spcBef>
                <a:spcPts val="600"/>
              </a:spcBef>
              <a:spcAft>
                <a:spcPts val="0"/>
              </a:spcAft>
              <a:buClr>
                <a:srgbClr val="92D050"/>
              </a:buClr>
              <a:buFont typeface="+mj-lt"/>
              <a:buAutoNum type="arabicPeriod"/>
            </a:pPr>
            <a:r>
              <a:rPr lang="en-US" dirty="0">
                <a:solidFill>
                  <a:srgbClr val="92D050"/>
                </a:solidFill>
              </a:rPr>
              <a:t>Dashboard Components</a:t>
            </a:r>
          </a:p>
          <a:p>
            <a:pPr marL="457200" indent="-457200">
              <a:spcBef>
                <a:spcPts val="600"/>
              </a:spcBef>
              <a:spcAft>
                <a:spcPts val="0"/>
              </a:spcAft>
              <a:buClr>
                <a:srgbClr val="92D050"/>
              </a:buClr>
              <a:buFont typeface="+mj-lt"/>
              <a:buAutoNum type="arabicPeriod"/>
            </a:pPr>
            <a:r>
              <a:rPr lang="en-US" dirty="0">
                <a:solidFill>
                  <a:srgbClr val="92D050"/>
                </a:solidFill>
              </a:rPr>
              <a:t>Key Performance Indicator</a:t>
            </a:r>
          </a:p>
          <a:p>
            <a:pPr marL="457200" indent="-457200">
              <a:spcBef>
                <a:spcPts val="600"/>
              </a:spcBef>
              <a:spcAft>
                <a:spcPts val="0"/>
              </a:spcAft>
              <a:buClr>
                <a:srgbClr val="92D050"/>
              </a:buClr>
              <a:buFont typeface="+mj-lt"/>
              <a:buAutoNum type="arabicPeriod"/>
            </a:pPr>
            <a:r>
              <a:rPr lang="en-US" dirty="0">
                <a:solidFill>
                  <a:srgbClr val="92D050"/>
                </a:solidFill>
              </a:rPr>
              <a:t>Future Improvements</a:t>
            </a:r>
          </a:p>
          <a:p>
            <a:pPr marL="457200" indent="-457200">
              <a:spcBef>
                <a:spcPts val="600"/>
              </a:spcBef>
              <a:spcAft>
                <a:spcPts val="0"/>
              </a:spcAft>
              <a:buClr>
                <a:srgbClr val="92D050"/>
              </a:buClr>
              <a:buFont typeface="+mj-lt"/>
              <a:buAutoNum type="arabicPeriod"/>
            </a:pPr>
            <a:r>
              <a:rPr lang="en-US" dirty="0">
                <a:solidFill>
                  <a:srgbClr val="92D050"/>
                </a:solidFill>
              </a:rPr>
              <a:t>Conclusion</a:t>
            </a:r>
          </a:p>
          <a:p>
            <a:pPr marL="457200" indent="-457200">
              <a:spcBef>
                <a:spcPts val="600"/>
              </a:spcBef>
              <a:spcAft>
                <a:spcPts val="0"/>
              </a:spcAft>
              <a:buFont typeface="+mj-lt"/>
              <a:buAutoNum type="arabicPeriod"/>
            </a:pPr>
            <a:endParaRPr lang="en-US" dirty="0">
              <a:solidFill>
                <a:srgbClr val="92D050"/>
              </a:solidFill>
            </a:endParaRPr>
          </a:p>
          <a:p>
            <a:pPr marL="457200" indent="-457200">
              <a:spcBef>
                <a:spcPts val="600"/>
              </a:spcBef>
              <a:spcAft>
                <a:spcPts val="0"/>
              </a:spcAft>
              <a:buFont typeface="+mj-lt"/>
              <a:buAutoNum type="arabicPeriod"/>
            </a:pPr>
            <a:endParaRPr lang="en-US" dirty="0">
              <a:solidFill>
                <a:srgbClr val="92D050"/>
              </a:solidFill>
            </a:endParaRPr>
          </a:p>
        </p:txBody>
      </p:sp>
    </p:spTree>
    <p:extLst>
      <p:ext uri="{BB962C8B-B14F-4D97-AF65-F5344CB8AC3E}">
        <p14:creationId xmlns:p14="http://schemas.microsoft.com/office/powerpoint/2010/main" val="102201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66D0-6986-4A7C-F8B4-4DA0260E6EC9}"/>
              </a:ext>
            </a:extLst>
          </p:cNvPr>
          <p:cNvSpPr txBox="1">
            <a:spLocks/>
          </p:cNvSpPr>
          <p:nvPr/>
        </p:nvSpPr>
        <p:spPr>
          <a:xfrm>
            <a:off x="1393638" y="1009310"/>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Problem</a:t>
            </a:r>
            <a:r>
              <a:rPr lang="en-IN" sz="3600" b="1" dirty="0">
                <a:latin typeface="Segoe UI" panose="020B0502040204020203" pitchFamily="34" charset="0"/>
              </a:rPr>
              <a:t> Statement:</a:t>
            </a:r>
            <a:endParaRPr lang="en-IN" dirty="0"/>
          </a:p>
        </p:txBody>
      </p:sp>
      <p:sp>
        <p:nvSpPr>
          <p:cNvPr id="3" name="Content Placeholder 2">
            <a:extLst>
              <a:ext uri="{FF2B5EF4-FFF2-40B4-BE49-F238E27FC236}">
                <a16:creationId xmlns:a16="http://schemas.microsoft.com/office/drawing/2014/main" id="{4CC49DE9-8981-221C-DFC1-19D927F7D9EE}"/>
              </a:ext>
            </a:extLst>
          </p:cNvPr>
          <p:cNvSpPr txBox="1">
            <a:spLocks/>
          </p:cNvSpPr>
          <p:nvPr/>
        </p:nvSpPr>
        <p:spPr>
          <a:xfrm>
            <a:off x="1393638" y="2211945"/>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dirty="0">
                <a:latin typeface="-apple-system"/>
              </a:rPr>
              <a:t>Green Destination is a well-known travel agency. The HR Director has recently noticed an increase in employees leaving(attrition). She would figure out any trends or patterns. She has surveyed the staff of Green Destinations and provided the data.</a:t>
            </a:r>
          </a:p>
          <a:p>
            <a:r>
              <a:rPr lang="en-US" dirty="0">
                <a:latin typeface="-apple-system"/>
              </a:rPr>
              <a:t>She would like to know the attrition rate (% of people who left the company).</a:t>
            </a:r>
          </a:p>
          <a:p>
            <a:r>
              <a:rPr lang="en-US" dirty="0">
                <a:latin typeface="-apple-system"/>
              </a:rPr>
              <a:t>She would also know if factors like age, years at the company and income play a part in determining if people will leave or not.</a:t>
            </a:r>
          </a:p>
          <a:p>
            <a:endParaRPr lang="en-IN" dirty="0"/>
          </a:p>
        </p:txBody>
      </p:sp>
    </p:spTree>
    <p:extLst>
      <p:ext uri="{BB962C8B-B14F-4D97-AF65-F5344CB8AC3E}">
        <p14:creationId xmlns:p14="http://schemas.microsoft.com/office/powerpoint/2010/main" val="328378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5E4A7-7102-53C6-4794-6FD511CF0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73B75-DB52-23CB-C9B2-093E1F7EF8FF}"/>
              </a:ext>
            </a:extLst>
          </p:cNvPr>
          <p:cNvSpPr txBox="1">
            <a:spLocks/>
          </p:cNvSpPr>
          <p:nvPr/>
        </p:nvSpPr>
        <p:spPr>
          <a:xfrm>
            <a:off x="1393638" y="1396931"/>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Objective</a:t>
            </a:r>
            <a:r>
              <a:rPr lang="en-IN" sz="3600" b="1" dirty="0">
                <a:latin typeface="Segoe UI" panose="020B0502040204020203" pitchFamily="34" charset="0"/>
              </a:rPr>
              <a:t>:</a:t>
            </a:r>
            <a:endParaRPr lang="en-IN" dirty="0"/>
          </a:p>
        </p:txBody>
      </p:sp>
      <p:sp>
        <p:nvSpPr>
          <p:cNvPr id="3" name="Content Placeholder 2">
            <a:extLst>
              <a:ext uri="{FF2B5EF4-FFF2-40B4-BE49-F238E27FC236}">
                <a16:creationId xmlns:a16="http://schemas.microsoft.com/office/drawing/2014/main" id="{3198B039-8F14-DD13-6171-04693624F077}"/>
              </a:ext>
            </a:extLst>
          </p:cNvPr>
          <p:cNvSpPr txBox="1">
            <a:spLocks/>
          </p:cNvSpPr>
          <p:nvPr/>
        </p:nvSpPr>
        <p:spPr>
          <a:xfrm>
            <a:off x="1393638" y="2599566"/>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Font typeface="Arial" panose="020B0604020202020204" pitchFamily="34" charset="0"/>
              <a:buChar char="•"/>
            </a:pPr>
            <a:r>
              <a:rPr lang="en-US" dirty="0">
                <a:latin typeface="-apple-system"/>
              </a:rPr>
              <a:t>Provide Insights to Hr. Director for employee attrition.</a:t>
            </a:r>
          </a:p>
          <a:p>
            <a:pPr>
              <a:buFont typeface="Arial" panose="020B0604020202020204" pitchFamily="34" charset="0"/>
              <a:buChar char="•"/>
            </a:pPr>
            <a:r>
              <a:rPr lang="en-US" dirty="0">
                <a:latin typeface="-apple-system"/>
              </a:rPr>
              <a:t>The staff of Green Destinations provided the data.</a:t>
            </a:r>
          </a:p>
          <a:p>
            <a:pPr>
              <a:buFont typeface="Arial" panose="020B0604020202020204" pitchFamily="34" charset="0"/>
              <a:buChar char="•"/>
            </a:pPr>
            <a:r>
              <a:rPr lang="en-US" dirty="0">
                <a:latin typeface="-apple-system"/>
              </a:rPr>
              <a:t>Create the KPI's accordingly.</a:t>
            </a:r>
          </a:p>
          <a:p>
            <a:pPr>
              <a:buFont typeface="Arial" panose="020B0604020202020204" pitchFamily="34" charset="0"/>
              <a:buChar char="•"/>
            </a:pPr>
            <a:r>
              <a:rPr lang="en-US" dirty="0">
                <a:latin typeface="-apple-system"/>
              </a:rPr>
              <a:t>Create a dashboard</a:t>
            </a:r>
          </a:p>
          <a:p>
            <a:endParaRPr lang="en-IN" dirty="0"/>
          </a:p>
        </p:txBody>
      </p:sp>
    </p:spTree>
    <p:extLst>
      <p:ext uri="{BB962C8B-B14F-4D97-AF65-F5344CB8AC3E}">
        <p14:creationId xmlns:p14="http://schemas.microsoft.com/office/powerpoint/2010/main" val="26282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9A2DF-DCEF-8EFC-B684-4745AEA66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A1A21-25CC-89E4-7282-126C0DD4F1AC}"/>
              </a:ext>
            </a:extLst>
          </p:cNvPr>
          <p:cNvSpPr txBox="1">
            <a:spLocks/>
          </p:cNvSpPr>
          <p:nvPr/>
        </p:nvSpPr>
        <p:spPr>
          <a:xfrm>
            <a:off x="1393638" y="1377057"/>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Benefits</a:t>
            </a:r>
            <a:r>
              <a:rPr lang="en-IN" sz="3600" b="1" dirty="0">
                <a:latin typeface="Segoe UI" panose="020B0502040204020203" pitchFamily="34" charset="0"/>
              </a:rPr>
              <a:t>:</a:t>
            </a:r>
            <a:endParaRPr lang="en-IN" dirty="0"/>
          </a:p>
        </p:txBody>
      </p:sp>
      <p:sp>
        <p:nvSpPr>
          <p:cNvPr id="3" name="Content Placeholder 2">
            <a:extLst>
              <a:ext uri="{FF2B5EF4-FFF2-40B4-BE49-F238E27FC236}">
                <a16:creationId xmlns:a16="http://schemas.microsoft.com/office/drawing/2014/main" id="{0CCE148E-90B6-ACF3-E42E-F4E9A2511D61}"/>
              </a:ext>
            </a:extLst>
          </p:cNvPr>
          <p:cNvSpPr txBox="1">
            <a:spLocks/>
          </p:cNvSpPr>
          <p:nvPr/>
        </p:nvSpPr>
        <p:spPr>
          <a:xfrm>
            <a:off x="1393638" y="2579692"/>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Clr>
                <a:srgbClr val="92D050"/>
              </a:buClr>
              <a:buFont typeface="Arial" panose="020B0604020202020204" pitchFamily="34" charset="0"/>
              <a:buChar char="•"/>
            </a:pPr>
            <a:r>
              <a:rPr lang="en-US" dirty="0">
                <a:solidFill>
                  <a:srgbClr val="92D050"/>
                </a:solidFill>
                <a:latin typeface="-apple-system"/>
              </a:rPr>
              <a:t>Cost savings: </a:t>
            </a:r>
            <a:r>
              <a:rPr lang="en-US" dirty="0">
                <a:latin typeface="-apple-system"/>
              </a:rPr>
              <a:t>Reduced revenue means lower recruitment and training costs.</a:t>
            </a:r>
          </a:p>
          <a:p>
            <a:pPr>
              <a:buClr>
                <a:srgbClr val="92D050"/>
              </a:buClr>
              <a:buFont typeface="Arial" panose="020B0604020202020204" pitchFamily="34" charset="0"/>
              <a:buChar char="•"/>
            </a:pPr>
            <a:r>
              <a:rPr lang="en-US" dirty="0">
                <a:solidFill>
                  <a:srgbClr val="92D050"/>
                </a:solidFill>
                <a:latin typeface="-apple-system"/>
              </a:rPr>
              <a:t>Cultural improvements: </a:t>
            </a:r>
            <a:r>
              <a:rPr lang="en-US" dirty="0">
                <a:latin typeface="-apple-system"/>
              </a:rPr>
              <a:t>A better understanding of the reasons for leaving will help foster a positive work culture.</a:t>
            </a:r>
          </a:p>
          <a:p>
            <a:pPr>
              <a:buClr>
                <a:srgbClr val="92D050"/>
              </a:buClr>
              <a:buFont typeface="Arial" panose="020B0604020202020204" pitchFamily="34" charset="0"/>
              <a:buChar char="•"/>
            </a:pPr>
            <a:r>
              <a:rPr lang="en-US" dirty="0">
                <a:solidFill>
                  <a:srgbClr val="92D050"/>
                </a:solidFill>
                <a:latin typeface="-apple-system"/>
              </a:rPr>
              <a:t>Enhanced productivity: </a:t>
            </a:r>
            <a:r>
              <a:rPr lang="en-US" dirty="0">
                <a:latin typeface="-apple-system"/>
              </a:rPr>
              <a:t>Lower turnover rates lead to a more stable and productive workforce.</a:t>
            </a:r>
          </a:p>
          <a:p>
            <a:endParaRPr lang="en-IN" dirty="0"/>
          </a:p>
        </p:txBody>
      </p:sp>
    </p:spTree>
    <p:extLst>
      <p:ext uri="{BB962C8B-B14F-4D97-AF65-F5344CB8AC3E}">
        <p14:creationId xmlns:p14="http://schemas.microsoft.com/office/powerpoint/2010/main" val="72792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B0571-E75C-C6F9-343E-B9C5418D0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760D6-D302-FCF6-1CA6-0D7551A53588}"/>
              </a:ext>
            </a:extLst>
          </p:cNvPr>
          <p:cNvSpPr txBox="1">
            <a:spLocks/>
          </p:cNvSpPr>
          <p:nvPr/>
        </p:nvSpPr>
        <p:spPr>
          <a:xfrm>
            <a:off x="1259980" y="932229"/>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Data Overview</a:t>
            </a:r>
            <a:r>
              <a:rPr lang="en-IN" sz="3600" b="1" dirty="0">
                <a:latin typeface="Segoe UI" panose="020B0502040204020203" pitchFamily="34" charset="0"/>
              </a:rPr>
              <a:t>:</a:t>
            </a:r>
          </a:p>
        </p:txBody>
      </p:sp>
      <p:graphicFrame>
        <p:nvGraphicFramePr>
          <p:cNvPr id="4" name="Table 4">
            <a:extLst>
              <a:ext uri="{FF2B5EF4-FFF2-40B4-BE49-F238E27FC236}">
                <a16:creationId xmlns:a16="http://schemas.microsoft.com/office/drawing/2014/main" id="{20A6EADC-837D-87A8-7F20-C47C2E2BB1BF}"/>
              </a:ext>
            </a:extLst>
          </p:cNvPr>
          <p:cNvGraphicFramePr>
            <a:graphicFrameLocks noGrp="1"/>
          </p:cNvGraphicFramePr>
          <p:nvPr>
            <p:extLst>
              <p:ext uri="{D42A27DB-BD31-4B8C-83A1-F6EECF244321}">
                <p14:modId xmlns:p14="http://schemas.microsoft.com/office/powerpoint/2010/main" val="3525929565"/>
              </p:ext>
            </p:extLst>
          </p:nvPr>
        </p:nvGraphicFramePr>
        <p:xfrm>
          <a:off x="1259979" y="1809775"/>
          <a:ext cx="9824788" cy="4389120"/>
        </p:xfrm>
        <a:graphic>
          <a:graphicData uri="http://schemas.openxmlformats.org/drawingml/2006/table">
            <a:tbl>
              <a:tblPr firstRow="1" bandRow="1">
                <a:tableStyleId>{5DA37D80-6434-44D0-A028-1B22A696006F}</a:tableStyleId>
              </a:tblPr>
              <a:tblGrid>
                <a:gridCol w="2478693">
                  <a:extLst>
                    <a:ext uri="{9D8B030D-6E8A-4147-A177-3AD203B41FA5}">
                      <a16:colId xmlns:a16="http://schemas.microsoft.com/office/drawing/2014/main" val="143411891"/>
                    </a:ext>
                  </a:extLst>
                </a:gridCol>
                <a:gridCol w="2534911">
                  <a:extLst>
                    <a:ext uri="{9D8B030D-6E8A-4147-A177-3AD203B41FA5}">
                      <a16:colId xmlns:a16="http://schemas.microsoft.com/office/drawing/2014/main" val="3664975478"/>
                    </a:ext>
                  </a:extLst>
                </a:gridCol>
                <a:gridCol w="2583749">
                  <a:extLst>
                    <a:ext uri="{9D8B030D-6E8A-4147-A177-3AD203B41FA5}">
                      <a16:colId xmlns:a16="http://schemas.microsoft.com/office/drawing/2014/main" val="711306505"/>
                    </a:ext>
                  </a:extLst>
                </a:gridCol>
                <a:gridCol w="2227435">
                  <a:extLst>
                    <a:ext uri="{9D8B030D-6E8A-4147-A177-3AD203B41FA5}">
                      <a16:colId xmlns:a16="http://schemas.microsoft.com/office/drawing/2014/main" val="3778181397"/>
                    </a:ext>
                  </a:extLst>
                </a:gridCol>
              </a:tblGrid>
              <a:tr h="361065">
                <a:tc>
                  <a:txBody>
                    <a:bodyPr/>
                    <a:lstStyle/>
                    <a:p>
                      <a:r>
                        <a:rPr lang="en-IN" sz="1800" b="0" u="none" strike="noStrike" dirty="0">
                          <a:solidFill>
                            <a:schemeClr val="tx1"/>
                          </a:solidFill>
                          <a:effectLst/>
                        </a:rPr>
                        <a:t>Age</a:t>
                      </a:r>
                      <a:endParaRPr lang="en-IN" dirty="0">
                        <a:solidFill>
                          <a:schemeClr val="tx1"/>
                        </a:solidFill>
                      </a:endParaRPr>
                    </a:p>
                  </a:txBody>
                  <a:tcPr/>
                </a:tc>
                <a:tc>
                  <a:txBody>
                    <a:bodyPr/>
                    <a:lstStyle/>
                    <a:p>
                      <a:r>
                        <a:rPr lang="en-IN" sz="1800" b="0" u="none" strike="noStrike" dirty="0">
                          <a:solidFill>
                            <a:schemeClr val="tx1"/>
                          </a:solidFill>
                          <a:effectLst/>
                        </a:rPr>
                        <a:t>Attrition</a:t>
                      </a:r>
                      <a:endParaRPr lang="en-IN" dirty="0">
                        <a:solidFill>
                          <a:schemeClr val="tx1"/>
                        </a:solidFill>
                      </a:endParaRPr>
                    </a:p>
                  </a:txBody>
                  <a:tcPr/>
                </a:tc>
                <a:tc>
                  <a:txBody>
                    <a:bodyPr/>
                    <a:lstStyle/>
                    <a:p>
                      <a:r>
                        <a:rPr lang="en-IN" sz="1800" b="0" u="none" strike="noStrike" dirty="0">
                          <a:solidFill>
                            <a:schemeClr val="tx1"/>
                          </a:solidFill>
                          <a:effectLst/>
                        </a:rPr>
                        <a:t>BusinessTravel</a:t>
                      </a:r>
                      <a:r>
                        <a:rPr lang="en-IN" dirty="0">
                          <a:solidFill>
                            <a:schemeClr val="tx1"/>
                          </a:solidFill>
                        </a:rPr>
                        <a:t> </a:t>
                      </a:r>
                    </a:p>
                  </a:txBody>
                  <a:tcPr/>
                </a:tc>
                <a:tc>
                  <a:txBody>
                    <a:bodyPr/>
                    <a:lstStyle/>
                    <a:p>
                      <a:r>
                        <a:rPr lang="en-IN" sz="1800" b="0" u="none" strike="noStrike" dirty="0">
                          <a:solidFill>
                            <a:schemeClr val="tx1"/>
                          </a:solidFill>
                          <a:effectLst/>
                        </a:rPr>
                        <a:t>DailyRate</a:t>
                      </a:r>
                      <a:r>
                        <a:rPr lang="en-IN" dirty="0">
                          <a:solidFill>
                            <a:schemeClr val="tx1"/>
                          </a:solidFill>
                        </a:rPr>
                        <a:t> </a:t>
                      </a:r>
                    </a:p>
                  </a:txBody>
                  <a:tcPr/>
                </a:tc>
                <a:extLst>
                  <a:ext uri="{0D108BD9-81ED-4DB2-BD59-A6C34878D82A}">
                    <a16:rowId xmlns:a16="http://schemas.microsoft.com/office/drawing/2014/main" val="3412187189"/>
                  </a:ext>
                </a:extLst>
              </a:tr>
              <a:tr h="361065">
                <a:tc>
                  <a:txBody>
                    <a:bodyPr/>
                    <a:lstStyle/>
                    <a:p>
                      <a:r>
                        <a:rPr lang="en-IN" sz="1800" b="0" u="none" strike="noStrike" dirty="0">
                          <a:solidFill>
                            <a:schemeClr val="tx1"/>
                          </a:solidFill>
                          <a:effectLst/>
                        </a:rPr>
                        <a:t>Department</a:t>
                      </a:r>
                      <a:endParaRPr lang="en-IN" dirty="0">
                        <a:solidFill>
                          <a:schemeClr val="tx1"/>
                        </a:solidFill>
                      </a:endParaRPr>
                    </a:p>
                  </a:txBody>
                  <a:tcPr/>
                </a:tc>
                <a:tc>
                  <a:txBody>
                    <a:bodyPr/>
                    <a:lstStyle/>
                    <a:p>
                      <a:r>
                        <a:rPr lang="en-IN" sz="1800" b="0" u="none" strike="noStrike">
                          <a:solidFill>
                            <a:schemeClr val="tx1"/>
                          </a:solidFill>
                          <a:effectLst/>
                        </a:rPr>
                        <a:t>DistanceFromHome</a:t>
                      </a:r>
                      <a:r>
                        <a:rPr lang="en-IN">
                          <a:solidFill>
                            <a:schemeClr val="tx1"/>
                          </a:solidFill>
                        </a:rPr>
                        <a:t> </a:t>
                      </a:r>
                      <a:endParaRPr lang="en-IN" dirty="0">
                        <a:solidFill>
                          <a:schemeClr val="tx1"/>
                        </a:solidFill>
                      </a:endParaRPr>
                    </a:p>
                  </a:txBody>
                  <a:tcPr/>
                </a:tc>
                <a:tc>
                  <a:txBody>
                    <a:bodyPr/>
                    <a:lstStyle/>
                    <a:p>
                      <a:r>
                        <a:rPr lang="en-IN" sz="1800" b="0" u="none" strike="noStrike" dirty="0">
                          <a:solidFill>
                            <a:schemeClr val="tx1"/>
                          </a:solidFill>
                          <a:effectLst/>
                        </a:rPr>
                        <a:t>Education</a:t>
                      </a:r>
                      <a:endParaRPr lang="en-IN" dirty="0">
                        <a:solidFill>
                          <a:schemeClr val="tx1"/>
                        </a:solidFill>
                      </a:endParaRPr>
                    </a:p>
                  </a:txBody>
                  <a:tcPr/>
                </a:tc>
                <a:tc>
                  <a:txBody>
                    <a:bodyPr/>
                    <a:lstStyle/>
                    <a:p>
                      <a:r>
                        <a:rPr lang="en-IN" sz="1800" b="0" u="none" strike="noStrike" dirty="0">
                          <a:solidFill>
                            <a:schemeClr val="tx1"/>
                          </a:solidFill>
                          <a:effectLst/>
                        </a:rPr>
                        <a:t>EducationField</a:t>
                      </a:r>
                      <a:endParaRPr lang="en-IN" dirty="0">
                        <a:solidFill>
                          <a:schemeClr val="tx1"/>
                        </a:solidFill>
                      </a:endParaRPr>
                    </a:p>
                  </a:txBody>
                  <a:tcPr/>
                </a:tc>
                <a:extLst>
                  <a:ext uri="{0D108BD9-81ED-4DB2-BD59-A6C34878D82A}">
                    <a16:rowId xmlns:a16="http://schemas.microsoft.com/office/drawing/2014/main" val="1042179690"/>
                  </a:ext>
                </a:extLst>
              </a:tr>
              <a:tr h="361065">
                <a:tc>
                  <a:txBody>
                    <a:bodyPr/>
                    <a:lstStyle/>
                    <a:p>
                      <a:r>
                        <a:rPr lang="en-IN" sz="1800" b="0" u="none" strike="noStrike" dirty="0">
                          <a:solidFill>
                            <a:schemeClr val="tx1"/>
                          </a:solidFill>
                          <a:effectLst/>
                        </a:rPr>
                        <a:t>EmployeeCount</a:t>
                      </a:r>
                      <a:r>
                        <a:rPr lang="en-IN" dirty="0">
                          <a:solidFill>
                            <a:schemeClr val="tx1"/>
                          </a:solidFill>
                        </a:rPr>
                        <a:t> </a:t>
                      </a:r>
                    </a:p>
                  </a:txBody>
                  <a:tcPr/>
                </a:tc>
                <a:tc>
                  <a:txBody>
                    <a:bodyPr/>
                    <a:lstStyle/>
                    <a:p>
                      <a:r>
                        <a:rPr lang="en-IN" sz="1800" b="0" u="none" strike="noStrike" dirty="0">
                          <a:solidFill>
                            <a:schemeClr val="tx1"/>
                          </a:solidFill>
                          <a:effectLst/>
                        </a:rPr>
                        <a:t>EmployeeNumber</a:t>
                      </a:r>
                      <a:endParaRPr lang="en-IN" dirty="0">
                        <a:solidFill>
                          <a:schemeClr val="tx1"/>
                        </a:solidFill>
                      </a:endParaRPr>
                    </a:p>
                  </a:txBody>
                  <a:tcPr/>
                </a:tc>
                <a:tc>
                  <a:txBody>
                    <a:bodyPr/>
                    <a:lstStyle/>
                    <a:p>
                      <a:r>
                        <a:rPr lang="en-IN" sz="1800" b="0" u="none" strike="noStrike" dirty="0">
                          <a:solidFill>
                            <a:schemeClr val="tx1"/>
                          </a:solidFill>
                          <a:effectLst/>
                        </a:rPr>
                        <a:t>Environment Satisfaction</a:t>
                      </a:r>
                      <a:r>
                        <a:rPr lang="en-IN" dirty="0">
                          <a:solidFill>
                            <a:schemeClr val="tx1"/>
                          </a:solidFill>
                        </a:rPr>
                        <a:t> </a:t>
                      </a:r>
                    </a:p>
                  </a:txBody>
                  <a:tcPr/>
                </a:tc>
                <a:tc>
                  <a:txBody>
                    <a:bodyPr/>
                    <a:lstStyle/>
                    <a:p>
                      <a:r>
                        <a:rPr lang="en-IN" sz="1800" b="0" u="none" strike="noStrike" dirty="0">
                          <a:solidFill>
                            <a:schemeClr val="tx1"/>
                          </a:solidFill>
                          <a:effectLst/>
                        </a:rPr>
                        <a:t>Gender</a:t>
                      </a:r>
                      <a:endParaRPr lang="en-IN" dirty="0">
                        <a:solidFill>
                          <a:schemeClr val="tx1"/>
                        </a:solidFill>
                      </a:endParaRPr>
                    </a:p>
                  </a:txBody>
                  <a:tcPr/>
                </a:tc>
                <a:extLst>
                  <a:ext uri="{0D108BD9-81ED-4DB2-BD59-A6C34878D82A}">
                    <a16:rowId xmlns:a16="http://schemas.microsoft.com/office/drawing/2014/main" val="918161765"/>
                  </a:ext>
                </a:extLst>
              </a:tr>
              <a:tr h="361065">
                <a:tc>
                  <a:txBody>
                    <a:bodyPr/>
                    <a:lstStyle/>
                    <a:p>
                      <a:r>
                        <a:rPr lang="en-IN" sz="1800" b="0" u="none" strike="noStrike" dirty="0">
                          <a:solidFill>
                            <a:schemeClr val="tx1"/>
                          </a:solidFill>
                          <a:effectLst/>
                        </a:rPr>
                        <a:t>HourlyRate</a:t>
                      </a:r>
                      <a:endParaRPr lang="en-IN" dirty="0">
                        <a:solidFill>
                          <a:schemeClr val="tx1"/>
                        </a:solidFill>
                      </a:endParaRPr>
                    </a:p>
                  </a:txBody>
                  <a:tcPr/>
                </a:tc>
                <a:tc>
                  <a:txBody>
                    <a:bodyPr/>
                    <a:lstStyle/>
                    <a:p>
                      <a:r>
                        <a:rPr lang="en-IN" sz="1800" b="0" u="none" strike="noStrike" dirty="0">
                          <a:solidFill>
                            <a:schemeClr val="tx1"/>
                          </a:solidFill>
                          <a:effectLst/>
                        </a:rPr>
                        <a:t>JobInvolvement</a:t>
                      </a:r>
                      <a:endParaRPr lang="en-IN" dirty="0">
                        <a:solidFill>
                          <a:schemeClr val="tx1"/>
                        </a:solidFill>
                      </a:endParaRPr>
                    </a:p>
                  </a:txBody>
                  <a:tcPr/>
                </a:tc>
                <a:tc>
                  <a:txBody>
                    <a:bodyPr/>
                    <a:lstStyle/>
                    <a:p>
                      <a:r>
                        <a:rPr lang="en-IN" sz="1800" b="0" u="none" strike="noStrike" dirty="0">
                          <a:solidFill>
                            <a:schemeClr val="tx1"/>
                          </a:solidFill>
                          <a:effectLst/>
                        </a:rPr>
                        <a:t>Job Level</a:t>
                      </a:r>
                      <a:r>
                        <a:rPr lang="en-IN" dirty="0">
                          <a:solidFill>
                            <a:schemeClr val="tx1"/>
                          </a:solidFill>
                        </a:rPr>
                        <a:t> </a:t>
                      </a:r>
                    </a:p>
                  </a:txBody>
                  <a:tcPr/>
                </a:tc>
                <a:tc>
                  <a:txBody>
                    <a:bodyPr/>
                    <a:lstStyle/>
                    <a:p>
                      <a:r>
                        <a:rPr lang="en-IN" sz="1800" b="0" u="none" strike="noStrike" dirty="0">
                          <a:solidFill>
                            <a:schemeClr val="tx1"/>
                          </a:solidFill>
                          <a:effectLst/>
                        </a:rPr>
                        <a:t>JobRole</a:t>
                      </a:r>
                      <a:r>
                        <a:rPr lang="en-IN" dirty="0">
                          <a:solidFill>
                            <a:schemeClr val="tx1"/>
                          </a:solidFill>
                        </a:rPr>
                        <a:t> </a:t>
                      </a:r>
                    </a:p>
                  </a:txBody>
                  <a:tcPr/>
                </a:tc>
                <a:extLst>
                  <a:ext uri="{0D108BD9-81ED-4DB2-BD59-A6C34878D82A}">
                    <a16:rowId xmlns:a16="http://schemas.microsoft.com/office/drawing/2014/main" val="3416229276"/>
                  </a:ext>
                </a:extLst>
              </a:tr>
              <a:tr h="361065">
                <a:tc>
                  <a:txBody>
                    <a:bodyPr/>
                    <a:lstStyle/>
                    <a:p>
                      <a:r>
                        <a:rPr lang="en-IN" sz="1800" b="0" u="none" strike="noStrike" dirty="0">
                          <a:solidFill>
                            <a:schemeClr val="tx1"/>
                          </a:solidFill>
                          <a:effectLst/>
                        </a:rPr>
                        <a:t>JobSatisfaction</a:t>
                      </a:r>
                      <a:endParaRPr lang="en-IN" dirty="0">
                        <a:solidFill>
                          <a:schemeClr val="tx1"/>
                        </a:solidFill>
                      </a:endParaRPr>
                    </a:p>
                  </a:txBody>
                  <a:tcPr/>
                </a:tc>
                <a:tc>
                  <a:txBody>
                    <a:bodyPr/>
                    <a:lstStyle/>
                    <a:p>
                      <a:r>
                        <a:rPr lang="en-IN" sz="1800" b="0" u="none" strike="noStrike" dirty="0">
                          <a:solidFill>
                            <a:schemeClr val="tx1"/>
                          </a:solidFill>
                          <a:effectLst/>
                        </a:rPr>
                        <a:t>MaritalStatus</a:t>
                      </a:r>
                      <a:r>
                        <a:rPr lang="en-IN" dirty="0">
                          <a:solidFill>
                            <a:schemeClr val="tx1"/>
                          </a:solidFill>
                        </a:rPr>
                        <a:t> </a:t>
                      </a:r>
                    </a:p>
                  </a:txBody>
                  <a:tcPr/>
                </a:tc>
                <a:tc>
                  <a:txBody>
                    <a:bodyPr/>
                    <a:lstStyle/>
                    <a:p>
                      <a:r>
                        <a:rPr lang="en-IN" sz="1800" b="0" u="none" strike="noStrike" dirty="0">
                          <a:solidFill>
                            <a:schemeClr val="tx1"/>
                          </a:solidFill>
                          <a:effectLst/>
                        </a:rPr>
                        <a:t>MonthlyIncome</a:t>
                      </a:r>
                      <a:endParaRPr lang="en-IN" dirty="0">
                        <a:solidFill>
                          <a:schemeClr val="tx1"/>
                        </a:solidFill>
                      </a:endParaRPr>
                    </a:p>
                  </a:txBody>
                  <a:tcPr/>
                </a:tc>
                <a:tc>
                  <a:txBody>
                    <a:bodyPr/>
                    <a:lstStyle/>
                    <a:p>
                      <a:r>
                        <a:rPr lang="en-IN" sz="1800" b="0" u="none" strike="noStrike" dirty="0">
                          <a:solidFill>
                            <a:schemeClr val="tx1"/>
                          </a:solidFill>
                          <a:effectLst/>
                        </a:rPr>
                        <a:t>MonthlyRate</a:t>
                      </a:r>
                      <a:endParaRPr lang="en-IN" sz="1800" b="0" i="0" u="none" strike="noStrike" dirty="0">
                        <a:solidFill>
                          <a:schemeClr val="tx1"/>
                        </a:solidFill>
                        <a:effectLst/>
                        <a:latin typeface="Calibri" panose="020F0502020204030204" pitchFamily="34" charset="0"/>
                      </a:endParaRPr>
                    </a:p>
                  </a:txBody>
                  <a:tcPr/>
                </a:tc>
                <a:extLst>
                  <a:ext uri="{0D108BD9-81ED-4DB2-BD59-A6C34878D82A}">
                    <a16:rowId xmlns:a16="http://schemas.microsoft.com/office/drawing/2014/main" val="3934970663"/>
                  </a:ext>
                </a:extLst>
              </a:tr>
              <a:tr h="613130">
                <a:tc>
                  <a:txBody>
                    <a:bodyPr/>
                    <a:lstStyle/>
                    <a:p>
                      <a:r>
                        <a:rPr lang="en-IN" sz="1800" b="0" u="none" strike="noStrike" dirty="0">
                          <a:solidFill>
                            <a:schemeClr val="tx1"/>
                          </a:solidFill>
                          <a:effectLst/>
                        </a:rPr>
                        <a:t>NumCompaniesWorked</a:t>
                      </a:r>
                      <a:r>
                        <a:rPr lang="en-IN" dirty="0">
                          <a:solidFill>
                            <a:schemeClr val="tx1"/>
                          </a:solidFill>
                        </a:rPr>
                        <a:t> </a:t>
                      </a:r>
                    </a:p>
                  </a:txBody>
                  <a:tcPr/>
                </a:tc>
                <a:tc>
                  <a:txBody>
                    <a:bodyPr/>
                    <a:lstStyle/>
                    <a:p>
                      <a:r>
                        <a:rPr lang="en-IN" sz="1800" b="0" u="none" strike="noStrike" dirty="0">
                          <a:solidFill>
                            <a:schemeClr val="tx1"/>
                          </a:solidFill>
                          <a:effectLst/>
                        </a:rPr>
                        <a:t>Over18</a:t>
                      </a:r>
                      <a:r>
                        <a:rPr lang="en-IN" dirty="0">
                          <a:solidFill>
                            <a:schemeClr val="tx1"/>
                          </a:solidFill>
                        </a:rPr>
                        <a:t> </a:t>
                      </a:r>
                    </a:p>
                  </a:txBody>
                  <a:tcPr/>
                </a:tc>
                <a:tc>
                  <a:txBody>
                    <a:bodyPr/>
                    <a:lstStyle/>
                    <a:p>
                      <a:r>
                        <a:rPr lang="en-IN" sz="1800" b="0" u="none" strike="noStrike" dirty="0">
                          <a:solidFill>
                            <a:schemeClr val="tx1"/>
                          </a:solidFill>
                          <a:effectLst/>
                        </a:rPr>
                        <a:t>OverTime</a:t>
                      </a:r>
                      <a:r>
                        <a:rPr lang="en-IN" dirty="0">
                          <a:solidFill>
                            <a:schemeClr val="tx1"/>
                          </a:solidFill>
                        </a:rPr>
                        <a:t> </a:t>
                      </a:r>
                    </a:p>
                  </a:txBody>
                  <a:tcPr/>
                </a:tc>
                <a:tc>
                  <a:txBody>
                    <a:bodyPr/>
                    <a:lstStyle/>
                    <a:p>
                      <a:r>
                        <a:rPr lang="en-IN" sz="1800" b="0" u="none" strike="noStrike" dirty="0">
                          <a:solidFill>
                            <a:schemeClr val="tx1"/>
                          </a:solidFill>
                          <a:effectLst/>
                        </a:rPr>
                        <a:t>PercentSalaryHike</a:t>
                      </a:r>
                      <a:endParaRPr lang="en-IN" sz="1800" b="0" i="0" u="none" strike="noStrike" dirty="0">
                        <a:solidFill>
                          <a:schemeClr val="tx1"/>
                        </a:solidFill>
                        <a:effectLst/>
                        <a:latin typeface="Calibri" panose="020F0502020204030204" pitchFamily="34" charset="0"/>
                      </a:endParaRPr>
                    </a:p>
                  </a:txBody>
                  <a:tcPr/>
                </a:tc>
                <a:extLst>
                  <a:ext uri="{0D108BD9-81ED-4DB2-BD59-A6C34878D82A}">
                    <a16:rowId xmlns:a16="http://schemas.microsoft.com/office/drawing/2014/main" val="2720343504"/>
                  </a:ext>
                </a:extLst>
              </a:tr>
              <a:tr h="361065">
                <a:tc>
                  <a:txBody>
                    <a:bodyPr/>
                    <a:lstStyle/>
                    <a:p>
                      <a:r>
                        <a:rPr lang="en-IN" sz="1800" b="0" u="none" strike="noStrike" dirty="0">
                          <a:solidFill>
                            <a:schemeClr val="tx1"/>
                          </a:solidFill>
                          <a:effectLst/>
                        </a:rPr>
                        <a:t>PerformanceRating</a:t>
                      </a:r>
                      <a:endParaRPr lang="en-IN" dirty="0">
                        <a:solidFill>
                          <a:schemeClr val="tx1"/>
                        </a:solidFill>
                      </a:endParaRPr>
                    </a:p>
                  </a:txBody>
                  <a:tcPr/>
                </a:tc>
                <a:tc>
                  <a:txBody>
                    <a:bodyPr/>
                    <a:lstStyle/>
                    <a:p>
                      <a:r>
                        <a:rPr lang="en-IN" sz="1800" b="0" u="none" strike="noStrike" dirty="0">
                          <a:solidFill>
                            <a:schemeClr val="tx1"/>
                          </a:solidFill>
                          <a:effectLst/>
                        </a:rPr>
                        <a:t>RelationshipSatisfaction</a:t>
                      </a:r>
                      <a:endParaRPr lang="en-IN" dirty="0">
                        <a:solidFill>
                          <a:schemeClr val="tx1"/>
                        </a:solidFill>
                      </a:endParaRPr>
                    </a:p>
                  </a:txBody>
                  <a:tcPr/>
                </a:tc>
                <a:tc>
                  <a:txBody>
                    <a:bodyPr/>
                    <a:lstStyle/>
                    <a:p>
                      <a:r>
                        <a:rPr lang="en-IN" sz="1800" b="0" u="none" strike="noStrike" dirty="0">
                          <a:solidFill>
                            <a:schemeClr val="tx1"/>
                          </a:solidFill>
                          <a:effectLst/>
                        </a:rPr>
                        <a:t>StandardHours</a:t>
                      </a:r>
                      <a:endParaRPr lang="en-IN" dirty="0">
                        <a:solidFill>
                          <a:schemeClr val="tx1"/>
                        </a:solidFill>
                      </a:endParaRPr>
                    </a:p>
                  </a:txBody>
                  <a:tcPr/>
                </a:tc>
                <a:tc>
                  <a:txBody>
                    <a:bodyPr/>
                    <a:lstStyle/>
                    <a:p>
                      <a:r>
                        <a:rPr lang="en-IN" sz="1800" b="0" u="none" strike="noStrike" dirty="0">
                          <a:solidFill>
                            <a:schemeClr val="tx1"/>
                          </a:solidFill>
                          <a:effectLst/>
                        </a:rPr>
                        <a:t>StockOptionLevel</a:t>
                      </a:r>
                      <a:endParaRPr lang="en-IN" sz="1800" b="0" i="0" u="none" strike="noStrike" dirty="0">
                        <a:solidFill>
                          <a:schemeClr val="tx1"/>
                        </a:solidFill>
                        <a:effectLst/>
                        <a:latin typeface="Calibri" panose="020F0502020204030204" pitchFamily="34" charset="0"/>
                      </a:endParaRPr>
                    </a:p>
                  </a:txBody>
                  <a:tcPr/>
                </a:tc>
                <a:extLst>
                  <a:ext uri="{0D108BD9-81ED-4DB2-BD59-A6C34878D82A}">
                    <a16:rowId xmlns:a16="http://schemas.microsoft.com/office/drawing/2014/main" val="1582675894"/>
                  </a:ext>
                </a:extLst>
              </a:tr>
              <a:tr h="361065">
                <a:tc>
                  <a:txBody>
                    <a:bodyPr/>
                    <a:lstStyle/>
                    <a:p>
                      <a:r>
                        <a:rPr lang="en-IN" sz="1800" b="0" u="none" strike="noStrike" dirty="0">
                          <a:solidFill>
                            <a:schemeClr val="tx1"/>
                          </a:solidFill>
                          <a:effectLst/>
                        </a:rPr>
                        <a:t>TotalWorkingYears</a:t>
                      </a:r>
                      <a:endParaRPr lang="en-IN" dirty="0">
                        <a:solidFill>
                          <a:schemeClr val="tx1"/>
                        </a:solidFill>
                      </a:endParaRPr>
                    </a:p>
                  </a:txBody>
                  <a:tcPr/>
                </a:tc>
                <a:tc>
                  <a:txBody>
                    <a:bodyPr/>
                    <a:lstStyle/>
                    <a:p>
                      <a:r>
                        <a:rPr lang="en-IN" sz="1800" b="0" u="none" strike="noStrike" dirty="0">
                          <a:solidFill>
                            <a:schemeClr val="tx1"/>
                          </a:solidFill>
                          <a:effectLst/>
                        </a:rPr>
                        <a:t>TrainingTimesLastYear</a:t>
                      </a:r>
                      <a:endParaRPr lang="en-IN" dirty="0">
                        <a:solidFill>
                          <a:schemeClr val="tx1"/>
                        </a:solidFill>
                      </a:endParaRPr>
                    </a:p>
                  </a:txBody>
                  <a:tcPr/>
                </a:tc>
                <a:tc>
                  <a:txBody>
                    <a:bodyPr/>
                    <a:lstStyle/>
                    <a:p>
                      <a:r>
                        <a:rPr lang="en-IN" sz="1800" b="0" u="none" strike="noStrike" dirty="0">
                          <a:solidFill>
                            <a:schemeClr val="tx1"/>
                          </a:solidFill>
                          <a:effectLst/>
                        </a:rPr>
                        <a:t>WorkLifeBalance</a:t>
                      </a:r>
                      <a:endParaRPr lang="en-IN" dirty="0">
                        <a:solidFill>
                          <a:schemeClr val="tx1"/>
                        </a:solidFill>
                      </a:endParaRPr>
                    </a:p>
                  </a:txBody>
                  <a:tcPr/>
                </a:tc>
                <a:tc>
                  <a:txBody>
                    <a:bodyPr/>
                    <a:lstStyle/>
                    <a:p>
                      <a:r>
                        <a:rPr lang="en-IN" sz="1800" b="0" u="none" strike="noStrike" dirty="0">
                          <a:solidFill>
                            <a:schemeClr val="tx1"/>
                          </a:solidFill>
                          <a:effectLst/>
                        </a:rPr>
                        <a:t>YearsAtCompany</a:t>
                      </a:r>
                      <a:endParaRPr lang="en-IN" sz="1800" b="0" i="0" u="none" strike="noStrike" dirty="0">
                        <a:solidFill>
                          <a:schemeClr val="tx1"/>
                        </a:solidFill>
                        <a:effectLst/>
                        <a:latin typeface="Calibri" panose="020F0502020204030204" pitchFamily="34" charset="0"/>
                      </a:endParaRPr>
                    </a:p>
                  </a:txBody>
                  <a:tcPr/>
                </a:tc>
                <a:extLst>
                  <a:ext uri="{0D108BD9-81ED-4DB2-BD59-A6C34878D82A}">
                    <a16:rowId xmlns:a16="http://schemas.microsoft.com/office/drawing/2014/main" val="605657639"/>
                  </a:ext>
                </a:extLst>
              </a:tr>
              <a:tr h="631864">
                <a:tc>
                  <a:txBody>
                    <a:bodyPr/>
                    <a:lstStyle/>
                    <a:p>
                      <a:r>
                        <a:rPr lang="en-IN" sz="1800" b="0" u="none" strike="noStrike" dirty="0">
                          <a:solidFill>
                            <a:schemeClr val="tx1"/>
                          </a:solidFill>
                          <a:effectLst/>
                        </a:rPr>
                        <a:t>YearsInCurrentRole</a:t>
                      </a:r>
                      <a:endParaRPr lang="en-IN" dirty="0">
                        <a:solidFill>
                          <a:schemeClr val="tx1"/>
                        </a:solidFill>
                      </a:endParaRPr>
                    </a:p>
                  </a:txBody>
                  <a:tcPr/>
                </a:tc>
                <a:tc>
                  <a:txBody>
                    <a:bodyPr/>
                    <a:lstStyle/>
                    <a:p>
                      <a:r>
                        <a:rPr lang="en-IN" sz="1800" b="0" u="none" strike="noStrike" dirty="0">
                          <a:solidFill>
                            <a:schemeClr val="tx1"/>
                          </a:solidFill>
                          <a:effectLst/>
                        </a:rPr>
                        <a:t>YearsSinceLastPromotion</a:t>
                      </a:r>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dirty="0">
                          <a:solidFill>
                            <a:schemeClr val="tx1"/>
                          </a:solidFill>
                          <a:effectLst/>
                        </a:rPr>
                        <a:t>YearsWithCurrManager</a:t>
                      </a:r>
                      <a:r>
                        <a:rPr lang="en-IN" dirty="0">
                          <a:solidFill>
                            <a:schemeClr val="tx1"/>
                          </a:solidFill>
                        </a:rPr>
                        <a:t> </a:t>
                      </a:r>
                    </a:p>
                    <a:p>
                      <a:endParaRPr lang="en-IN" dirty="0">
                        <a:solidFill>
                          <a:schemeClr val="tx1"/>
                        </a:solidFill>
                      </a:endParaRPr>
                    </a:p>
                  </a:txBody>
                  <a:tcPr/>
                </a:tc>
                <a:tc>
                  <a:txBody>
                    <a:bodyPr/>
                    <a:lstStyle/>
                    <a:p>
                      <a:endParaRPr lang="en-IN" sz="1800" b="0" i="0" u="none" strike="noStrike" dirty="0">
                        <a:solidFill>
                          <a:schemeClr val="tx1"/>
                        </a:solidFill>
                        <a:effectLst/>
                        <a:latin typeface="Calibri" panose="020F0502020204030204" pitchFamily="34" charset="0"/>
                      </a:endParaRPr>
                    </a:p>
                  </a:txBody>
                  <a:tcPr/>
                </a:tc>
                <a:extLst>
                  <a:ext uri="{0D108BD9-81ED-4DB2-BD59-A6C34878D82A}">
                    <a16:rowId xmlns:a16="http://schemas.microsoft.com/office/drawing/2014/main" val="2621127953"/>
                  </a:ext>
                </a:extLst>
              </a:tr>
            </a:tbl>
          </a:graphicData>
        </a:graphic>
      </p:graphicFrame>
    </p:spTree>
    <p:extLst>
      <p:ext uri="{BB962C8B-B14F-4D97-AF65-F5344CB8AC3E}">
        <p14:creationId xmlns:p14="http://schemas.microsoft.com/office/powerpoint/2010/main" val="305526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2F7B4-8BFC-7897-8063-0AD7FDFB4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971EA-6313-9853-B095-BDC070B7AD81}"/>
              </a:ext>
            </a:extLst>
          </p:cNvPr>
          <p:cNvSpPr txBox="1">
            <a:spLocks/>
          </p:cNvSpPr>
          <p:nvPr/>
        </p:nvSpPr>
        <p:spPr>
          <a:xfrm>
            <a:off x="1393638" y="820466"/>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Approach</a:t>
            </a:r>
            <a:r>
              <a:rPr lang="en-IN" sz="3600" b="1" dirty="0">
                <a:latin typeface="Segoe UI" panose="020B0502040204020203" pitchFamily="34" charset="0"/>
              </a:rPr>
              <a:t>:</a:t>
            </a:r>
            <a:endParaRPr lang="en-IN" dirty="0"/>
          </a:p>
        </p:txBody>
      </p:sp>
      <p:sp>
        <p:nvSpPr>
          <p:cNvPr id="3" name="Content Placeholder 2">
            <a:extLst>
              <a:ext uri="{FF2B5EF4-FFF2-40B4-BE49-F238E27FC236}">
                <a16:creationId xmlns:a16="http://schemas.microsoft.com/office/drawing/2014/main" id="{7315EBD5-860F-CD63-9E9E-6D65604D510C}"/>
              </a:ext>
            </a:extLst>
          </p:cNvPr>
          <p:cNvSpPr txBox="1">
            <a:spLocks/>
          </p:cNvSpPr>
          <p:nvPr/>
        </p:nvSpPr>
        <p:spPr>
          <a:xfrm>
            <a:off x="1393638" y="1605658"/>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Clr>
                <a:srgbClr val="92D050"/>
              </a:buClr>
            </a:pPr>
            <a:r>
              <a:rPr lang="en-US" b="1" dirty="0">
                <a:solidFill>
                  <a:schemeClr val="accent1">
                    <a:lumMod val="75000"/>
                  </a:schemeClr>
                </a:solidFill>
                <a:latin typeface="Segoe UI" panose="020B0502040204020203" pitchFamily="34" charset="0"/>
              </a:rPr>
              <a:t>Collect Raw Data-  </a:t>
            </a:r>
            <a:r>
              <a:rPr lang="en-US" dirty="0">
                <a:latin typeface="Segoe UI" panose="020B0502040204020203" pitchFamily="34" charset="0"/>
              </a:rPr>
              <a:t>This step involves extracting the data from different sources relevant to the problem statement or obtaining data from the client.</a:t>
            </a:r>
          </a:p>
          <a:p>
            <a:pPr>
              <a:buClr>
                <a:srgbClr val="92D050"/>
              </a:buClr>
            </a:pPr>
            <a:r>
              <a:rPr lang="en-US" b="1" dirty="0">
                <a:solidFill>
                  <a:schemeClr val="accent1">
                    <a:lumMod val="75000"/>
                  </a:schemeClr>
                </a:solidFill>
                <a:latin typeface="Segoe UI" panose="020B0502040204020203" pitchFamily="34" charset="0"/>
              </a:rPr>
              <a:t>Data Wrangling- </a:t>
            </a:r>
            <a:r>
              <a:rPr lang="en-US" dirty="0">
                <a:latin typeface="Segoe UI" panose="020B0502040204020203" pitchFamily="34" charset="0"/>
              </a:rPr>
              <a:t>Contains following steps gathering data, assessing data, handling missing data and adding columns.</a:t>
            </a:r>
          </a:p>
          <a:p>
            <a:pPr>
              <a:buClr>
                <a:srgbClr val="92D050"/>
              </a:buClr>
            </a:pPr>
            <a:r>
              <a:rPr lang="en-US" b="1" dirty="0">
                <a:solidFill>
                  <a:schemeClr val="accent1">
                    <a:lumMod val="75000"/>
                  </a:schemeClr>
                </a:solidFill>
                <a:latin typeface="Segoe UI" panose="020B0502040204020203" pitchFamily="34" charset="0"/>
              </a:rPr>
              <a:t>Exploring Data- </a:t>
            </a:r>
            <a:r>
              <a:rPr lang="en-US" dirty="0">
                <a:latin typeface="Segoe UI" panose="020B0502040204020203" pitchFamily="34" charset="0"/>
              </a:rPr>
              <a:t>Once the data is loaded and pre-processed, we preform data analysis using python libraries and Business Intelligence tools like Tableau public and Power BI. </a:t>
            </a:r>
          </a:p>
          <a:p>
            <a:pPr>
              <a:buClr>
                <a:srgbClr val="92D050"/>
              </a:buClr>
            </a:pPr>
            <a:r>
              <a:rPr lang="en-US" b="1" dirty="0">
                <a:solidFill>
                  <a:schemeClr val="accent1">
                    <a:lumMod val="75000"/>
                  </a:schemeClr>
                </a:solidFill>
                <a:latin typeface="Segoe UI" panose="020B0502040204020203" pitchFamily="34" charset="0"/>
              </a:rPr>
              <a:t>Deployment- </a:t>
            </a:r>
            <a:r>
              <a:rPr lang="en-US" dirty="0">
                <a:latin typeface="Segoe UI" panose="020B0502040204020203" pitchFamily="34" charset="0"/>
              </a:rPr>
              <a:t>The prepared visualizations are deployed on the public.tableau.com site. Where they will be available publicly.</a:t>
            </a:r>
            <a:endParaRPr lang="en-IN" dirty="0">
              <a:latin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321086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6E90-1F54-9B29-E2EE-05C8C006BF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5A1F3-9FD5-3BD4-0477-2A45D3536537}"/>
              </a:ext>
            </a:extLst>
          </p:cNvPr>
          <p:cNvSpPr txBox="1">
            <a:spLocks/>
          </p:cNvSpPr>
          <p:nvPr/>
        </p:nvSpPr>
        <p:spPr>
          <a:xfrm>
            <a:off x="1379154" y="263874"/>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Dashboard Components</a:t>
            </a:r>
            <a:r>
              <a:rPr lang="en-IN" sz="3600" b="1" dirty="0">
                <a:latin typeface="Segoe UI" panose="020B0502040204020203" pitchFamily="34" charset="0"/>
              </a:rPr>
              <a:t>:</a:t>
            </a:r>
            <a:endParaRPr lang="en-IN" dirty="0"/>
          </a:p>
        </p:txBody>
      </p:sp>
      <p:pic>
        <p:nvPicPr>
          <p:cNvPr id="5" name="Picture 4">
            <a:extLst>
              <a:ext uri="{FF2B5EF4-FFF2-40B4-BE49-F238E27FC236}">
                <a16:creationId xmlns:a16="http://schemas.microsoft.com/office/drawing/2014/main" id="{092967ED-3D39-0FB4-19AD-A6E594B9B6CB}"/>
              </a:ext>
            </a:extLst>
          </p:cNvPr>
          <p:cNvPicPr>
            <a:picLocks noChangeAspect="1"/>
          </p:cNvPicPr>
          <p:nvPr/>
        </p:nvPicPr>
        <p:blipFill>
          <a:blip r:embed="rId2"/>
          <a:stretch>
            <a:fillRect/>
          </a:stretch>
        </p:blipFill>
        <p:spPr>
          <a:xfrm>
            <a:off x="1408123" y="993956"/>
            <a:ext cx="9594411" cy="5395428"/>
          </a:xfrm>
          <a:prstGeom prst="rect">
            <a:avLst/>
          </a:prstGeom>
        </p:spPr>
      </p:pic>
    </p:spTree>
    <p:extLst>
      <p:ext uri="{BB962C8B-B14F-4D97-AF65-F5344CB8AC3E}">
        <p14:creationId xmlns:p14="http://schemas.microsoft.com/office/powerpoint/2010/main" val="170079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E02C6-AD22-364F-A91E-BA542A9B4E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5C0F8-545E-7713-8CF3-7CDFD5DC69CF}"/>
              </a:ext>
            </a:extLst>
          </p:cNvPr>
          <p:cNvSpPr txBox="1">
            <a:spLocks/>
          </p:cNvSpPr>
          <p:nvPr/>
        </p:nvSpPr>
        <p:spPr>
          <a:xfrm>
            <a:off x="1393638" y="1218031"/>
            <a:ext cx="9404723" cy="1400530"/>
          </a:xfrm>
          <a:prstGeom prst="rect">
            <a:avLst/>
          </a:prstGeom>
        </p:spPr>
        <p:txBody>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IN" sz="3600" b="1" dirty="0"/>
              <a:t>Key Performance Indicators</a:t>
            </a:r>
            <a:r>
              <a:rPr lang="en-IN" sz="3600" b="1" dirty="0">
                <a:latin typeface="Segoe UI" panose="020B0502040204020203" pitchFamily="34" charset="0"/>
              </a:rPr>
              <a:t>:</a:t>
            </a:r>
            <a:endParaRPr lang="en-IN" dirty="0"/>
          </a:p>
        </p:txBody>
      </p:sp>
      <p:sp>
        <p:nvSpPr>
          <p:cNvPr id="3" name="Content Placeholder 2">
            <a:extLst>
              <a:ext uri="{FF2B5EF4-FFF2-40B4-BE49-F238E27FC236}">
                <a16:creationId xmlns:a16="http://schemas.microsoft.com/office/drawing/2014/main" id="{12D0F4A7-D59D-69A4-1665-49FB6B98DE1C}"/>
              </a:ext>
            </a:extLst>
          </p:cNvPr>
          <p:cNvSpPr txBox="1">
            <a:spLocks/>
          </p:cNvSpPr>
          <p:nvPr/>
        </p:nvSpPr>
        <p:spPr>
          <a:xfrm>
            <a:off x="1393638" y="2380910"/>
            <a:ext cx="8946541" cy="4195481"/>
          </a:xfrm>
          <a:prstGeom prst="rect">
            <a:avLst/>
          </a:prstGeom>
        </p:spPr>
        <p:txBody>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buClr>
                <a:srgbClr val="92D050"/>
              </a:buClr>
              <a:buFont typeface="Arial" panose="020B0604020202020204" pitchFamily="34" charset="0"/>
              <a:buChar char="•"/>
            </a:pPr>
            <a:r>
              <a:rPr lang="en-US" sz="2400" dirty="0">
                <a:solidFill>
                  <a:schemeClr val="accent1">
                    <a:lumMod val="75000"/>
                  </a:schemeClr>
                </a:solidFill>
                <a:latin typeface="-apple-system"/>
              </a:rPr>
              <a:t>Total Employees- </a:t>
            </a:r>
            <a:r>
              <a:rPr lang="en-US" sz="2400" dirty="0">
                <a:latin typeface="-apple-system"/>
              </a:rPr>
              <a:t>1470</a:t>
            </a:r>
          </a:p>
          <a:p>
            <a:pPr>
              <a:buClr>
                <a:srgbClr val="92D050"/>
              </a:buClr>
              <a:buFont typeface="Arial" panose="020B0604020202020204" pitchFamily="34" charset="0"/>
              <a:buChar char="•"/>
            </a:pPr>
            <a:r>
              <a:rPr lang="en-US" sz="2400" dirty="0">
                <a:solidFill>
                  <a:schemeClr val="accent1">
                    <a:lumMod val="75000"/>
                  </a:schemeClr>
                </a:solidFill>
                <a:latin typeface="-apple-system"/>
              </a:rPr>
              <a:t>Attrition Count- </a:t>
            </a:r>
            <a:r>
              <a:rPr lang="en-US" sz="2400" dirty="0">
                <a:latin typeface="-apple-system"/>
              </a:rPr>
              <a:t>237</a:t>
            </a:r>
          </a:p>
          <a:p>
            <a:pPr>
              <a:buClr>
                <a:srgbClr val="92D050"/>
              </a:buClr>
              <a:buFont typeface="Arial" panose="020B0604020202020204" pitchFamily="34" charset="0"/>
              <a:buChar char="•"/>
            </a:pPr>
            <a:r>
              <a:rPr lang="en-US" sz="2400" dirty="0">
                <a:solidFill>
                  <a:schemeClr val="accent1">
                    <a:lumMod val="75000"/>
                  </a:schemeClr>
                </a:solidFill>
                <a:latin typeface="-apple-system"/>
              </a:rPr>
              <a:t>Attrition Rate %- </a:t>
            </a:r>
            <a:r>
              <a:rPr lang="en-US" sz="2400" dirty="0">
                <a:latin typeface="-apple-system"/>
              </a:rPr>
              <a:t>16.12%</a:t>
            </a:r>
          </a:p>
          <a:p>
            <a:pPr>
              <a:buClr>
                <a:srgbClr val="92D050"/>
              </a:buClr>
              <a:buFont typeface="Arial" panose="020B0604020202020204" pitchFamily="34" charset="0"/>
              <a:buChar char="•"/>
            </a:pPr>
            <a:r>
              <a:rPr lang="en-US" sz="2400" dirty="0">
                <a:solidFill>
                  <a:schemeClr val="accent1">
                    <a:lumMod val="75000"/>
                  </a:schemeClr>
                </a:solidFill>
                <a:latin typeface="-apple-system"/>
              </a:rPr>
              <a:t>Average Age- </a:t>
            </a:r>
            <a:r>
              <a:rPr lang="en-US" sz="2400" dirty="0">
                <a:latin typeface="-apple-system"/>
              </a:rPr>
              <a:t>36.92</a:t>
            </a:r>
          </a:p>
          <a:p>
            <a:pPr>
              <a:buClr>
                <a:srgbClr val="92D050"/>
              </a:buClr>
              <a:buFont typeface="Arial" panose="020B0604020202020204" pitchFamily="34" charset="0"/>
              <a:buChar char="•"/>
            </a:pPr>
            <a:r>
              <a:rPr lang="en-US" sz="2400" dirty="0">
                <a:solidFill>
                  <a:schemeClr val="accent1">
                    <a:lumMod val="75000"/>
                  </a:schemeClr>
                </a:solidFill>
                <a:latin typeface="-apple-system"/>
              </a:rPr>
              <a:t>Average Years at Company- </a:t>
            </a:r>
            <a:r>
              <a:rPr lang="en-US" sz="2400" dirty="0">
                <a:latin typeface="-apple-system"/>
              </a:rPr>
              <a:t>7.01</a:t>
            </a:r>
            <a:r>
              <a:rPr lang="en-US" sz="2400" dirty="0">
                <a:solidFill>
                  <a:schemeClr val="accent1">
                    <a:lumMod val="75000"/>
                  </a:schemeClr>
                </a:solidFill>
                <a:latin typeface="-apple-system"/>
              </a:rPr>
              <a:t> </a:t>
            </a:r>
            <a:endParaRPr lang="en-IN" sz="2400" dirty="0">
              <a:solidFill>
                <a:schemeClr val="accent1">
                  <a:lumMod val="75000"/>
                </a:schemeClr>
              </a:solidFill>
            </a:endParaRPr>
          </a:p>
          <a:p>
            <a:endParaRPr lang="en-IN" sz="2400" dirty="0"/>
          </a:p>
        </p:txBody>
      </p:sp>
    </p:spTree>
    <p:extLst>
      <p:ext uri="{BB962C8B-B14F-4D97-AF65-F5344CB8AC3E}">
        <p14:creationId xmlns:p14="http://schemas.microsoft.com/office/powerpoint/2010/main" val="4155240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{D00EDA26-B6B6-4704-9EF3-74C4360F8B9A}TF37254b02-f5b5-44b0-803d-e6af9466a0249213d6ee-92eae526a5b8</Template>
  <TotalTime>28</TotalTime>
  <Words>477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Arial Black</vt:lpstr>
      <vt:lpstr>Calibri</vt:lpstr>
      <vt:lpstr>MS Shell Dlg 2</vt:lpstr>
      <vt:lpstr>Segoe UI</vt:lpstr>
      <vt:lpstr>Wingdings</vt:lpstr>
      <vt:lpstr>Wingdings 3</vt:lpstr>
      <vt:lpstr>Madison</vt:lpstr>
      <vt:lpstr>HR DASHBOARD Analysis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Malhotra</dc:creator>
  <cp:lastModifiedBy>Varun Malhotra</cp:lastModifiedBy>
  <cp:revision>1</cp:revision>
  <dcterms:created xsi:type="dcterms:W3CDTF">2025-06-22T21:06:16Z</dcterms:created>
  <dcterms:modified xsi:type="dcterms:W3CDTF">2025-06-22T21:35:44Z</dcterms:modified>
</cp:coreProperties>
</file>