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510" r:id="rId2"/>
    <p:sldId id="500" r:id="rId3"/>
    <p:sldId id="509" r:id="rId4"/>
    <p:sldId id="503" r:id="rId5"/>
    <p:sldId id="504" r:id="rId6"/>
    <p:sldId id="505" r:id="rId7"/>
    <p:sldId id="506" r:id="rId8"/>
    <p:sldId id="507" r:id="rId9"/>
    <p:sldId id="508" r:id="rId10"/>
    <p:sldId id="501"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505"/>
    <a:srgbClr val="FD911B"/>
    <a:srgbClr val="FF3300"/>
    <a:srgbClr val="3A30FA"/>
    <a:srgbClr val="FF6600"/>
    <a:srgbClr val="F139E4"/>
    <a:srgbClr val="B8525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300" d="100"/>
        <a:sy n="300" d="100"/>
      </p:scale>
      <p:origin x="0" y="-86"/>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4CBE9-57D6-420D-BA13-002166F1139F}" type="doc">
      <dgm:prSet loTypeId="urn:microsoft.com/office/officeart/2005/8/layout/hList6" loCatId="list" qsTypeId="urn:microsoft.com/office/officeart/2005/8/quickstyle/3d6" qsCatId="3D" csTypeId="urn:microsoft.com/office/officeart/2005/8/colors/colorful1" csCatId="colorful" phldr="1"/>
      <dgm:spPr/>
      <dgm:t>
        <a:bodyPr/>
        <a:lstStyle/>
        <a:p>
          <a:endParaRPr lang="en-US"/>
        </a:p>
      </dgm:t>
    </dgm:pt>
    <dgm:pt modelId="{4DA0523C-EE2D-4E2D-A32F-99C144F424C3}">
      <dgm:prSet/>
      <dgm:spPr/>
      <dgm:t>
        <a:bodyPr/>
        <a:lstStyle/>
        <a:p>
          <a:r>
            <a:rPr lang="en-GB" dirty="0"/>
            <a:t>Prateek Bhambri</a:t>
          </a:r>
        </a:p>
        <a:p>
          <a:r>
            <a:rPr lang="en-GB" dirty="0"/>
            <a:t>(Data Collection)</a:t>
          </a:r>
          <a:endParaRPr lang="en-US" dirty="0"/>
        </a:p>
      </dgm:t>
    </dgm:pt>
    <dgm:pt modelId="{AAF25544-DC29-4348-8889-76799E5E3F93}" type="parTrans" cxnId="{7E1174ED-E9F2-4B20-B8BB-769E6FD2A747}">
      <dgm:prSet/>
      <dgm:spPr/>
      <dgm:t>
        <a:bodyPr/>
        <a:lstStyle/>
        <a:p>
          <a:endParaRPr lang="en-US"/>
        </a:p>
      </dgm:t>
    </dgm:pt>
    <dgm:pt modelId="{AA8E38AA-D593-4778-AA27-CE7F3CF18C22}" type="sibTrans" cxnId="{7E1174ED-E9F2-4B20-B8BB-769E6FD2A747}">
      <dgm:prSet/>
      <dgm:spPr/>
      <dgm:t>
        <a:bodyPr/>
        <a:lstStyle/>
        <a:p>
          <a:endParaRPr lang="en-US"/>
        </a:p>
      </dgm:t>
    </dgm:pt>
    <dgm:pt modelId="{0EF24C31-8276-4B23-BED5-A116228F2034}">
      <dgm:prSet/>
      <dgm:spPr/>
      <dgm:t>
        <a:bodyPr/>
        <a:lstStyle/>
        <a:p>
          <a:r>
            <a:rPr lang="en-GB" dirty="0"/>
            <a:t>Varun Malhotra  (Database)</a:t>
          </a:r>
          <a:endParaRPr lang="en-US" dirty="0"/>
        </a:p>
      </dgm:t>
    </dgm:pt>
    <dgm:pt modelId="{1C97A244-4CB4-4F07-B34E-099B969ED4A3}" type="parTrans" cxnId="{E0549ED3-F71D-4D2A-8881-8BF85ABC3C35}">
      <dgm:prSet/>
      <dgm:spPr/>
      <dgm:t>
        <a:bodyPr/>
        <a:lstStyle/>
        <a:p>
          <a:endParaRPr lang="en-US"/>
        </a:p>
      </dgm:t>
    </dgm:pt>
    <dgm:pt modelId="{CFD520DB-51B9-49C9-918B-E24FC05B520F}" type="sibTrans" cxnId="{E0549ED3-F71D-4D2A-8881-8BF85ABC3C35}">
      <dgm:prSet/>
      <dgm:spPr/>
      <dgm:t>
        <a:bodyPr/>
        <a:lstStyle/>
        <a:p>
          <a:endParaRPr lang="en-US"/>
        </a:p>
      </dgm:t>
    </dgm:pt>
    <dgm:pt modelId="{F556E4B3-0624-4251-943E-87D687C499FE}">
      <dgm:prSet/>
      <dgm:spPr/>
      <dgm:t>
        <a:bodyPr/>
        <a:lstStyle/>
        <a:p>
          <a:r>
            <a:rPr lang="en-GB" dirty="0"/>
            <a:t>Sawan Sood  (Development</a:t>
          </a:r>
          <a:r>
            <a:rPr lang="en-US" dirty="0"/>
            <a:t>)</a:t>
          </a:r>
        </a:p>
      </dgm:t>
    </dgm:pt>
    <dgm:pt modelId="{B25BDD7A-4975-4B3D-B7A9-B8ABDC58AAAD}" type="parTrans" cxnId="{200DBC18-C595-4A4F-AE66-B3F084F679E9}">
      <dgm:prSet/>
      <dgm:spPr/>
      <dgm:t>
        <a:bodyPr/>
        <a:lstStyle/>
        <a:p>
          <a:endParaRPr lang="en-US"/>
        </a:p>
      </dgm:t>
    </dgm:pt>
    <dgm:pt modelId="{C46773C6-BF6A-4D30-9105-1F679D9411C5}" type="sibTrans" cxnId="{200DBC18-C595-4A4F-AE66-B3F084F679E9}">
      <dgm:prSet/>
      <dgm:spPr/>
      <dgm:t>
        <a:bodyPr/>
        <a:lstStyle/>
        <a:p>
          <a:endParaRPr lang="en-US"/>
        </a:p>
      </dgm:t>
    </dgm:pt>
    <dgm:pt modelId="{1777962C-0AEB-4ABD-9E7F-BC8CD140B16C}" type="pres">
      <dgm:prSet presAssocID="{7854CBE9-57D6-420D-BA13-002166F1139F}" presName="Name0" presStyleCnt="0">
        <dgm:presLayoutVars>
          <dgm:dir/>
          <dgm:resizeHandles val="exact"/>
        </dgm:presLayoutVars>
      </dgm:prSet>
      <dgm:spPr/>
    </dgm:pt>
    <dgm:pt modelId="{50C9000F-F431-403D-9F8B-12CC2C1C3EE0}" type="pres">
      <dgm:prSet presAssocID="{4DA0523C-EE2D-4E2D-A32F-99C144F424C3}" presName="node" presStyleLbl="node1" presStyleIdx="0" presStyleCnt="3">
        <dgm:presLayoutVars>
          <dgm:bulletEnabled val="1"/>
        </dgm:presLayoutVars>
      </dgm:prSet>
      <dgm:spPr/>
    </dgm:pt>
    <dgm:pt modelId="{CCF5C56D-B221-4CCE-B246-AE2CBA4B0C80}" type="pres">
      <dgm:prSet presAssocID="{AA8E38AA-D593-4778-AA27-CE7F3CF18C22}" presName="sibTrans" presStyleCnt="0"/>
      <dgm:spPr/>
    </dgm:pt>
    <dgm:pt modelId="{D537F08B-DD60-4757-9EFD-62B94ADBA5F4}" type="pres">
      <dgm:prSet presAssocID="{0EF24C31-8276-4B23-BED5-A116228F2034}" presName="node" presStyleLbl="node1" presStyleIdx="1" presStyleCnt="3">
        <dgm:presLayoutVars>
          <dgm:bulletEnabled val="1"/>
        </dgm:presLayoutVars>
      </dgm:prSet>
      <dgm:spPr/>
    </dgm:pt>
    <dgm:pt modelId="{90A4C17F-C12C-4C25-B605-CF8667E7231B}" type="pres">
      <dgm:prSet presAssocID="{CFD520DB-51B9-49C9-918B-E24FC05B520F}" presName="sibTrans" presStyleCnt="0"/>
      <dgm:spPr/>
    </dgm:pt>
    <dgm:pt modelId="{95DD6E77-98BF-4123-AD9B-86313849FEB7}" type="pres">
      <dgm:prSet presAssocID="{F556E4B3-0624-4251-943E-87D687C499FE}" presName="node" presStyleLbl="node1" presStyleIdx="2" presStyleCnt="3">
        <dgm:presLayoutVars>
          <dgm:bulletEnabled val="1"/>
        </dgm:presLayoutVars>
      </dgm:prSet>
      <dgm:spPr/>
    </dgm:pt>
  </dgm:ptLst>
  <dgm:cxnLst>
    <dgm:cxn modelId="{200DBC18-C595-4A4F-AE66-B3F084F679E9}" srcId="{7854CBE9-57D6-420D-BA13-002166F1139F}" destId="{F556E4B3-0624-4251-943E-87D687C499FE}" srcOrd="2" destOrd="0" parTransId="{B25BDD7A-4975-4B3D-B7A9-B8ABDC58AAAD}" sibTransId="{C46773C6-BF6A-4D30-9105-1F679D9411C5}"/>
    <dgm:cxn modelId="{5F7E2732-8BF0-45DA-A89F-C108B2F77CE6}" type="presOf" srcId="{7854CBE9-57D6-420D-BA13-002166F1139F}" destId="{1777962C-0AEB-4ABD-9E7F-BC8CD140B16C}" srcOrd="0" destOrd="0" presId="urn:microsoft.com/office/officeart/2005/8/layout/hList6"/>
    <dgm:cxn modelId="{8EF35876-F5F4-4E13-ADE6-0647F5F8F1CB}" type="presOf" srcId="{F556E4B3-0624-4251-943E-87D687C499FE}" destId="{95DD6E77-98BF-4123-AD9B-86313849FEB7}" srcOrd="0" destOrd="0" presId="urn:microsoft.com/office/officeart/2005/8/layout/hList6"/>
    <dgm:cxn modelId="{12F14593-01E5-4341-BDF3-DDE182150BA2}" type="presOf" srcId="{0EF24C31-8276-4B23-BED5-A116228F2034}" destId="{D537F08B-DD60-4757-9EFD-62B94ADBA5F4}" srcOrd="0" destOrd="0" presId="urn:microsoft.com/office/officeart/2005/8/layout/hList6"/>
    <dgm:cxn modelId="{8CE2DFB5-B805-49F4-BD00-94616A9AA04C}" type="presOf" srcId="{4DA0523C-EE2D-4E2D-A32F-99C144F424C3}" destId="{50C9000F-F431-403D-9F8B-12CC2C1C3EE0}" srcOrd="0" destOrd="0" presId="urn:microsoft.com/office/officeart/2005/8/layout/hList6"/>
    <dgm:cxn modelId="{E0549ED3-F71D-4D2A-8881-8BF85ABC3C35}" srcId="{7854CBE9-57D6-420D-BA13-002166F1139F}" destId="{0EF24C31-8276-4B23-BED5-A116228F2034}" srcOrd="1" destOrd="0" parTransId="{1C97A244-4CB4-4F07-B34E-099B969ED4A3}" sibTransId="{CFD520DB-51B9-49C9-918B-E24FC05B520F}"/>
    <dgm:cxn modelId="{7E1174ED-E9F2-4B20-B8BB-769E6FD2A747}" srcId="{7854CBE9-57D6-420D-BA13-002166F1139F}" destId="{4DA0523C-EE2D-4E2D-A32F-99C144F424C3}" srcOrd="0" destOrd="0" parTransId="{AAF25544-DC29-4348-8889-76799E5E3F93}" sibTransId="{AA8E38AA-D593-4778-AA27-CE7F3CF18C22}"/>
    <dgm:cxn modelId="{3E0995D9-507A-41A0-83F2-7379CADB1D86}" type="presParOf" srcId="{1777962C-0AEB-4ABD-9E7F-BC8CD140B16C}" destId="{50C9000F-F431-403D-9F8B-12CC2C1C3EE0}" srcOrd="0" destOrd="0" presId="urn:microsoft.com/office/officeart/2005/8/layout/hList6"/>
    <dgm:cxn modelId="{9AFEA9FC-DAFF-4339-9C06-D1116827A58A}" type="presParOf" srcId="{1777962C-0AEB-4ABD-9E7F-BC8CD140B16C}" destId="{CCF5C56D-B221-4CCE-B246-AE2CBA4B0C80}" srcOrd="1" destOrd="0" presId="urn:microsoft.com/office/officeart/2005/8/layout/hList6"/>
    <dgm:cxn modelId="{CEE02708-E643-4BF8-8DD1-8B881DDDE25B}" type="presParOf" srcId="{1777962C-0AEB-4ABD-9E7F-BC8CD140B16C}" destId="{D537F08B-DD60-4757-9EFD-62B94ADBA5F4}" srcOrd="2" destOrd="0" presId="urn:microsoft.com/office/officeart/2005/8/layout/hList6"/>
    <dgm:cxn modelId="{9AF769BF-2A38-46FB-8B5B-B238BEA74877}" type="presParOf" srcId="{1777962C-0AEB-4ABD-9E7F-BC8CD140B16C}" destId="{90A4C17F-C12C-4C25-B605-CF8667E7231B}" srcOrd="3" destOrd="0" presId="urn:microsoft.com/office/officeart/2005/8/layout/hList6"/>
    <dgm:cxn modelId="{06B90450-C3BE-41A6-B7EE-8F2A3F9C81BC}" type="presParOf" srcId="{1777962C-0AEB-4ABD-9E7F-BC8CD140B16C}" destId="{95DD6E77-98BF-4123-AD9B-86313849FEB7}"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9000F-F431-403D-9F8B-12CC2C1C3EE0}">
      <dsp:nvSpPr>
        <dsp:cNvPr id="0" name=""/>
        <dsp:cNvSpPr/>
      </dsp:nvSpPr>
      <dsp:spPr>
        <a:xfrm rot="16200000">
          <a:off x="-1067330" y="1068325"/>
          <a:ext cx="4724399" cy="2587749"/>
        </a:xfrm>
        <a:prstGeom prst="flowChartManualOperation">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7800" tIns="0" rIns="179168" bIns="0" numCol="1" spcCol="1270" anchor="ctr" anchorCtr="0">
          <a:noAutofit/>
        </a:bodyPr>
        <a:lstStyle/>
        <a:p>
          <a:pPr marL="0" lvl="0" indent="0" algn="ctr" defTabSz="1244600">
            <a:lnSpc>
              <a:spcPct val="90000"/>
            </a:lnSpc>
            <a:spcBef>
              <a:spcPct val="0"/>
            </a:spcBef>
            <a:spcAft>
              <a:spcPct val="35000"/>
            </a:spcAft>
            <a:buNone/>
          </a:pPr>
          <a:r>
            <a:rPr lang="en-GB" sz="2800" kern="1200" dirty="0"/>
            <a:t>Prateek Bhambri</a:t>
          </a:r>
        </a:p>
        <a:p>
          <a:pPr marL="0" lvl="0" indent="0" algn="ctr" defTabSz="1244600">
            <a:lnSpc>
              <a:spcPct val="90000"/>
            </a:lnSpc>
            <a:spcBef>
              <a:spcPct val="0"/>
            </a:spcBef>
            <a:spcAft>
              <a:spcPct val="35000"/>
            </a:spcAft>
            <a:buNone/>
          </a:pPr>
          <a:r>
            <a:rPr lang="en-GB" sz="2800" kern="1200" dirty="0"/>
            <a:t>(Data Collection)</a:t>
          </a:r>
          <a:endParaRPr lang="en-US" sz="2800" kern="1200" dirty="0"/>
        </a:p>
      </dsp:txBody>
      <dsp:txXfrm rot="5400000">
        <a:off x="995" y="944880"/>
        <a:ext cx="2587749" cy="2834639"/>
      </dsp:txXfrm>
    </dsp:sp>
    <dsp:sp modelId="{D537F08B-DD60-4757-9EFD-62B94ADBA5F4}">
      <dsp:nvSpPr>
        <dsp:cNvPr id="0" name=""/>
        <dsp:cNvSpPr/>
      </dsp:nvSpPr>
      <dsp:spPr>
        <a:xfrm rot="16200000">
          <a:off x="1714500" y="1068325"/>
          <a:ext cx="4724399" cy="2587749"/>
        </a:xfrm>
        <a:prstGeom prst="flowChartManualOperation">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7800" tIns="0" rIns="179168" bIns="0" numCol="1" spcCol="1270" anchor="ctr" anchorCtr="0">
          <a:noAutofit/>
        </a:bodyPr>
        <a:lstStyle/>
        <a:p>
          <a:pPr marL="0" lvl="0" indent="0" algn="ctr" defTabSz="1244600">
            <a:lnSpc>
              <a:spcPct val="90000"/>
            </a:lnSpc>
            <a:spcBef>
              <a:spcPct val="0"/>
            </a:spcBef>
            <a:spcAft>
              <a:spcPct val="35000"/>
            </a:spcAft>
            <a:buNone/>
          </a:pPr>
          <a:r>
            <a:rPr lang="en-GB" sz="2800" kern="1200" dirty="0"/>
            <a:t>Varun Malhotra  (Database)</a:t>
          </a:r>
          <a:endParaRPr lang="en-US" sz="2800" kern="1200" dirty="0"/>
        </a:p>
      </dsp:txBody>
      <dsp:txXfrm rot="5400000">
        <a:off x="2782825" y="944880"/>
        <a:ext cx="2587749" cy="2834639"/>
      </dsp:txXfrm>
    </dsp:sp>
    <dsp:sp modelId="{95DD6E77-98BF-4123-AD9B-86313849FEB7}">
      <dsp:nvSpPr>
        <dsp:cNvPr id="0" name=""/>
        <dsp:cNvSpPr/>
      </dsp:nvSpPr>
      <dsp:spPr>
        <a:xfrm rot="16200000">
          <a:off x="4496330" y="1068325"/>
          <a:ext cx="4724399" cy="2587749"/>
        </a:xfrm>
        <a:prstGeom prst="flowChartManualOperation">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7800" tIns="0" rIns="179168" bIns="0" numCol="1" spcCol="1270" anchor="ctr" anchorCtr="0">
          <a:noAutofit/>
        </a:bodyPr>
        <a:lstStyle/>
        <a:p>
          <a:pPr marL="0" lvl="0" indent="0" algn="ctr" defTabSz="1244600">
            <a:lnSpc>
              <a:spcPct val="90000"/>
            </a:lnSpc>
            <a:spcBef>
              <a:spcPct val="0"/>
            </a:spcBef>
            <a:spcAft>
              <a:spcPct val="35000"/>
            </a:spcAft>
            <a:buNone/>
          </a:pPr>
          <a:r>
            <a:rPr lang="en-GB" sz="2800" kern="1200" dirty="0"/>
            <a:t>Sawan Sood  (Development</a:t>
          </a:r>
          <a:r>
            <a:rPr lang="en-US" sz="2800" kern="1200" dirty="0"/>
            <a:t>)</a:t>
          </a:r>
        </a:p>
      </dsp:txBody>
      <dsp:txXfrm rot="5400000">
        <a:off x="5564655" y="944880"/>
        <a:ext cx="2587749" cy="283463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11-Nov-20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112868-65FD-4572-A383-97DC0EC9B913}" type="slidenum">
              <a:rPr lang="en-US" smtClean="0"/>
              <a:pPr/>
              <a:t>10</a:t>
            </a:fld>
            <a:endParaRPr lang="en-US"/>
          </a:p>
        </p:txBody>
      </p:sp>
    </p:spTree>
    <p:extLst>
      <p:ext uri="{BB962C8B-B14F-4D97-AF65-F5344CB8AC3E}">
        <p14:creationId xmlns:p14="http://schemas.microsoft.com/office/powerpoint/2010/main" val="3272428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11-Nov-20</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pic>
        <p:nvPicPr>
          <p:cNvPr id="14" name="Picture 13" descr="logo"/>
          <p:cNvPicPr/>
          <p:nvPr userDrawn="1"/>
        </p:nvPicPr>
        <p:blipFill>
          <a:blip r:embed="rId3" cstate="print"/>
          <a:srcRect/>
          <a:stretch>
            <a:fillRect/>
          </a:stretch>
        </p:blipFill>
        <p:spPr bwMode="auto">
          <a:xfrm>
            <a:off x="6580120" y="190500"/>
            <a:ext cx="2024130" cy="6477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11-Nov-20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3"/>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3"/>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3"/>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4"/>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5" r:id="rId1"/>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219200" y="685800"/>
            <a:ext cx="6553200" cy="1981200"/>
          </a:xfrm>
          <a:prstGeom prst="rect">
            <a:avLst/>
          </a:prstGeom>
          <a:noFill/>
          <a:ln w="9525">
            <a:noFill/>
            <a:miter lim="800000"/>
            <a:headEnd/>
            <a:tailEnd/>
          </a:ln>
        </p:spPr>
        <p:txBody>
          <a:bodyPr tIns="3312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3600" b="1" i="0" u="none" strike="noStrike" kern="1200" cap="none" spc="0" normalizeH="0" baseline="0" noProof="0" dirty="0">
                <a:ln>
                  <a:noFill/>
                </a:ln>
                <a:solidFill>
                  <a:srgbClr val="FF3300"/>
                </a:solidFill>
                <a:effectLst/>
                <a:uLnTx/>
                <a:uFillTx/>
                <a:latin typeface="Calibri" pitchFamily="34" charset="0"/>
                <a:ea typeface="MS PGothic" pitchFamily="34" charset="-128"/>
                <a:cs typeface="+mn-cs"/>
              </a:rPr>
              <a:t>Project Overview Presentation</a:t>
            </a:r>
          </a:p>
          <a:p>
            <a:pPr marL="0" marR="0" lvl="0" indent="0" algn="ctr" defTabSz="914400"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3600" b="1" i="0" u="none" strike="noStrike" kern="1200" cap="none" spc="0" normalizeH="0" baseline="0" noProof="0" dirty="0">
                <a:ln>
                  <a:noFill/>
                </a:ln>
                <a:solidFill>
                  <a:srgbClr val="FF3300"/>
                </a:solidFill>
                <a:effectLst/>
                <a:uLnTx/>
                <a:uFillTx/>
                <a:latin typeface="Calibri" pitchFamily="34" charset="0"/>
                <a:ea typeface="MS PGothic" pitchFamily="34" charset="-128"/>
                <a:cs typeface="+mn-cs"/>
              </a:rPr>
              <a:t>on </a:t>
            </a:r>
          </a:p>
          <a:p>
            <a:pPr marL="0" marR="0" lvl="0" indent="0" algn="ctr" defTabSz="914400"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3600" b="1" i="0" u="none" strike="noStrike" kern="1200" cap="none" spc="0" normalizeH="0" baseline="0" noProof="0" dirty="0">
                <a:ln>
                  <a:noFill/>
                </a:ln>
                <a:solidFill>
                  <a:srgbClr val="3A30FA"/>
                </a:solidFill>
                <a:effectLst/>
                <a:uLnTx/>
                <a:uFillTx/>
                <a:latin typeface="Calibri" pitchFamily="34" charset="0"/>
                <a:ea typeface="MS PGothic" pitchFamily="34" charset="-128"/>
                <a:cs typeface="+mn-cs"/>
              </a:rPr>
              <a:t> </a:t>
            </a:r>
            <a:r>
              <a:rPr kumimoji="0" lang="en-US" sz="3600" b="1" i="1" u="none" strike="noStrike" kern="1200" cap="none" spc="0" normalizeH="0" baseline="0" noProof="0" dirty="0">
                <a:ln>
                  <a:noFill/>
                </a:ln>
                <a:solidFill>
                  <a:srgbClr val="FF0505"/>
                </a:solidFill>
                <a:effectLst/>
                <a:uLnTx/>
                <a:uFillTx/>
                <a:latin typeface="Calibri" pitchFamily="34" charset="0"/>
                <a:ea typeface="MS PGothic" pitchFamily="34" charset="-128"/>
                <a:cs typeface="+mn-cs"/>
              </a:rPr>
              <a:t>Currency Converter</a:t>
            </a:r>
            <a:endParaRPr kumimoji="0" lang="en-US" sz="3200" b="1" i="1" u="none" strike="noStrike" kern="1200" cap="none" spc="0" normalizeH="0" baseline="0" noProof="0" dirty="0">
              <a:ln>
                <a:noFill/>
              </a:ln>
              <a:solidFill>
                <a:srgbClr val="FF0505"/>
              </a:solidFill>
              <a:effectLst/>
              <a:uLnTx/>
              <a:uFillTx/>
              <a:latin typeface="Calibri" pitchFamily="34" charset="0"/>
              <a:ea typeface="MS PGothic" pitchFamily="34" charset="-128"/>
              <a:cs typeface="+mn-cs"/>
            </a:endParaRPr>
          </a:p>
        </p:txBody>
      </p:sp>
      <p:sp>
        <p:nvSpPr>
          <p:cNvPr id="4" name="TextBox 3"/>
          <p:cNvSpPr txBox="1"/>
          <p:nvPr/>
        </p:nvSpPr>
        <p:spPr>
          <a:xfrm>
            <a:off x="2707776" y="2456435"/>
            <a:ext cx="3693023" cy="2534027"/>
          </a:xfrm>
          <a:prstGeom prst="rect">
            <a:avLst/>
          </a:prstGeom>
          <a:noFill/>
        </p:spPr>
        <p:txBody>
          <a:bodyPr wrap="square" rtlCol="0">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lang="en-US" dirty="0"/>
              <a:t>Presented  </a:t>
            </a:r>
          </a:p>
          <a:p>
            <a:pPr marL="0" marR="0" lvl="0" indent="0" algn="ctr" defTabSz="914400" rtl="0" eaLnBrk="1" fontAlgn="base" latinLnBrk="0" hangingPunct="1">
              <a:lnSpc>
                <a:spcPct val="150000"/>
              </a:lnSpc>
              <a:spcBef>
                <a:spcPct val="0"/>
              </a:spcBef>
              <a:spcAft>
                <a:spcPct val="0"/>
              </a:spcAft>
              <a:buClrTx/>
              <a:buSzTx/>
              <a:buFontTx/>
              <a:buNone/>
              <a:tabLst/>
              <a:defRPr/>
            </a:pPr>
            <a:r>
              <a:rPr lang="en-US" dirty="0"/>
              <a:t>by</a:t>
            </a:r>
          </a:p>
          <a:p>
            <a:pPr marL="0" marR="0" lvl="0" indent="0" algn="ctr" defTabSz="914400" rtl="0" eaLnBrk="1" fontAlgn="base" latinLnBrk="0" hangingPunct="1">
              <a:lnSpc>
                <a:spcPct val="150000"/>
              </a:lnSpc>
              <a:spcBef>
                <a:spcPct val="0"/>
              </a:spcBef>
              <a:spcAft>
                <a:spcPct val="0"/>
              </a:spcAft>
              <a:buClrTx/>
              <a:buSzTx/>
              <a:buFontTx/>
              <a:buNone/>
              <a:tabLst/>
              <a:defRPr/>
            </a:pPr>
            <a:r>
              <a:rPr lang="en-US" b="1" dirty="0"/>
              <a:t>Prateek Bhambri </a:t>
            </a:r>
            <a:r>
              <a:rPr lang="en-US" dirty="0"/>
              <a:t>(1811981227)</a:t>
            </a:r>
          </a:p>
          <a:p>
            <a:pPr marL="0" marR="0" lvl="0" indent="0" algn="ctr" defTabSz="914400" rtl="0" eaLnBrk="1" fontAlgn="base" latinLnBrk="0" hangingPunct="1">
              <a:lnSpc>
                <a:spcPct val="150000"/>
              </a:lnSpc>
              <a:spcBef>
                <a:spcPct val="0"/>
              </a:spcBef>
              <a:spcAft>
                <a:spcPct val="0"/>
              </a:spcAft>
              <a:buClrTx/>
              <a:buSzTx/>
              <a:buFontTx/>
              <a:buNone/>
              <a:tabLst/>
              <a:defRPr/>
            </a:pPr>
            <a:r>
              <a:rPr lang="en-US" b="1" dirty="0"/>
              <a:t>Varun Malhotra </a:t>
            </a:r>
            <a:r>
              <a:rPr lang="en-US" dirty="0"/>
              <a:t>(1811981342)</a:t>
            </a:r>
          </a:p>
          <a:p>
            <a:pPr marL="0" marR="0" lvl="0" indent="0" algn="ctr" defTabSz="914400" rtl="0" eaLnBrk="1" fontAlgn="base" latinLnBrk="0" hangingPunct="1">
              <a:lnSpc>
                <a:spcPct val="150000"/>
              </a:lnSpc>
              <a:spcBef>
                <a:spcPct val="0"/>
              </a:spcBef>
              <a:spcAft>
                <a:spcPct val="0"/>
              </a:spcAft>
              <a:buClrTx/>
              <a:buSzTx/>
              <a:buFontTx/>
              <a:buNone/>
              <a:tabLst/>
              <a:defRPr/>
            </a:pPr>
            <a:r>
              <a:rPr lang="en-US" b="1" dirty="0"/>
              <a:t>Sawan Sood</a:t>
            </a:r>
            <a:r>
              <a:rPr lang="en-US" dirty="0"/>
              <a:t> (1811981282)</a:t>
            </a:r>
          </a:p>
          <a:p>
            <a:pPr marL="0" marR="0" lvl="0" indent="0" algn="ctr" defTabSz="914400" rtl="0" eaLnBrk="1" fontAlgn="base" latinLnBrk="0" hangingPunct="1">
              <a:lnSpc>
                <a:spcPct val="150000"/>
              </a:lnSpc>
              <a:spcBef>
                <a:spcPct val="0"/>
              </a:spcBef>
              <a:spcAft>
                <a:spcPct val="0"/>
              </a:spcAft>
              <a:buClrTx/>
              <a:buSzTx/>
              <a:buFontTx/>
              <a:buNone/>
              <a:tabLst/>
              <a:defRPr/>
            </a:pPr>
            <a:endParaRPr lang="en-US" dirty="0"/>
          </a:p>
        </p:txBody>
      </p:sp>
      <p:sp>
        <p:nvSpPr>
          <p:cNvPr id="5" name="TextBox 4"/>
          <p:cNvSpPr txBox="1"/>
          <p:nvPr/>
        </p:nvSpPr>
        <p:spPr>
          <a:xfrm>
            <a:off x="1789874" y="4648200"/>
            <a:ext cx="5564251" cy="1287532"/>
          </a:xfrm>
          <a:prstGeom prst="rect">
            <a:avLst/>
          </a:prstGeom>
          <a:noFill/>
        </p:spPr>
        <p:txBody>
          <a:bodyPr wrap="square" rtlCol="0">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Under the supervision </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of</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a:t>
            </a:r>
            <a:r>
              <a:rPr kumimoji="0" lang="en-US" sz="1800" b="0" i="1"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Dr. Ashutosh Kumar Dubey </a:t>
            </a:r>
            <a:r>
              <a:rPr kumimoji="0" lang="en-US" sz="18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and </a:t>
            </a:r>
            <a:r>
              <a:rPr kumimoji="0" lang="en-US" sz="1800" b="0" i="1"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Ms. Ravita Chahar</a:t>
            </a:r>
            <a:r>
              <a:rPr kumimoji="0" lang="en-US" sz="1800" b="0" i="0" u="none" strike="noStrike" kern="1200" cap="none" spc="0" normalizeH="0" baseline="0" noProof="0" dirty="0">
                <a:ln>
                  <a:noFill/>
                </a:ln>
                <a:solidFill>
                  <a:prstClr val="black"/>
                </a:solidFill>
                <a:effectLst/>
                <a:uLnTx/>
                <a:uFillTx/>
                <a:latin typeface="Arial" pitchFamily="34" charset="0"/>
                <a:ea typeface="MS PGothic" pitchFamily="34" charset="-128"/>
                <a:cs typeface="+mn-cs"/>
              </a:rPr>
              <a:t>)</a:t>
            </a:r>
          </a:p>
        </p:txBody>
      </p:sp>
      <p:sp>
        <p:nvSpPr>
          <p:cNvPr id="6" name="TextBox 5"/>
          <p:cNvSpPr txBox="1"/>
          <p:nvPr/>
        </p:nvSpPr>
        <p:spPr>
          <a:xfrm>
            <a:off x="1600199" y="6019800"/>
            <a:ext cx="5943600"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itchFamily="34" charset="0"/>
                <a:ea typeface="MS PGothic" pitchFamily="34" charset="-128"/>
                <a:cs typeface="+mn-cs"/>
              </a:rPr>
              <a:t>Department of Computer Science and Engineering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B5EFD8-B1D4-4AFE-905F-CCDE2E167CB8}"/>
              </a:ext>
            </a:extLst>
          </p:cNvPr>
          <p:cNvSpPr txBox="1"/>
          <p:nvPr/>
        </p:nvSpPr>
        <p:spPr>
          <a:xfrm>
            <a:off x="1571018" y="1524000"/>
            <a:ext cx="6001963" cy="3785652"/>
          </a:xfrm>
          <a:prstGeom prst="rect">
            <a:avLst/>
          </a:prstGeom>
          <a:noFill/>
        </p:spPr>
        <p:txBody>
          <a:bodyPr wrap="none" rtlCol="0">
            <a:spAutoFit/>
          </a:bodyPr>
          <a:lstStyle/>
          <a:p>
            <a:pPr algn="ctr"/>
            <a:r>
              <a:rPr lang="en-US" sz="12000" b="1" dirty="0">
                <a:solidFill>
                  <a:srgbClr val="FF3300"/>
                </a:solidFill>
                <a:latin typeface="Berlin Sans FB" panose="020E0602020502020306" pitchFamily="34" charset="0"/>
              </a:rPr>
              <a:t>THANK </a:t>
            </a:r>
          </a:p>
          <a:p>
            <a:pPr algn="ctr"/>
            <a:r>
              <a:rPr lang="en-US" sz="12000" b="1" dirty="0">
                <a:solidFill>
                  <a:srgbClr val="FF0505"/>
                </a:solidFill>
                <a:latin typeface="Berlin Sans FB" panose="020E0602020502020306" pitchFamily="34" charset="0"/>
              </a:rPr>
              <a:t>YOU</a:t>
            </a:r>
          </a:p>
        </p:txBody>
      </p:sp>
    </p:spTree>
    <p:extLst>
      <p:ext uri="{BB962C8B-B14F-4D97-AF65-F5344CB8AC3E}">
        <p14:creationId xmlns:p14="http://schemas.microsoft.com/office/powerpoint/2010/main" val="19414681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0" y="0"/>
            <a:ext cx="6477000" cy="838200"/>
          </a:xfrm>
        </p:spPr>
        <p:txBody>
          <a:bodyPr/>
          <a:lstStyle/>
          <a:p>
            <a:pPr algn="l"/>
            <a:r>
              <a:rPr lang="en-US" sz="3600" b="1" dirty="0">
                <a:latin typeface="Algerian" panose="04020705040A02060702" pitchFamily="82" charset="0"/>
                <a:ea typeface="MS PGothic" pitchFamily="34" charset="-128"/>
                <a:cs typeface="Arial" panose="020B0604020202020204" pitchFamily="34" charset="0"/>
              </a:rPr>
              <a:t>   Contents</a:t>
            </a:r>
          </a:p>
        </p:txBody>
      </p:sp>
      <p:sp>
        <p:nvSpPr>
          <p:cNvPr id="13314" name="Content Placeholder 2"/>
          <p:cNvSpPr>
            <a:spLocks noGrp="1"/>
          </p:cNvSpPr>
          <p:nvPr>
            <p:ph idx="1"/>
          </p:nvPr>
        </p:nvSpPr>
        <p:spPr>
          <a:xfrm>
            <a:off x="381000" y="1143000"/>
            <a:ext cx="8229600" cy="5181600"/>
          </a:xfrm>
        </p:spPr>
        <p:txBody>
          <a:bodyPr/>
          <a:lstStyle/>
          <a:p>
            <a:pPr>
              <a:buFont typeface="Wingdings" panose="05000000000000000000" pitchFamily="2" charset="2"/>
              <a:buChar char="Ø"/>
            </a:pPr>
            <a:r>
              <a:rPr lang="en-US" sz="3500" dirty="0">
                <a:latin typeface="Arial" panose="020B0604020202020204" pitchFamily="34" charset="0"/>
                <a:ea typeface="MS PGothic" pitchFamily="34" charset="-128"/>
                <a:cs typeface="Arial" panose="020B0604020202020204" pitchFamily="34" charset="0"/>
              </a:rPr>
              <a:t>Introduction</a:t>
            </a:r>
          </a:p>
          <a:p>
            <a:pPr>
              <a:buFont typeface="Wingdings" panose="05000000000000000000" pitchFamily="2" charset="2"/>
              <a:buChar char="Ø"/>
            </a:pPr>
            <a:r>
              <a:rPr lang="en-US" sz="3500" dirty="0">
                <a:latin typeface="Arial" panose="020B0604020202020204" pitchFamily="34" charset="0"/>
                <a:ea typeface="MS PGothic" pitchFamily="34" charset="-128"/>
                <a:cs typeface="Arial" panose="020B0604020202020204" pitchFamily="34" charset="0"/>
              </a:rPr>
              <a:t>Objective(s)</a:t>
            </a:r>
          </a:p>
          <a:p>
            <a:pPr>
              <a:buFont typeface="Wingdings" panose="05000000000000000000" pitchFamily="2" charset="2"/>
              <a:buChar char="Ø"/>
            </a:pPr>
            <a:r>
              <a:rPr lang="en-US" sz="3500" dirty="0">
                <a:latin typeface="Arial" panose="020B0604020202020204" pitchFamily="34" charset="0"/>
                <a:ea typeface="MS PGothic" pitchFamily="34" charset="-128"/>
                <a:cs typeface="Arial" panose="020B0604020202020204" pitchFamily="34" charset="0"/>
              </a:rPr>
              <a:t>Problem Statement(s)</a:t>
            </a:r>
          </a:p>
          <a:p>
            <a:pPr>
              <a:buFont typeface="Wingdings" panose="05000000000000000000" pitchFamily="2" charset="2"/>
              <a:buChar char="Ø"/>
            </a:pPr>
            <a:r>
              <a:rPr lang="en-US" sz="3500" dirty="0">
                <a:latin typeface="Arial" panose="020B0604020202020204" pitchFamily="34" charset="0"/>
                <a:ea typeface="MS PGothic" pitchFamily="34" charset="-128"/>
                <a:cs typeface="Arial" panose="020B0604020202020204" pitchFamily="34" charset="0"/>
              </a:rPr>
              <a:t>Real Life Applicability</a:t>
            </a:r>
          </a:p>
          <a:p>
            <a:pPr>
              <a:buFont typeface="Wingdings" panose="05000000000000000000" pitchFamily="2" charset="2"/>
              <a:buChar char="Ø"/>
            </a:pPr>
            <a:r>
              <a:rPr lang="en-US" sz="3500" dirty="0">
                <a:latin typeface="Arial" panose="020B0604020202020204" pitchFamily="34" charset="0"/>
                <a:ea typeface="MS PGothic" pitchFamily="34" charset="-128"/>
                <a:cs typeface="Arial" panose="020B0604020202020204" pitchFamily="34" charset="0"/>
              </a:rPr>
              <a:t>Dataset</a:t>
            </a:r>
          </a:p>
          <a:p>
            <a:pPr>
              <a:buFont typeface="Wingdings" panose="05000000000000000000" pitchFamily="2" charset="2"/>
              <a:buChar char="Ø"/>
            </a:pPr>
            <a:r>
              <a:rPr lang="en-US" sz="3500" dirty="0">
                <a:latin typeface="Arial" panose="020B0604020202020204" pitchFamily="34" charset="0"/>
                <a:ea typeface="MS PGothic" pitchFamily="34" charset="-128"/>
                <a:cs typeface="Arial" panose="020B0604020202020204" pitchFamily="34" charset="0"/>
              </a:rPr>
              <a:t>Tools/Methods</a:t>
            </a:r>
          </a:p>
          <a:p>
            <a:pPr>
              <a:buFont typeface="Wingdings" panose="05000000000000000000" pitchFamily="2" charset="2"/>
              <a:buChar char="Ø"/>
            </a:pPr>
            <a:r>
              <a:rPr lang="en-US" sz="3500" dirty="0">
                <a:latin typeface="Arial" panose="020B0604020202020204" pitchFamily="34" charset="0"/>
                <a:ea typeface="MS PGothic" pitchFamily="34" charset="-128"/>
                <a:cs typeface="Arial" panose="020B0604020202020204" pitchFamily="34" charset="0"/>
              </a:rPr>
              <a:t>Description of the Contribution</a:t>
            </a: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B061-4D95-4768-8FEC-9083FEB9ABC0}"/>
              </a:ext>
            </a:extLst>
          </p:cNvPr>
          <p:cNvSpPr>
            <a:spLocks noGrp="1"/>
          </p:cNvSpPr>
          <p:nvPr>
            <p:ph type="title"/>
          </p:nvPr>
        </p:nvSpPr>
        <p:spPr/>
        <p:txBody>
          <a:bodyPr/>
          <a:lstStyle/>
          <a:p>
            <a:pPr algn="l"/>
            <a:r>
              <a:rPr lang="en-US" sz="3600" b="1" dirty="0">
                <a:latin typeface="Algerian" panose="04020705040A02060702" pitchFamily="82" charset="0"/>
              </a:rPr>
              <a:t>   Introduction</a:t>
            </a:r>
            <a:endParaRPr lang="en-US" sz="3200" dirty="0"/>
          </a:p>
        </p:txBody>
      </p:sp>
      <p:sp>
        <p:nvSpPr>
          <p:cNvPr id="3" name="Content Placeholder 2">
            <a:extLst>
              <a:ext uri="{FF2B5EF4-FFF2-40B4-BE49-F238E27FC236}">
                <a16:creationId xmlns:a16="http://schemas.microsoft.com/office/drawing/2014/main" id="{71060F57-E725-410F-B98F-FB1236AC7929}"/>
              </a:ext>
            </a:extLst>
          </p:cNvPr>
          <p:cNvSpPr>
            <a:spLocks noGrp="1"/>
          </p:cNvSpPr>
          <p:nvPr>
            <p:ph idx="1"/>
          </p:nvPr>
        </p:nvSpPr>
        <p:spPr>
          <a:xfrm>
            <a:off x="471779" y="1524000"/>
            <a:ext cx="8077200" cy="4876800"/>
          </a:xfrm>
        </p:spPr>
        <p:txBody>
          <a:bodyPr/>
          <a:lstStyle/>
          <a:p>
            <a:pPr marL="0" indent="0">
              <a:buNone/>
            </a:pPr>
            <a:r>
              <a:rPr lang="en-US" sz="2800" b="0" i="0" dirty="0">
                <a:solidFill>
                  <a:srgbClr val="000000"/>
                </a:solidFill>
                <a:effectLst/>
                <a:latin typeface="Arial" panose="020B0604020202020204" pitchFamily="34" charset="0"/>
                <a:cs typeface="Arial" panose="020B0604020202020204" pitchFamily="34" charset="0"/>
              </a:rPr>
              <a:t>The </a:t>
            </a:r>
            <a:r>
              <a:rPr lang="en-US" sz="2800" b="1" i="1" dirty="0">
                <a:solidFill>
                  <a:srgbClr val="000000"/>
                </a:solidFill>
                <a:effectLst/>
                <a:latin typeface="Arial" panose="020B0604020202020204" pitchFamily="34" charset="0"/>
                <a:cs typeface="Arial" panose="020B0604020202020204" pitchFamily="34" charset="0"/>
              </a:rPr>
              <a:t>currency converter </a:t>
            </a:r>
            <a:r>
              <a:rPr lang="en-US" sz="2800" b="0" i="0" dirty="0">
                <a:solidFill>
                  <a:srgbClr val="000000"/>
                </a:solidFill>
                <a:effectLst/>
                <a:latin typeface="Arial" panose="020B0604020202020204" pitchFamily="34" charset="0"/>
                <a:cs typeface="Arial" panose="020B0604020202020204" pitchFamily="34" charset="0"/>
              </a:rPr>
              <a:t>will return what the conversion multiple is. The conversion multiple means </a:t>
            </a:r>
            <a:r>
              <a:rPr lang="en-US" sz="2800" b="1" i="0" dirty="0">
                <a:effectLst/>
                <a:latin typeface="Arial" panose="020B0604020202020204" pitchFamily="34" charset="0"/>
                <a:cs typeface="Arial" panose="020B0604020202020204" pitchFamily="34" charset="0"/>
              </a:rPr>
              <a:t>1 USD</a:t>
            </a:r>
            <a:r>
              <a:rPr lang="en-US" sz="2800" b="0" i="0" dirty="0">
                <a:solidFill>
                  <a:srgbClr val="000000"/>
                </a:solidFill>
                <a:effectLst/>
                <a:latin typeface="Arial" panose="020B0604020202020204" pitchFamily="34" charset="0"/>
                <a:cs typeface="Arial" panose="020B0604020202020204" pitchFamily="34" charset="0"/>
              </a:rPr>
              <a:t> is equal to </a:t>
            </a:r>
            <a:r>
              <a:rPr lang="en-US" sz="2800" b="1" i="0" dirty="0">
                <a:effectLst/>
                <a:latin typeface="Arial" panose="020B0604020202020204" pitchFamily="34" charset="0"/>
                <a:cs typeface="Arial" panose="020B0604020202020204" pitchFamily="34" charset="0"/>
              </a:rPr>
              <a:t>74.23 INR</a:t>
            </a:r>
            <a:r>
              <a:rPr lang="en-US" sz="2800" b="0" i="0" dirty="0">
                <a:solidFill>
                  <a:srgbClr val="000000"/>
                </a:solidFill>
                <a:effectLst/>
                <a:latin typeface="Arial" panose="020B0604020202020204" pitchFamily="34" charset="0"/>
                <a:cs typeface="Arial" panose="020B0604020202020204" pitchFamily="34" charset="0"/>
              </a:rPr>
              <a:t>. The currency converter service will convert one currency to another. Suppose the currency converter service wants to convert 100 USD</a:t>
            </a:r>
          </a:p>
          <a:p>
            <a:pPr marL="0" indent="0">
              <a:buNone/>
            </a:pPr>
            <a:r>
              <a:rPr lang="en-US" sz="2800" b="0" i="0" dirty="0">
                <a:solidFill>
                  <a:srgbClr val="000000"/>
                </a:solidFill>
                <a:effectLst/>
                <a:latin typeface="Arial" panose="020B0604020202020204" pitchFamily="34" charset="0"/>
                <a:cs typeface="Arial" panose="020B0604020202020204" pitchFamily="34" charset="0"/>
              </a:rPr>
              <a:t>to INR. So it </a:t>
            </a:r>
            <a:r>
              <a:rPr lang="en-US" sz="2800" dirty="0">
                <a:solidFill>
                  <a:srgbClr val="000000"/>
                </a:solidFill>
                <a:latin typeface="Arial" panose="020B0604020202020204" pitchFamily="34" charset="0"/>
                <a:cs typeface="Arial" panose="020B0604020202020204" pitchFamily="34" charset="0"/>
              </a:rPr>
              <a:t>w</a:t>
            </a:r>
            <a:r>
              <a:rPr lang="en-US" sz="2800" b="0" i="0" dirty="0">
                <a:solidFill>
                  <a:srgbClr val="000000"/>
                </a:solidFill>
                <a:effectLst/>
                <a:latin typeface="Arial" panose="020B0604020202020204" pitchFamily="34" charset="0"/>
                <a:cs typeface="Arial" panose="020B0604020202020204" pitchFamily="34" charset="0"/>
              </a:rPr>
              <a:t>ill</a:t>
            </a:r>
            <a:r>
              <a:rPr lang="en-US" sz="2800" dirty="0">
                <a:solidFill>
                  <a:srgbClr val="000000"/>
                </a:solidFill>
                <a:latin typeface="Arial" panose="020B0604020202020204" pitchFamily="34" charset="0"/>
                <a:cs typeface="Arial" panose="020B0604020202020204" pitchFamily="34" charset="0"/>
              </a:rPr>
              <a:t> </a:t>
            </a:r>
            <a:r>
              <a:rPr lang="en-US" sz="2800" b="0" i="0" dirty="0">
                <a:solidFill>
                  <a:srgbClr val="000000"/>
                </a:solidFill>
                <a:effectLst/>
                <a:latin typeface="Arial" panose="020B0604020202020204" pitchFamily="34" charset="0"/>
                <a:cs typeface="Arial" panose="020B0604020202020204" pitchFamily="34" charset="0"/>
              </a:rPr>
              <a:t>convert</a:t>
            </a:r>
          </a:p>
          <a:p>
            <a:pPr marL="0" indent="0">
              <a:buNone/>
            </a:pPr>
            <a:r>
              <a:rPr lang="en-US" sz="2800" b="0" i="0" dirty="0">
                <a:solidFill>
                  <a:srgbClr val="000000"/>
                </a:solidFill>
                <a:effectLst/>
                <a:latin typeface="Arial" panose="020B0604020202020204" pitchFamily="34" charset="0"/>
                <a:cs typeface="Arial" panose="020B0604020202020204" pitchFamily="34" charset="0"/>
              </a:rPr>
              <a:t>the specified amount and </a:t>
            </a:r>
          </a:p>
          <a:p>
            <a:pPr marL="0" indent="0">
              <a:buNone/>
            </a:pPr>
            <a:r>
              <a:rPr lang="en-US" sz="2800" b="0" i="0" dirty="0">
                <a:solidFill>
                  <a:srgbClr val="000000"/>
                </a:solidFill>
                <a:effectLst/>
                <a:latin typeface="Arial" panose="020B0604020202020204" pitchFamily="34" charset="0"/>
                <a:cs typeface="Arial" panose="020B0604020202020204" pitchFamily="34" charset="0"/>
              </a:rPr>
              <a:t>provide the required output.</a:t>
            </a:r>
            <a:endParaRPr lang="en-IN" sz="2800" dirty="0">
              <a:latin typeface="Arial" panose="020B0604020202020204" pitchFamily="34" charset="0"/>
              <a:cs typeface="Arial" panose="020B0604020202020204" pitchFamily="34" charset="0"/>
            </a:endParaRPr>
          </a:p>
        </p:txBody>
      </p:sp>
      <p:pic>
        <p:nvPicPr>
          <p:cNvPr id="1028" name="Picture 4" descr="Project Goal - proposalforNGOs">
            <a:extLst>
              <a:ext uri="{FF2B5EF4-FFF2-40B4-BE49-F238E27FC236}">
                <a16:creationId xmlns:a16="http://schemas.microsoft.com/office/drawing/2014/main" id="{58FC298E-3C4D-4B86-8854-A081EE9AB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0" t="11665"/>
          <a:stretch/>
        </p:blipFill>
        <p:spPr bwMode="auto">
          <a:xfrm>
            <a:off x="5638800" y="4094997"/>
            <a:ext cx="2590800" cy="1621223"/>
          </a:xfrm>
          <a:prstGeom prst="snip2Same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96114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8C13F-CA12-4B90-A821-C6B5263F2BE8}"/>
              </a:ext>
            </a:extLst>
          </p:cNvPr>
          <p:cNvSpPr>
            <a:spLocks noGrp="1"/>
          </p:cNvSpPr>
          <p:nvPr>
            <p:ph type="title"/>
          </p:nvPr>
        </p:nvSpPr>
        <p:spPr/>
        <p:txBody>
          <a:bodyPr/>
          <a:lstStyle/>
          <a:p>
            <a:pPr algn="l"/>
            <a:r>
              <a:rPr lang="en-US" sz="3600" dirty="0">
                <a:latin typeface="Algerian" panose="04020705040A02060702" pitchFamily="82" charset="0"/>
              </a:rPr>
              <a:t>   </a:t>
            </a:r>
            <a:r>
              <a:rPr lang="en-US" sz="3600" b="1" dirty="0">
                <a:latin typeface="Algerian" panose="04020705040A02060702" pitchFamily="82" charset="0"/>
              </a:rPr>
              <a:t>Objectives</a:t>
            </a:r>
            <a:endParaRPr lang="en-US" b="1" dirty="0">
              <a:latin typeface="Algerian" panose="04020705040A02060702" pitchFamily="82" charset="0"/>
            </a:endParaRPr>
          </a:p>
        </p:txBody>
      </p:sp>
      <p:sp>
        <p:nvSpPr>
          <p:cNvPr id="5" name="Content Placeholder 4">
            <a:extLst>
              <a:ext uri="{FF2B5EF4-FFF2-40B4-BE49-F238E27FC236}">
                <a16:creationId xmlns:a16="http://schemas.microsoft.com/office/drawing/2014/main" id="{7F7DE740-C284-45D4-97BB-B181279E1B6D}"/>
              </a:ext>
            </a:extLst>
          </p:cNvPr>
          <p:cNvSpPr>
            <a:spLocks noGrp="1"/>
          </p:cNvSpPr>
          <p:nvPr>
            <p:ph idx="1"/>
          </p:nvPr>
        </p:nvSpPr>
        <p:spPr>
          <a:xfrm>
            <a:off x="298580" y="1295400"/>
            <a:ext cx="8229600" cy="4853782"/>
          </a:xfrm>
        </p:spPr>
        <p:txBody>
          <a:bodyPr/>
          <a:lstStyle/>
          <a:p>
            <a:pPr>
              <a:buFont typeface="Wingdings" panose="05000000000000000000" pitchFamily="2" charset="2"/>
              <a:buChar char="v"/>
            </a:pPr>
            <a:r>
              <a:rPr lang="en-US" dirty="0"/>
              <a:t>It will accept one numeric value</a:t>
            </a:r>
          </a:p>
          <a:p>
            <a:pPr marL="0" indent="0">
              <a:buNone/>
            </a:pPr>
            <a:r>
              <a:rPr lang="en-US" dirty="0"/>
              <a:t>    for currency to be converted </a:t>
            </a:r>
          </a:p>
          <a:p>
            <a:pPr marL="0" indent="0">
              <a:buNone/>
            </a:pPr>
            <a:r>
              <a:rPr lang="en-US" dirty="0"/>
              <a:t>    and input choice to choose </a:t>
            </a:r>
          </a:p>
          <a:p>
            <a:pPr marL="0" indent="0">
              <a:buNone/>
            </a:pPr>
            <a:r>
              <a:rPr lang="en-US" dirty="0"/>
              <a:t>    two currencies that one’s want </a:t>
            </a:r>
          </a:p>
          <a:p>
            <a:pPr marL="0" indent="0">
              <a:buNone/>
            </a:pPr>
            <a:r>
              <a:rPr lang="en-US" dirty="0"/>
              <a:t>    to convert.</a:t>
            </a:r>
          </a:p>
          <a:p>
            <a:pPr marL="0" indent="0">
              <a:buNone/>
            </a:pPr>
            <a:endParaRPr lang="en-US" dirty="0"/>
          </a:p>
          <a:p>
            <a:pPr>
              <a:buFont typeface="Wingdings" panose="05000000000000000000" pitchFamily="2" charset="2"/>
              <a:buChar char="v"/>
            </a:pPr>
            <a:r>
              <a:rPr lang="en-US" dirty="0"/>
              <a:t>It will convert one currency into another currency after taking input.</a:t>
            </a:r>
          </a:p>
        </p:txBody>
      </p:sp>
      <p:pic>
        <p:nvPicPr>
          <p:cNvPr id="11" name="Picture 10">
            <a:extLst>
              <a:ext uri="{FF2B5EF4-FFF2-40B4-BE49-F238E27FC236}">
                <a16:creationId xmlns:a16="http://schemas.microsoft.com/office/drawing/2014/main" id="{3B938C4C-9460-42A2-9239-1F8818D38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328" y="1676400"/>
            <a:ext cx="2861763" cy="2895600"/>
          </a:xfrm>
          <a:prstGeom prst="rect">
            <a:avLst/>
          </a:prstGeom>
        </p:spPr>
      </p:pic>
    </p:spTree>
    <p:extLst>
      <p:ext uri="{BB962C8B-B14F-4D97-AF65-F5344CB8AC3E}">
        <p14:creationId xmlns:p14="http://schemas.microsoft.com/office/powerpoint/2010/main" val="342086712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7950-1D68-4989-8E9F-492CFA2F73AB}"/>
              </a:ext>
            </a:extLst>
          </p:cNvPr>
          <p:cNvSpPr>
            <a:spLocks noGrp="1"/>
          </p:cNvSpPr>
          <p:nvPr>
            <p:ph type="title"/>
          </p:nvPr>
        </p:nvSpPr>
        <p:spPr/>
        <p:txBody>
          <a:bodyPr/>
          <a:lstStyle/>
          <a:p>
            <a:pPr algn="l"/>
            <a:r>
              <a:rPr lang="en-US" sz="3600" b="1" dirty="0">
                <a:latin typeface="Algerian" panose="04020705040A02060702" pitchFamily="82" charset="0"/>
              </a:rPr>
              <a:t>  Problem Statement</a:t>
            </a:r>
          </a:p>
        </p:txBody>
      </p:sp>
      <p:sp>
        <p:nvSpPr>
          <p:cNvPr id="3" name="Content Placeholder 2">
            <a:extLst>
              <a:ext uri="{FF2B5EF4-FFF2-40B4-BE49-F238E27FC236}">
                <a16:creationId xmlns:a16="http://schemas.microsoft.com/office/drawing/2014/main" id="{75FBC4EE-AEE6-40F1-BF69-3F20259787B4}"/>
              </a:ext>
            </a:extLst>
          </p:cNvPr>
          <p:cNvSpPr>
            <a:spLocks noGrp="1"/>
          </p:cNvSpPr>
          <p:nvPr>
            <p:ph idx="1"/>
          </p:nvPr>
        </p:nvSpPr>
        <p:spPr>
          <a:xfrm>
            <a:off x="352786" y="1279753"/>
            <a:ext cx="8153400" cy="5262270"/>
          </a:xfrm>
        </p:spPr>
        <p:txBody>
          <a:bodyPr/>
          <a:lstStyle/>
          <a:p>
            <a:pPr marL="0" indent="0" algn="l">
              <a:buNone/>
            </a:pPr>
            <a:r>
              <a:rPr lang="en-US" sz="2800" dirty="0">
                <a:latin typeface="arial, sans-serif"/>
              </a:rPr>
              <a:t>   We</a:t>
            </a:r>
            <a:r>
              <a:rPr lang="en-US" sz="2800" b="0" i="0" dirty="0">
                <a:effectLst/>
                <a:latin typeface="arial, sans-serif"/>
              </a:rPr>
              <a:t> have been given a scenario</a:t>
            </a:r>
          </a:p>
          <a:p>
            <a:pPr marL="0" indent="0" algn="l">
              <a:buNone/>
            </a:pPr>
            <a:r>
              <a:rPr lang="en-US" sz="2800" dirty="0">
                <a:latin typeface="arial, sans-serif"/>
              </a:rPr>
              <a:t>   </a:t>
            </a:r>
            <a:r>
              <a:rPr lang="en-US" sz="2800" b="0" i="0" dirty="0">
                <a:effectLst/>
                <a:latin typeface="arial, sans-serif"/>
              </a:rPr>
              <a:t>that asks </a:t>
            </a:r>
            <a:r>
              <a:rPr lang="en-US" sz="2800" dirty="0">
                <a:latin typeface="arial, sans-serif"/>
              </a:rPr>
              <a:t>us </a:t>
            </a:r>
            <a:r>
              <a:rPr lang="en-US" sz="2800" b="0" i="0" dirty="0">
                <a:effectLst/>
                <a:latin typeface="arial, sans-serif"/>
              </a:rPr>
              <a:t>to design a working</a:t>
            </a:r>
          </a:p>
          <a:p>
            <a:pPr marL="0" indent="0" algn="l">
              <a:buNone/>
            </a:pPr>
            <a:r>
              <a:rPr lang="en-US" sz="2800" dirty="0">
                <a:latin typeface="arial, sans-serif"/>
              </a:rPr>
              <a:t>   </a:t>
            </a:r>
            <a:r>
              <a:rPr lang="en-US" sz="2800" b="0" i="0" dirty="0">
                <a:effectLst/>
                <a:latin typeface="arial, sans-serif"/>
              </a:rPr>
              <a:t>currency converter that will be </a:t>
            </a:r>
          </a:p>
          <a:p>
            <a:pPr marL="0" indent="0" algn="l">
              <a:buNone/>
            </a:pPr>
            <a:r>
              <a:rPr lang="en-US" sz="2800" dirty="0">
                <a:latin typeface="arial, sans-serif"/>
              </a:rPr>
              <a:t>   </a:t>
            </a:r>
            <a:r>
              <a:rPr lang="en-US" sz="2800" b="0" i="0" dirty="0">
                <a:effectLst/>
                <a:latin typeface="arial, sans-serif"/>
              </a:rPr>
              <a:t>introduced into the HSBC bank </a:t>
            </a:r>
          </a:p>
          <a:p>
            <a:pPr marL="0" indent="0" algn="l">
              <a:buNone/>
            </a:pPr>
            <a:r>
              <a:rPr lang="en-US" sz="2800" dirty="0">
                <a:latin typeface="arial, sans-serif"/>
              </a:rPr>
              <a:t>   </a:t>
            </a:r>
            <a:r>
              <a:rPr lang="en-US" sz="2800" b="0" i="0" dirty="0">
                <a:effectLst/>
                <a:latin typeface="arial, sans-serif"/>
              </a:rPr>
              <a:t>system, this converter will have </a:t>
            </a:r>
          </a:p>
          <a:p>
            <a:pPr marL="0" indent="0" algn="l">
              <a:buNone/>
            </a:pPr>
            <a:r>
              <a:rPr lang="en-US" sz="2800" dirty="0">
                <a:latin typeface="arial, sans-serif"/>
              </a:rPr>
              <a:t>   </a:t>
            </a:r>
            <a:r>
              <a:rPr lang="en-US" sz="2800" b="0" i="0" dirty="0">
                <a:effectLst/>
                <a:latin typeface="arial, sans-serif"/>
              </a:rPr>
              <a:t>to have at least 5 currency types. The converter</a:t>
            </a:r>
          </a:p>
          <a:p>
            <a:pPr marL="0" indent="0" algn="l">
              <a:buNone/>
            </a:pPr>
            <a:r>
              <a:rPr lang="en-US" sz="2800" dirty="0">
                <a:latin typeface="arial, sans-serif"/>
              </a:rPr>
              <a:t>  </a:t>
            </a:r>
            <a:r>
              <a:rPr lang="en-US" sz="2800" b="0" i="0" dirty="0">
                <a:effectLst/>
                <a:latin typeface="arial, sans-serif"/>
              </a:rPr>
              <a:t> will have to be able to convert a typed in amount</a:t>
            </a:r>
          </a:p>
          <a:p>
            <a:pPr marL="0" indent="0" algn="l">
              <a:buNone/>
            </a:pPr>
            <a:r>
              <a:rPr lang="en-US" sz="2800" dirty="0">
                <a:latin typeface="arial, sans-serif"/>
              </a:rPr>
              <a:t>  </a:t>
            </a:r>
            <a:r>
              <a:rPr lang="en-US" sz="2800" b="0" i="0" dirty="0">
                <a:effectLst/>
                <a:latin typeface="arial, sans-serif"/>
              </a:rPr>
              <a:t> from one currency to another that will be chosen</a:t>
            </a:r>
          </a:p>
          <a:p>
            <a:pPr marL="0" indent="0" algn="l">
              <a:buNone/>
            </a:pPr>
            <a:r>
              <a:rPr lang="en-US" sz="2800" dirty="0">
                <a:latin typeface="arial, sans-serif"/>
              </a:rPr>
              <a:t>  </a:t>
            </a:r>
            <a:r>
              <a:rPr lang="en-US" sz="2800" b="0" i="0" dirty="0">
                <a:effectLst/>
                <a:latin typeface="arial, sans-serif"/>
              </a:rPr>
              <a:t> by the user beforehand.</a:t>
            </a:r>
            <a:endParaRPr lang="en-US" sz="2800" b="0" i="0" dirty="0">
              <a:effectLst/>
              <a:latin typeface="Open Sans"/>
            </a:endParaRPr>
          </a:p>
        </p:txBody>
      </p:sp>
      <p:pic>
        <p:nvPicPr>
          <p:cNvPr id="1028" name="Picture 4" descr="problem solving Archives - White Cat coaching">
            <a:extLst>
              <a:ext uri="{FF2B5EF4-FFF2-40B4-BE49-F238E27FC236}">
                <a16:creationId xmlns:a16="http://schemas.microsoft.com/office/drawing/2014/main" id="{CD755DD4-97D6-405C-B192-54B29F879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085" y="1270422"/>
            <a:ext cx="2989129" cy="2615488"/>
          </a:xfrm>
          <a:prstGeom prst="snip2Same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02091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AC65-9F3A-4D7E-8D57-7BB0687F66CC}"/>
              </a:ext>
            </a:extLst>
          </p:cNvPr>
          <p:cNvSpPr>
            <a:spLocks noGrp="1"/>
          </p:cNvSpPr>
          <p:nvPr>
            <p:ph type="title"/>
          </p:nvPr>
        </p:nvSpPr>
        <p:spPr/>
        <p:txBody>
          <a:bodyPr/>
          <a:lstStyle/>
          <a:p>
            <a:pPr algn="l"/>
            <a:r>
              <a:rPr lang="en-US" dirty="0"/>
              <a:t>   </a:t>
            </a:r>
            <a:r>
              <a:rPr lang="en-US" sz="3600" b="1" dirty="0">
                <a:latin typeface="Algerian" panose="04020705040A02060702" pitchFamily="82" charset="0"/>
              </a:rPr>
              <a:t>Real Life Applicability</a:t>
            </a:r>
            <a:endParaRPr lang="en-US" b="1" dirty="0">
              <a:latin typeface="Algerian" panose="04020705040A02060702" pitchFamily="82" charset="0"/>
            </a:endParaRPr>
          </a:p>
        </p:txBody>
      </p:sp>
      <p:pic>
        <p:nvPicPr>
          <p:cNvPr id="2050" name="Picture 2" descr="Top 4+ Best Currency Exchange Websites (in 2020) | RapidAPI">
            <a:extLst>
              <a:ext uri="{FF2B5EF4-FFF2-40B4-BE49-F238E27FC236}">
                <a16:creationId xmlns:a16="http://schemas.microsoft.com/office/drawing/2014/main" id="{1D3AABB9-5775-4956-BDFE-727DC3B8D1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78029" y="1348560"/>
            <a:ext cx="3200400" cy="22532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A551A98-FA63-4192-AB26-EDAB94F4591A}"/>
              </a:ext>
            </a:extLst>
          </p:cNvPr>
          <p:cNvSpPr txBox="1"/>
          <p:nvPr/>
        </p:nvSpPr>
        <p:spPr>
          <a:xfrm>
            <a:off x="394837" y="4112149"/>
            <a:ext cx="8354326" cy="1938992"/>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cs typeface="Arial" panose="020B0604020202020204" pitchFamily="34" charset="0"/>
              </a:rPr>
              <a:t>Currency converter that the people are using, they will always find ways to get the highest possible profits out of the exchanges. To those who are going to travel, it is a wise thing to check the different foreign exchange option they have beforehand.</a:t>
            </a:r>
          </a:p>
        </p:txBody>
      </p:sp>
      <p:sp>
        <p:nvSpPr>
          <p:cNvPr id="4" name="TextBox 3">
            <a:extLst>
              <a:ext uri="{FF2B5EF4-FFF2-40B4-BE49-F238E27FC236}">
                <a16:creationId xmlns:a16="http://schemas.microsoft.com/office/drawing/2014/main" id="{29832C6E-A207-4A4F-B4E9-0EAA31502320}"/>
              </a:ext>
            </a:extLst>
          </p:cNvPr>
          <p:cNvSpPr txBox="1"/>
          <p:nvPr/>
        </p:nvSpPr>
        <p:spPr>
          <a:xfrm>
            <a:off x="454090" y="1209754"/>
            <a:ext cx="4734825" cy="2677656"/>
          </a:xfrm>
          <a:prstGeom prst="rect">
            <a:avLst/>
          </a:prstGeom>
          <a:noFill/>
        </p:spPr>
        <p:txBody>
          <a:bodyPr wrap="square" rtlCol="0">
            <a:spAutoFit/>
          </a:bodyPr>
          <a:lstStyle/>
          <a:p>
            <a:pPr marL="285750" indent="-285750">
              <a:buFont typeface="Wingdings" panose="05000000000000000000" pitchFamily="2" charset="2"/>
              <a:buChar char="ü"/>
            </a:pPr>
            <a:r>
              <a:rPr lang="en-US" sz="2400" b="0" i="0" dirty="0">
                <a:effectLst/>
                <a:cs typeface="Arial" panose="020B0604020202020204" pitchFamily="34" charset="0"/>
              </a:rPr>
              <a:t>When people shop from a store in another country, a currency exchange occurs when they change the money they have into the money format used in the country they are shopping in.</a:t>
            </a:r>
          </a:p>
        </p:txBody>
      </p:sp>
    </p:spTree>
    <p:extLst>
      <p:ext uri="{BB962C8B-B14F-4D97-AF65-F5344CB8AC3E}">
        <p14:creationId xmlns:p14="http://schemas.microsoft.com/office/powerpoint/2010/main" val="23603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84D8-A242-4610-8788-795B67D8F32B}"/>
              </a:ext>
            </a:extLst>
          </p:cNvPr>
          <p:cNvSpPr>
            <a:spLocks noGrp="1"/>
          </p:cNvSpPr>
          <p:nvPr>
            <p:ph type="title"/>
          </p:nvPr>
        </p:nvSpPr>
        <p:spPr/>
        <p:txBody>
          <a:bodyPr/>
          <a:lstStyle/>
          <a:p>
            <a:pPr algn="l"/>
            <a:r>
              <a:rPr lang="en-US" sz="3600" b="1" dirty="0">
                <a:latin typeface="Algerian" panose="04020705040A02060702" pitchFamily="82" charset="0"/>
              </a:rPr>
              <a:t>   Dataset</a:t>
            </a:r>
          </a:p>
        </p:txBody>
      </p:sp>
      <p:graphicFrame>
        <p:nvGraphicFramePr>
          <p:cNvPr id="7" name="Content Placeholder 6">
            <a:extLst>
              <a:ext uri="{FF2B5EF4-FFF2-40B4-BE49-F238E27FC236}">
                <a16:creationId xmlns:a16="http://schemas.microsoft.com/office/drawing/2014/main" id="{485136DE-0F0B-4994-AE6A-F9442DBA3BF9}"/>
              </a:ext>
            </a:extLst>
          </p:cNvPr>
          <p:cNvGraphicFramePr>
            <a:graphicFrameLocks noGrp="1"/>
          </p:cNvGraphicFramePr>
          <p:nvPr>
            <p:ph idx="1"/>
            <p:extLst>
              <p:ext uri="{D42A27DB-BD31-4B8C-83A1-F6EECF244321}">
                <p14:modId xmlns:p14="http://schemas.microsoft.com/office/powerpoint/2010/main" val="2173936753"/>
              </p:ext>
            </p:extLst>
          </p:nvPr>
        </p:nvGraphicFramePr>
        <p:xfrm>
          <a:off x="1280160" y="1447800"/>
          <a:ext cx="6583680" cy="4511040"/>
        </p:xfrm>
        <a:graphic>
          <a:graphicData uri="http://schemas.openxmlformats.org/drawingml/2006/table">
            <a:tbl>
              <a:tblPr firstRow="1" bandRow="1">
                <a:tableStyleId>{08FB837D-C827-4EFA-A057-4D05807E0F7C}</a:tableStyleId>
              </a:tblPr>
              <a:tblGrid>
                <a:gridCol w="1316736">
                  <a:extLst>
                    <a:ext uri="{9D8B030D-6E8A-4147-A177-3AD203B41FA5}">
                      <a16:colId xmlns:a16="http://schemas.microsoft.com/office/drawing/2014/main" val="1270363684"/>
                    </a:ext>
                  </a:extLst>
                </a:gridCol>
                <a:gridCol w="1316736">
                  <a:extLst>
                    <a:ext uri="{9D8B030D-6E8A-4147-A177-3AD203B41FA5}">
                      <a16:colId xmlns:a16="http://schemas.microsoft.com/office/drawing/2014/main" val="2118823283"/>
                    </a:ext>
                  </a:extLst>
                </a:gridCol>
                <a:gridCol w="1316736">
                  <a:extLst>
                    <a:ext uri="{9D8B030D-6E8A-4147-A177-3AD203B41FA5}">
                      <a16:colId xmlns:a16="http://schemas.microsoft.com/office/drawing/2014/main" val="3186301802"/>
                    </a:ext>
                  </a:extLst>
                </a:gridCol>
                <a:gridCol w="1316736">
                  <a:extLst>
                    <a:ext uri="{9D8B030D-6E8A-4147-A177-3AD203B41FA5}">
                      <a16:colId xmlns:a16="http://schemas.microsoft.com/office/drawing/2014/main" val="3803282462"/>
                    </a:ext>
                  </a:extLst>
                </a:gridCol>
                <a:gridCol w="1316736">
                  <a:extLst>
                    <a:ext uri="{9D8B030D-6E8A-4147-A177-3AD203B41FA5}">
                      <a16:colId xmlns:a16="http://schemas.microsoft.com/office/drawing/2014/main" val="1700613691"/>
                    </a:ext>
                  </a:extLst>
                </a:gridCol>
              </a:tblGrid>
              <a:tr h="914400">
                <a:tc>
                  <a:txBody>
                    <a:bodyPr/>
                    <a:lstStyle/>
                    <a:p>
                      <a:pPr algn="ctr"/>
                      <a:endParaRPr lang="en-GB" dirty="0"/>
                    </a:p>
                    <a:p>
                      <a:pPr algn="ctr"/>
                      <a:r>
                        <a:rPr lang="en-GB" dirty="0"/>
                        <a:t>USD</a:t>
                      </a:r>
                    </a:p>
                  </a:txBody>
                  <a:tcPr/>
                </a:tc>
                <a:tc>
                  <a:txBody>
                    <a:bodyPr/>
                    <a:lstStyle/>
                    <a:p>
                      <a:pPr algn="ctr"/>
                      <a:endParaRPr lang="en-GB" dirty="0"/>
                    </a:p>
                    <a:p>
                      <a:pPr algn="ctr"/>
                      <a:r>
                        <a:rPr lang="en-GB" dirty="0"/>
                        <a:t>INR</a:t>
                      </a:r>
                    </a:p>
                  </a:txBody>
                  <a:tcPr/>
                </a:tc>
                <a:tc>
                  <a:txBody>
                    <a:bodyPr/>
                    <a:lstStyle/>
                    <a:p>
                      <a:pPr algn="ctr"/>
                      <a:endParaRPr lang="en-GB" dirty="0"/>
                    </a:p>
                    <a:p>
                      <a:pPr algn="ctr"/>
                      <a:r>
                        <a:rPr lang="en-GB" dirty="0"/>
                        <a:t>CAD</a:t>
                      </a:r>
                    </a:p>
                  </a:txBody>
                  <a:tcPr/>
                </a:tc>
                <a:tc>
                  <a:txBody>
                    <a:bodyPr/>
                    <a:lstStyle/>
                    <a:p>
                      <a:pPr algn="ctr"/>
                      <a:endParaRPr lang="en-GB" dirty="0"/>
                    </a:p>
                    <a:p>
                      <a:pPr algn="ctr"/>
                      <a:r>
                        <a:rPr lang="en-GB" dirty="0"/>
                        <a:t>AUD</a:t>
                      </a:r>
                    </a:p>
                  </a:txBody>
                  <a:tcPr/>
                </a:tc>
                <a:tc>
                  <a:txBody>
                    <a:bodyPr/>
                    <a:lstStyle/>
                    <a:p>
                      <a:pPr algn="ctr"/>
                      <a:endParaRPr lang="en-GB" dirty="0"/>
                    </a:p>
                    <a:p>
                      <a:pPr algn="ctr"/>
                      <a:r>
                        <a:rPr lang="en-GB" dirty="0"/>
                        <a:t>DIRHAM</a:t>
                      </a:r>
                    </a:p>
                  </a:txBody>
                  <a:tcPr/>
                </a:tc>
                <a:extLst>
                  <a:ext uri="{0D108BD9-81ED-4DB2-BD59-A6C34878D82A}">
                    <a16:rowId xmlns:a16="http://schemas.microsoft.com/office/drawing/2014/main" val="3233644579"/>
                  </a:ext>
                </a:extLst>
              </a:tr>
              <a:tr h="899160">
                <a:tc>
                  <a:txBody>
                    <a:bodyPr/>
                    <a:lstStyle/>
                    <a:p>
                      <a:r>
                        <a:rPr lang="en-GB" dirty="0"/>
                        <a:t>1</a:t>
                      </a:r>
                      <a:endParaRPr lang="en-IN" dirty="0"/>
                    </a:p>
                  </a:txBody>
                  <a:tcPr/>
                </a:tc>
                <a:tc>
                  <a:txBody>
                    <a:bodyPr/>
                    <a:lstStyle/>
                    <a:p>
                      <a:r>
                        <a:rPr lang="en-GB" dirty="0"/>
                        <a:t>74.2391</a:t>
                      </a:r>
                      <a:endParaRPr lang="en-IN" dirty="0"/>
                    </a:p>
                  </a:txBody>
                  <a:tcPr/>
                </a:tc>
                <a:tc>
                  <a:txBody>
                    <a:bodyPr/>
                    <a:lstStyle/>
                    <a:p>
                      <a:r>
                        <a:rPr lang="en-GB" dirty="0"/>
                        <a:t>1.3004</a:t>
                      </a:r>
                      <a:endParaRPr lang="en-IN" dirty="0"/>
                    </a:p>
                  </a:txBody>
                  <a:tcPr/>
                </a:tc>
                <a:tc>
                  <a:txBody>
                    <a:bodyPr/>
                    <a:lstStyle/>
                    <a:p>
                      <a:r>
                        <a:rPr lang="en-GB" dirty="0"/>
                        <a:t>1.3716</a:t>
                      </a:r>
                      <a:endParaRPr lang="en-IN" dirty="0"/>
                    </a:p>
                  </a:txBody>
                  <a:tcPr/>
                </a:tc>
                <a:tc>
                  <a:txBody>
                    <a:bodyPr/>
                    <a:lstStyle/>
                    <a:p>
                      <a:r>
                        <a:rPr lang="en-GB" dirty="0"/>
                        <a:t>3.67</a:t>
                      </a:r>
                      <a:endParaRPr lang="en-IN" dirty="0"/>
                    </a:p>
                  </a:txBody>
                  <a:tcPr/>
                </a:tc>
                <a:extLst>
                  <a:ext uri="{0D108BD9-81ED-4DB2-BD59-A6C34878D82A}">
                    <a16:rowId xmlns:a16="http://schemas.microsoft.com/office/drawing/2014/main" val="468178947"/>
                  </a:ext>
                </a:extLst>
              </a:tr>
              <a:tr h="899160">
                <a:tc>
                  <a:txBody>
                    <a:bodyPr/>
                    <a:lstStyle/>
                    <a:p>
                      <a:r>
                        <a:rPr lang="en-GB" dirty="0"/>
                        <a:t>100</a:t>
                      </a:r>
                      <a:endParaRPr lang="en-IN" dirty="0"/>
                    </a:p>
                  </a:txBody>
                  <a:tcPr/>
                </a:tc>
                <a:tc>
                  <a:txBody>
                    <a:bodyPr/>
                    <a:lstStyle/>
                    <a:p>
                      <a:r>
                        <a:rPr lang="en-GB" dirty="0"/>
                        <a:t>7423.91</a:t>
                      </a:r>
                      <a:endParaRPr lang="en-IN" dirty="0"/>
                    </a:p>
                  </a:txBody>
                  <a:tcPr/>
                </a:tc>
                <a:tc>
                  <a:txBody>
                    <a:bodyPr/>
                    <a:lstStyle/>
                    <a:p>
                      <a:r>
                        <a:rPr lang="en-GB" dirty="0"/>
                        <a:t>130.04</a:t>
                      </a:r>
                      <a:endParaRPr lang="en-IN" dirty="0"/>
                    </a:p>
                  </a:txBody>
                  <a:tcPr/>
                </a:tc>
                <a:tc>
                  <a:txBody>
                    <a:bodyPr/>
                    <a:lstStyle/>
                    <a:p>
                      <a:r>
                        <a:rPr lang="en-GB" dirty="0"/>
                        <a:t>137.16</a:t>
                      </a:r>
                      <a:endParaRPr lang="en-IN" dirty="0"/>
                    </a:p>
                  </a:txBody>
                  <a:tcPr/>
                </a:tc>
                <a:tc>
                  <a:txBody>
                    <a:bodyPr/>
                    <a:lstStyle/>
                    <a:p>
                      <a:r>
                        <a:rPr lang="en-GB" dirty="0"/>
                        <a:t>367.30</a:t>
                      </a:r>
                      <a:endParaRPr lang="en-IN" dirty="0"/>
                    </a:p>
                  </a:txBody>
                  <a:tcPr/>
                </a:tc>
                <a:extLst>
                  <a:ext uri="{0D108BD9-81ED-4DB2-BD59-A6C34878D82A}">
                    <a16:rowId xmlns:a16="http://schemas.microsoft.com/office/drawing/2014/main" val="809947640"/>
                  </a:ext>
                </a:extLst>
              </a:tr>
              <a:tr h="899160">
                <a:tc>
                  <a:txBody>
                    <a:bodyPr/>
                    <a:lstStyle/>
                    <a:p>
                      <a:r>
                        <a:rPr lang="en-GB" dirty="0"/>
                        <a:t>599</a:t>
                      </a:r>
                      <a:endParaRPr lang="en-IN" dirty="0"/>
                    </a:p>
                  </a:txBody>
                  <a:tcPr/>
                </a:tc>
                <a:tc>
                  <a:txBody>
                    <a:bodyPr/>
                    <a:lstStyle/>
                    <a:p>
                      <a:r>
                        <a:rPr lang="en-GB" dirty="0"/>
                        <a:t>44482.70</a:t>
                      </a:r>
                      <a:endParaRPr lang="en-IN" dirty="0"/>
                    </a:p>
                  </a:txBody>
                  <a:tcPr/>
                </a:tc>
                <a:tc>
                  <a:txBody>
                    <a:bodyPr/>
                    <a:lstStyle/>
                    <a:p>
                      <a:r>
                        <a:rPr lang="en-GB" dirty="0"/>
                        <a:t>779.20</a:t>
                      </a:r>
                      <a:endParaRPr lang="en-IN" dirty="0"/>
                    </a:p>
                  </a:txBody>
                  <a:tcPr/>
                </a:tc>
                <a:tc>
                  <a:txBody>
                    <a:bodyPr/>
                    <a:lstStyle/>
                    <a:p>
                      <a:r>
                        <a:rPr lang="en-GB" dirty="0"/>
                        <a:t>821.62</a:t>
                      </a:r>
                      <a:endParaRPr lang="en-IN" dirty="0"/>
                    </a:p>
                  </a:txBody>
                  <a:tcPr/>
                </a:tc>
                <a:tc>
                  <a:txBody>
                    <a:bodyPr/>
                    <a:lstStyle/>
                    <a:p>
                      <a:r>
                        <a:rPr lang="en-GB" dirty="0"/>
                        <a:t>2200.11</a:t>
                      </a:r>
                      <a:endParaRPr lang="en-IN" dirty="0"/>
                    </a:p>
                  </a:txBody>
                  <a:tcPr/>
                </a:tc>
                <a:extLst>
                  <a:ext uri="{0D108BD9-81ED-4DB2-BD59-A6C34878D82A}">
                    <a16:rowId xmlns:a16="http://schemas.microsoft.com/office/drawing/2014/main" val="2937550856"/>
                  </a:ext>
                </a:extLst>
              </a:tr>
              <a:tr h="899160">
                <a:tc>
                  <a:txBody>
                    <a:bodyPr/>
                    <a:lstStyle/>
                    <a:p>
                      <a:r>
                        <a:rPr lang="en-GB" dirty="0"/>
                        <a:t>9999</a:t>
                      </a:r>
                      <a:endParaRPr lang="en-IN" dirty="0"/>
                    </a:p>
                  </a:txBody>
                  <a:tcPr/>
                </a:tc>
                <a:tc>
                  <a:txBody>
                    <a:bodyPr/>
                    <a:lstStyle/>
                    <a:p>
                      <a:r>
                        <a:rPr lang="en-IN" dirty="0"/>
                        <a:t>742491.74</a:t>
                      </a:r>
                    </a:p>
                  </a:txBody>
                  <a:tcPr/>
                </a:tc>
                <a:tc>
                  <a:txBody>
                    <a:bodyPr/>
                    <a:lstStyle/>
                    <a:p>
                      <a:r>
                        <a:rPr lang="en-IN" dirty="0"/>
                        <a:t>13007.05</a:t>
                      </a:r>
                    </a:p>
                  </a:txBody>
                  <a:tcPr/>
                </a:tc>
                <a:tc>
                  <a:txBody>
                    <a:bodyPr/>
                    <a:lstStyle/>
                    <a:p>
                      <a:r>
                        <a:rPr lang="en-IN" dirty="0"/>
                        <a:t>13714.55</a:t>
                      </a:r>
                    </a:p>
                  </a:txBody>
                  <a:tcPr/>
                </a:tc>
                <a:tc>
                  <a:txBody>
                    <a:bodyPr/>
                    <a:lstStyle/>
                    <a:p>
                      <a:r>
                        <a:rPr lang="en-IN" dirty="0"/>
                        <a:t>36726.03</a:t>
                      </a:r>
                    </a:p>
                  </a:txBody>
                  <a:tcPr/>
                </a:tc>
                <a:extLst>
                  <a:ext uri="{0D108BD9-81ED-4DB2-BD59-A6C34878D82A}">
                    <a16:rowId xmlns:a16="http://schemas.microsoft.com/office/drawing/2014/main" val="1966817412"/>
                  </a:ext>
                </a:extLst>
              </a:tr>
            </a:tbl>
          </a:graphicData>
        </a:graphic>
      </p:graphicFrame>
    </p:spTree>
    <p:extLst>
      <p:ext uri="{BB962C8B-B14F-4D97-AF65-F5344CB8AC3E}">
        <p14:creationId xmlns:p14="http://schemas.microsoft.com/office/powerpoint/2010/main" val="32554581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8670-24E1-49FC-8880-CAACDE1A3778}"/>
              </a:ext>
            </a:extLst>
          </p:cNvPr>
          <p:cNvSpPr>
            <a:spLocks noGrp="1"/>
          </p:cNvSpPr>
          <p:nvPr>
            <p:ph type="title"/>
          </p:nvPr>
        </p:nvSpPr>
        <p:spPr/>
        <p:txBody>
          <a:bodyPr/>
          <a:lstStyle/>
          <a:p>
            <a:pPr algn="l"/>
            <a:r>
              <a:rPr lang="en-US" sz="3600" b="1" dirty="0">
                <a:latin typeface="Algerian" panose="04020705040A02060702" pitchFamily="82" charset="0"/>
              </a:rPr>
              <a:t>   Tools/Methods</a:t>
            </a:r>
          </a:p>
        </p:txBody>
      </p:sp>
      <p:pic>
        <p:nvPicPr>
          <p:cNvPr id="1028" name="Picture 4" descr="The Python Logo | Python Software Foundation">
            <a:extLst>
              <a:ext uri="{FF2B5EF4-FFF2-40B4-BE49-F238E27FC236}">
                <a16:creationId xmlns:a16="http://schemas.microsoft.com/office/drawing/2014/main" id="{505CBAEF-EED7-4A14-9538-4F5D1FF5A9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61" r="5332"/>
          <a:stretch/>
        </p:blipFill>
        <p:spPr bwMode="auto">
          <a:xfrm>
            <a:off x="490341" y="1233596"/>
            <a:ext cx="4920343" cy="19329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aconda Python Logo - Anaconda Gallery">
            <a:extLst>
              <a:ext uri="{FF2B5EF4-FFF2-40B4-BE49-F238E27FC236}">
                <a16:creationId xmlns:a16="http://schemas.microsoft.com/office/drawing/2014/main" id="{CACDF9CE-4CAB-477E-A252-0D955DFE2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929254"/>
            <a:ext cx="6376990" cy="11138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everaging Jupyter Notebooks: A Complete Guide To Get Started">
            <a:extLst>
              <a:ext uri="{FF2B5EF4-FFF2-40B4-BE49-F238E27FC236}">
                <a16:creationId xmlns:a16="http://schemas.microsoft.com/office/drawing/2014/main" id="{CD224630-5B78-4B3C-AF03-EAB9D956B4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378129"/>
            <a:ext cx="4243390" cy="2101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23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41BE-E7FE-4EE2-B52F-DD070E0F6298}"/>
              </a:ext>
            </a:extLst>
          </p:cNvPr>
          <p:cNvSpPr>
            <a:spLocks noGrp="1"/>
          </p:cNvSpPr>
          <p:nvPr>
            <p:ph type="title"/>
          </p:nvPr>
        </p:nvSpPr>
        <p:spPr/>
        <p:txBody>
          <a:bodyPr/>
          <a:lstStyle/>
          <a:p>
            <a:pPr algn="l"/>
            <a:r>
              <a:rPr lang="en-US" sz="2800" b="1" dirty="0">
                <a:latin typeface="Algerian" panose="04020705040A02060702" pitchFamily="82" charset="0"/>
              </a:rPr>
              <a:t>  Description of the Contribution</a:t>
            </a:r>
          </a:p>
        </p:txBody>
      </p:sp>
      <p:graphicFrame>
        <p:nvGraphicFramePr>
          <p:cNvPr id="4" name="Content Placeholder 3">
            <a:extLst>
              <a:ext uri="{FF2B5EF4-FFF2-40B4-BE49-F238E27FC236}">
                <a16:creationId xmlns:a16="http://schemas.microsoft.com/office/drawing/2014/main" id="{04E3DAE7-2DDD-4553-B1DF-DD6E6F332F73}"/>
              </a:ext>
            </a:extLst>
          </p:cNvPr>
          <p:cNvGraphicFramePr>
            <a:graphicFrameLocks noGrp="1"/>
          </p:cNvGraphicFramePr>
          <p:nvPr>
            <p:ph idx="1"/>
            <p:extLst>
              <p:ext uri="{D42A27DB-BD31-4B8C-83A1-F6EECF244321}">
                <p14:modId xmlns:p14="http://schemas.microsoft.com/office/powerpoint/2010/main" val="4091338883"/>
              </p:ext>
            </p:extLst>
          </p:nvPr>
        </p:nvGraphicFramePr>
        <p:xfrm>
          <a:off x="533400" y="1219200"/>
          <a:ext cx="81534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03265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17925</TotalTime>
  <Words>390</Words>
  <Application>Microsoft Office PowerPoint</Application>
  <PresentationFormat>On-screen Show (4:3)</PresentationFormat>
  <Paragraphs>86</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arial, sans-serif</vt:lpstr>
      <vt:lpstr>Berlin Sans FB</vt:lpstr>
      <vt:lpstr>Calibri</vt:lpstr>
      <vt:lpstr>Open Sans</vt:lpstr>
      <vt:lpstr>Wingdings</vt:lpstr>
      <vt:lpstr>Office Theme</vt:lpstr>
      <vt:lpstr>PowerPoint Presentation</vt:lpstr>
      <vt:lpstr>   Contents</vt:lpstr>
      <vt:lpstr>   Introduction</vt:lpstr>
      <vt:lpstr>   Objectives</vt:lpstr>
      <vt:lpstr>  Problem Statement</vt:lpstr>
      <vt:lpstr>   Real Life Applicability</vt:lpstr>
      <vt:lpstr>   Dataset</vt:lpstr>
      <vt:lpstr>   Tools/Methods</vt:lpstr>
      <vt:lpstr>  Description of the Contribution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Varun Malhotra</cp:lastModifiedBy>
  <cp:revision>1338</cp:revision>
  <dcterms:created xsi:type="dcterms:W3CDTF">2010-04-09T07:36:15Z</dcterms:created>
  <dcterms:modified xsi:type="dcterms:W3CDTF">2020-11-11T05:20:25Z</dcterms:modified>
</cp:coreProperties>
</file>