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510" r:id="rId2"/>
    <p:sldId id="511" r:id="rId3"/>
    <p:sldId id="509" r:id="rId4"/>
    <p:sldId id="504" r:id="rId5"/>
    <p:sldId id="503" r:id="rId6"/>
    <p:sldId id="506" r:id="rId7"/>
    <p:sldId id="507" r:id="rId8"/>
    <p:sldId id="505" r:id="rId9"/>
    <p:sldId id="513" r:id="rId10"/>
    <p:sldId id="514" r:id="rId11"/>
    <p:sldId id="515" r:id="rId12"/>
    <p:sldId id="512" r:id="rId13"/>
    <p:sldId id="508" r:id="rId14"/>
    <p:sldId id="501"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505"/>
    <a:srgbClr val="FF3300"/>
    <a:srgbClr val="FD911B"/>
    <a:srgbClr val="3A30FA"/>
    <a:srgbClr val="FF6600"/>
    <a:srgbClr val="F139E4"/>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54" y="29"/>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18-Dec-20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18-Dec-20</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pic>
        <p:nvPicPr>
          <p:cNvPr id="14" name="Picture 13" descr="logo"/>
          <p:cNvPicPr/>
          <p:nvPr userDrawn="1"/>
        </p:nvPicPr>
        <p:blipFill>
          <a:blip r:embed="rId3" cstate="print"/>
          <a:srcRect/>
          <a:stretch>
            <a:fillRect/>
          </a:stretch>
        </p:blipFill>
        <p:spPr bwMode="auto">
          <a:xfrm>
            <a:off x="6580120" y="190500"/>
            <a:ext cx="2024130" cy="6477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18-Dec-20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3"/>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3"/>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5" r:id="rId1"/>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202827" y="762000"/>
            <a:ext cx="6553200" cy="1981200"/>
          </a:xfrm>
          <a:prstGeom prst="rect">
            <a:avLst/>
          </a:prstGeom>
          <a:noFill/>
          <a:ln w="9525">
            <a:noFill/>
            <a:miter lim="800000"/>
            <a:headEnd/>
            <a:tailEnd/>
          </a:ln>
        </p:spPr>
        <p:txBody>
          <a:bodyPr tIns="3312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3600" b="1" i="0" u="none" strike="noStrike" kern="1200" cap="none" spc="0" normalizeH="0" baseline="0" noProof="0" dirty="0">
                <a:ln>
                  <a:noFill/>
                </a:ln>
                <a:solidFill>
                  <a:srgbClr val="FF3300"/>
                </a:solidFill>
                <a:effectLst/>
                <a:uLnTx/>
                <a:uFillTx/>
                <a:latin typeface="Calibri" pitchFamily="34" charset="0"/>
                <a:ea typeface="MS PGothic" pitchFamily="34" charset="-128"/>
                <a:cs typeface="+mn-cs"/>
              </a:rPr>
              <a:t>Project Overview Presentation</a:t>
            </a:r>
          </a:p>
          <a:p>
            <a:pPr marL="0" marR="0" lvl="0" indent="0" algn="ctr" defTabSz="914400"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3600" b="1" i="0" u="none" strike="noStrike" kern="1200" cap="none" spc="0" normalizeH="0" baseline="0" noProof="0" dirty="0">
                <a:ln>
                  <a:noFill/>
                </a:ln>
                <a:solidFill>
                  <a:srgbClr val="FF3300"/>
                </a:solidFill>
                <a:effectLst/>
                <a:uLnTx/>
                <a:uFillTx/>
                <a:latin typeface="Calibri" pitchFamily="34" charset="0"/>
                <a:ea typeface="MS PGothic" pitchFamily="34" charset="-128"/>
                <a:cs typeface="+mn-cs"/>
              </a:rPr>
              <a:t>on </a:t>
            </a:r>
          </a:p>
          <a:p>
            <a:pPr marL="0" marR="0" lvl="0" indent="0" algn="ctr" defTabSz="914400"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3600" b="1" i="0" u="none" strike="noStrike" kern="1200" cap="none" spc="0" normalizeH="0" baseline="0" noProof="0" dirty="0">
                <a:ln>
                  <a:noFill/>
                </a:ln>
                <a:solidFill>
                  <a:srgbClr val="3A30FA"/>
                </a:solidFill>
                <a:effectLst/>
                <a:uLnTx/>
                <a:uFillTx/>
                <a:latin typeface="Calibri" pitchFamily="34" charset="0"/>
                <a:ea typeface="MS PGothic" pitchFamily="34" charset="-128"/>
                <a:cs typeface="+mn-cs"/>
              </a:rPr>
              <a:t> </a:t>
            </a:r>
            <a:r>
              <a:rPr kumimoji="0" lang="en-US" sz="3600" b="1" i="1" u="none" strike="noStrike" kern="1200" cap="none" spc="0" normalizeH="0" baseline="0" noProof="0" dirty="0">
                <a:ln>
                  <a:noFill/>
                </a:ln>
                <a:solidFill>
                  <a:srgbClr val="FF0505"/>
                </a:solidFill>
                <a:effectLst/>
                <a:uLnTx/>
                <a:uFillTx/>
                <a:latin typeface="Calibri" pitchFamily="34" charset="0"/>
                <a:ea typeface="MS PGothic" pitchFamily="34" charset="-128"/>
                <a:cs typeface="+mn-cs"/>
              </a:rPr>
              <a:t>Currency Converter</a:t>
            </a:r>
            <a:endParaRPr kumimoji="0" lang="en-US" sz="3200" b="1" i="1" u="none" strike="noStrike" kern="1200" cap="none" spc="0" normalizeH="0" baseline="0" noProof="0" dirty="0">
              <a:ln>
                <a:noFill/>
              </a:ln>
              <a:solidFill>
                <a:srgbClr val="FF0505"/>
              </a:solidFill>
              <a:effectLst/>
              <a:uLnTx/>
              <a:uFillTx/>
              <a:latin typeface="Calibri" pitchFamily="34" charset="0"/>
              <a:ea typeface="MS PGothic" pitchFamily="34" charset="-128"/>
              <a:cs typeface="+mn-cs"/>
            </a:endParaRPr>
          </a:p>
        </p:txBody>
      </p:sp>
      <p:sp>
        <p:nvSpPr>
          <p:cNvPr id="4" name="TextBox 3"/>
          <p:cNvSpPr txBox="1"/>
          <p:nvPr/>
        </p:nvSpPr>
        <p:spPr>
          <a:xfrm>
            <a:off x="2707776" y="2456435"/>
            <a:ext cx="3693023" cy="2487861"/>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Presented</a:t>
            </a: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by</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Prateek Bhambri </a:t>
            </a: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(1811981227)</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Varun Malhotra </a:t>
            </a: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a:t>
            </a:r>
            <a:r>
              <a:rPr kumimoji="0" lang="en-US" sz="16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1811981342</a:t>
            </a: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Sawan Sood </a:t>
            </a: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(1811981282)</a:t>
            </a:r>
          </a:p>
          <a:p>
            <a:pPr marL="0" marR="0" lvl="0" indent="0" algn="ctr"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endParaRPr>
          </a:p>
        </p:txBody>
      </p:sp>
      <p:sp>
        <p:nvSpPr>
          <p:cNvPr id="5" name="TextBox 4"/>
          <p:cNvSpPr txBox="1"/>
          <p:nvPr/>
        </p:nvSpPr>
        <p:spPr>
          <a:xfrm>
            <a:off x="1789874" y="4648200"/>
            <a:ext cx="5564251" cy="1287532"/>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Under the supervision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of</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a:t>
            </a:r>
            <a:r>
              <a:rPr kumimoji="0" lang="en-US" sz="1800" b="0" i="1"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Dr. Ashutosh Kumar Dubey </a:t>
            </a: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and </a:t>
            </a:r>
            <a:r>
              <a:rPr kumimoji="0" lang="en-US" sz="1800" b="0" i="1"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Ms. Ravita Chahar</a:t>
            </a: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a:t>
            </a:r>
          </a:p>
        </p:txBody>
      </p:sp>
      <p:sp>
        <p:nvSpPr>
          <p:cNvPr id="6" name="TextBox 5"/>
          <p:cNvSpPr txBox="1"/>
          <p:nvPr/>
        </p:nvSpPr>
        <p:spPr>
          <a:xfrm>
            <a:off x="1600199" y="6019800"/>
            <a:ext cx="5943600"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itchFamily="34" charset="0"/>
                <a:ea typeface="MS PGothic" pitchFamily="34" charset="-128"/>
                <a:cs typeface="+mn-cs"/>
              </a:rPr>
              <a:t>Department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46DE-79A5-4DFF-ABAA-3CB22206314F}"/>
              </a:ext>
            </a:extLst>
          </p:cNvPr>
          <p:cNvSpPr>
            <a:spLocks noGrp="1"/>
          </p:cNvSpPr>
          <p:nvPr>
            <p:ph type="title"/>
          </p:nvPr>
        </p:nvSpPr>
        <p:spPr/>
        <p:txBody>
          <a:bodyPr/>
          <a:lstStyle/>
          <a:p>
            <a:r>
              <a:rPr lang="en-US" sz="3600" b="1" dirty="0">
                <a:latin typeface="Algerian" panose="04020705040A02060702" pitchFamily="82" charset="0"/>
              </a:rPr>
              <a:t>Project SNAPSHOTS</a:t>
            </a:r>
            <a:endParaRPr lang="en-US" sz="3200" dirty="0"/>
          </a:p>
        </p:txBody>
      </p:sp>
      <p:pic>
        <p:nvPicPr>
          <p:cNvPr id="5" name="Picture 4">
            <a:extLst>
              <a:ext uri="{FF2B5EF4-FFF2-40B4-BE49-F238E27FC236}">
                <a16:creationId xmlns:a16="http://schemas.microsoft.com/office/drawing/2014/main" id="{0593D64D-731E-494E-8111-B0F06F073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1600"/>
            <a:ext cx="7772400" cy="4648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6424018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0970-9891-4A46-932F-304E490F869A}"/>
              </a:ext>
            </a:extLst>
          </p:cNvPr>
          <p:cNvSpPr>
            <a:spLocks noGrp="1"/>
          </p:cNvSpPr>
          <p:nvPr>
            <p:ph type="title"/>
          </p:nvPr>
        </p:nvSpPr>
        <p:spPr/>
        <p:txBody>
          <a:bodyPr/>
          <a:lstStyle/>
          <a:p>
            <a:r>
              <a:rPr lang="en-US" sz="3600" b="1" dirty="0">
                <a:latin typeface="Algerian" panose="04020705040A02060702" pitchFamily="82" charset="0"/>
              </a:rPr>
              <a:t>Project SNAPSHOTS</a:t>
            </a:r>
            <a:endParaRPr lang="en-US" sz="3600" dirty="0"/>
          </a:p>
        </p:txBody>
      </p:sp>
      <p:pic>
        <p:nvPicPr>
          <p:cNvPr id="5" name="Picture 4">
            <a:extLst>
              <a:ext uri="{FF2B5EF4-FFF2-40B4-BE49-F238E27FC236}">
                <a16:creationId xmlns:a16="http://schemas.microsoft.com/office/drawing/2014/main" id="{496ED3A8-92FD-4FDC-999B-E0FE78AEB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47800"/>
            <a:ext cx="7772400" cy="45810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2710022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DC1B-B07C-49D4-8276-340CFED4B931}"/>
              </a:ext>
            </a:extLst>
          </p:cNvPr>
          <p:cNvSpPr>
            <a:spLocks noGrp="1"/>
          </p:cNvSpPr>
          <p:nvPr>
            <p:ph type="title"/>
          </p:nvPr>
        </p:nvSpPr>
        <p:spPr>
          <a:xfrm>
            <a:off x="0" y="0"/>
            <a:ext cx="6477000" cy="838200"/>
          </a:xfrm>
        </p:spPr>
        <p:txBody>
          <a:bodyPr/>
          <a:lstStyle/>
          <a:p>
            <a:r>
              <a:rPr lang="en-US" sz="3200" b="1" dirty="0">
                <a:latin typeface="Algerian" panose="04020705040A02060702" pitchFamily="82" charset="0"/>
              </a:rPr>
              <a:t>Specifications</a:t>
            </a:r>
            <a:endParaRPr lang="en-GB" dirty="0"/>
          </a:p>
        </p:txBody>
      </p:sp>
      <p:sp>
        <p:nvSpPr>
          <p:cNvPr id="3" name="Content Placeholder 2">
            <a:extLst>
              <a:ext uri="{FF2B5EF4-FFF2-40B4-BE49-F238E27FC236}">
                <a16:creationId xmlns:a16="http://schemas.microsoft.com/office/drawing/2014/main" id="{E317536F-FC75-447B-A952-A30E9EF28A71}"/>
              </a:ext>
            </a:extLst>
          </p:cNvPr>
          <p:cNvSpPr>
            <a:spLocks noGrp="1"/>
          </p:cNvSpPr>
          <p:nvPr>
            <p:ph idx="1"/>
          </p:nvPr>
        </p:nvSpPr>
        <p:spPr>
          <a:xfrm>
            <a:off x="457200" y="1219200"/>
            <a:ext cx="8229600" cy="5334000"/>
          </a:xfrm>
        </p:spPr>
        <p:txBody>
          <a:bodyPr/>
          <a:lstStyle/>
          <a:p>
            <a:r>
              <a:rPr lang="en-GB" dirty="0"/>
              <a:t>A </a:t>
            </a:r>
            <a:r>
              <a:rPr lang="en-GB" b="1" dirty="0"/>
              <a:t>currency converter</a:t>
            </a:r>
            <a:r>
              <a:rPr lang="en-GB" dirty="0"/>
              <a:t> is software code that is designed to convert one currency into another in order to check its corresponding value.</a:t>
            </a:r>
          </a:p>
          <a:p>
            <a:r>
              <a:rPr lang="en-GB" dirty="0"/>
              <a:t>Currency converter aim to maintain real-time information on current market or bank exchange rates, so that the calculated result changes whenever the value of either of the component currencies does. They do so by connecting to a database of current currency exchange rates.</a:t>
            </a:r>
          </a:p>
        </p:txBody>
      </p:sp>
    </p:spTree>
    <p:extLst>
      <p:ext uri="{BB962C8B-B14F-4D97-AF65-F5344CB8AC3E}">
        <p14:creationId xmlns:p14="http://schemas.microsoft.com/office/powerpoint/2010/main" val="347031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41BE-E7FE-4EE2-B52F-DD070E0F6298}"/>
              </a:ext>
            </a:extLst>
          </p:cNvPr>
          <p:cNvSpPr>
            <a:spLocks noGrp="1"/>
          </p:cNvSpPr>
          <p:nvPr>
            <p:ph type="title"/>
          </p:nvPr>
        </p:nvSpPr>
        <p:spPr/>
        <p:txBody>
          <a:bodyPr/>
          <a:lstStyle/>
          <a:p>
            <a:pPr algn="l"/>
            <a:r>
              <a:rPr lang="en-US" sz="3600" b="1" dirty="0">
                <a:latin typeface="Algerian" panose="04020705040A02060702" pitchFamily="82" charset="0"/>
              </a:rPr>
              <a:t>  RESULT</a:t>
            </a:r>
          </a:p>
        </p:txBody>
      </p:sp>
      <p:sp>
        <p:nvSpPr>
          <p:cNvPr id="6" name="TextBox 5">
            <a:extLst>
              <a:ext uri="{FF2B5EF4-FFF2-40B4-BE49-F238E27FC236}">
                <a16:creationId xmlns:a16="http://schemas.microsoft.com/office/drawing/2014/main" id="{6FCF95A0-7939-4CA6-9A4D-2BAD67DC5C60}"/>
              </a:ext>
            </a:extLst>
          </p:cNvPr>
          <p:cNvSpPr txBox="1"/>
          <p:nvPr/>
        </p:nvSpPr>
        <p:spPr>
          <a:xfrm>
            <a:off x="609600" y="1676400"/>
            <a:ext cx="4191000" cy="2092881"/>
          </a:xfrm>
          <a:prstGeom prst="rect">
            <a:avLst/>
          </a:prstGeom>
          <a:noFill/>
        </p:spPr>
        <p:txBody>
          <a:bodyPr wrap="square" rtlCol="0">
            <a:spAutoFit/>
          </a:bodyPr>
          <a:lstStyle/>
          <a:p>
            <a:pPr marL="457200" indent="-457200">
              <a:buFont typeface="Wingdings" panose="05000000000000000000" pitchFamily="2" charset="2"/>
              <a:buChar char="Ø"/>
            </a:pPr>
            <a:r>
              <a:rPr lang="en-IN" sz="2600" dirty="0">
                <a:cs typeface="Arial" panose="020B0604020202020204" pitchFamily="34" charset="0"/>
              </a:rPr>
              <a:t>Therefore, currency </a:t>
            </a:r>
          </a:p>
          <a:p>
            <a:r>
              <a:rPr lang="en-IN" sz="2600" dirty="0">
                <a:cs typeface="Arial" panose="020B0604020202020204" pitchFamily="34" charset="0"/>
              </a:rPr>
              <a:t>     converter is developed </a:t>
            </a:r>
          </a:p>
          <a:p>
            <a:r>
              <a:rPr lang="en-IN" sz="2600" dirty="0">
                <a:cs typeface="Arial" panose="020B0604020202020204" pitchFamily="34" charset="0"/>
              </a:rPr>
              <a:t>     and is used for            </a:t>
            </a:r>
          </a:p>
          <a:p>
            <a:r>
              <a:rPr lang="en-IN" sz="2600" dirty="0">
                <a:cs typeface="Arial" panose="020B0604020202020204" pitchFamily="34" charset="0"/>
              </a:rPr>
              <a:t>     knowing the currency’s   </a:t>
            </a:r>
          </a:p>
          <a:p>
            <a:r>
              <a:rPr lang="en-IN" sz="2600" dirty="0">
                <a:cs typeface="Arial" panose="020B0604020202020204" pitchFamily="34" charset="0"/>
              </a:rPr>
              <a:t>     value.</a:t>
            </a:r>
          </a:p>
        </p:txBody>
      </p:sp>
      <p:pic>
        <p:nvPicPr>
          <p:cNvPr id="2058" name="Picture 10" descr="Ranchi University BTech 3rd Semester (Special) Exam Result 2019 released -  Times of India">
            <a:extLst>
              <a:ext uri="{FF2B5EF4-FFF2-40B4-BE49-F238E27FC236}">
                <a16:creationId xmlns:a16="http://schemas.microsoft.com/office/drawing/2014/main" id="{802E5A3D-81C2-4EA2-8453-0F93F4A7F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712024"/>
            <a:ext cx="2768601" cy="19597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CF4F9B-1482-4D64-A43C-7B3354344855}"/>
              </a:ext>
            </a:extLst>
          </p:cNvPr>
          <p:cNvSpPr txBox="1"/>
          <p:nvPr/>
        </p:nvSpPr>
        <p:spPr>
          <a:xfrm>
            <a:off x="609600" y="4343400"/>
            <a:ext cx="7543800" cy="1292662"/>
          </a:xfrm>
          <a:prstGeom prst="rect">
            <a:avLst/>
          </a:prstGeom>
          <a:noFill/>
        </p:spPr>
        <p:txBody>
          <a:bodyPr wrap="square" rtlCol="0">
            <a:spAutoFit/>
          </a:bodyPr>
          <a:lstStyle/>
          <a:p>
            <a:pPr marL="457200" indent="-457200">
              <a:buFont typeface="Wingdings" panose="05000000000000000000" pitchFamily="2" charset="2"/>
              <a:buChar char="Ø"/>
            </a:pPr>
            <a:r>
              <a:rPr lang="en-IN" sz="2600" dirty="0"/>
              <a:t>It can be further developed by including more currency options, and by shown currency value tables for user.</a:t>
            </a:r>
            <a:endParaRPr lang="en-US" sz="2600" dirty="0"/>
          </a:p>
        </p:txBody>
      </p:sp>
    </p:spTree>
    <p:extLst>
      <p:ext uri="{BB962C8B-B14F-4D97-AF65-F5344CB8AC3E}">
        <p14:creationId xmlns:p14="http://schemas.microsoft.com/office/powerpoint/2010/main" val="11203265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B5EFD8-B1D4-4AFE-905F-CCDE2E167CB8}"/>
              </a:ext>
            </a:extLst>
          </p:cNvPr>
          <p:cNvSpPr txBox="1"/>
          <p:nvPr/>
        </p:nvSpPr>
        <p:spPr>
          <a:xfrm>
            <a:off x="1135001" y="1524000"/>
            <a:ext cx="6873997" cy="4339650"/>
          </a:xfrm>
          <a:prstGeom prst="rect">
            <a:avLst/>
          </a:prstGeom>
          <a:noFill/>
        </p:spPr>
        <p:txBody>
          <a:bodyPr wrap="none" rtlCol="0">
            <a:spAutoFit/>
          </a:bodyPr>
          <a:lstStyle/>
          <a:p>
            <a:pPr algn="ctr"/>
            <a:r>
              <a:rPr lang="en-US" sz="13800" b="1" dirty="0">
                <a:solidFill>
                  <a:srgbClr val="FF3300"/>
                </a:solidFill>
                <a:latin typeface="Berlin Sans FB" panose="020E0602020502020306" pitchFamily="34" charset="0"/>
              </a:rPr>
              <a:t>THANK </a:t>
            </a:r>
          </a:p>
          <a:p>
            <a:pPr algn="ctr"/>
            <a:r>
              <a:rPr lang="en-US" sz="13800" b="1" dirty="0">
                <a:solidFill>
                  <a:srgbClr val="FF0505"/>
                </a:solidFill>
                <a:latin typeface="Berlin Sans FB" panose="020E0602020502020306" pitchFamily="34" charset="0"/>
              </a:rPr>
              <a:t>YOU</a:t>
            </a:r>
          </a:p>
        </p:txBody>
      </p:sp>
    </p:spTree>
    <p:extLst>
      <p:ext uri="{BB962C8B-B14F-4D97-AF65-F5344CB8AC3E}">
        <p14:creationId xmlns:p14="http://schemas.microsoft.com/office/powerpoint/2010/main" val="19414681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0" y="0"/>
            <a:ext cx="6477000" cy="838200"/>
          </a:xfrm>
        </p:spPr>
        <p:txBody>
          <a:bodyPr/>
          <a:lstStyle/>
          <a:p>
            <a:pPr algn="l"/>
            <a:r>
              <a:rPr lang="en-US" sz="3600" b="1" dirty="0">
                <a:latin typeface="Algerian" panose="04020705040A02060702" pitchFamily="82" charset="0"/>
                <a:ea typeface="MS PGothic" pitchFamily="34" charset="-128"/>
                <a:cs typeface="Arial" panose="020B0604020202020204" pitchFamily="34" charset="0"/>
              </a:rPr>
              <a:t>   Contents</a:t>
            </a:r>
          </a:p>
        </p:txBody>
      </p:sp>
      <p:sp>
        <p:nvSpPr>
          <p:cNvPr id="13314" name="Content Placeholder 2"/>
          <p:cNvSpPr>
            <a:spLocks noGrp="1"/>
          </p:cNvSpPr>
          <p:nvPr>
            <p:ph idx="1"/>
          </p:nvPr>
        </p:nvSpPr>
        <p:spPr>
          <a:xfrm>
            <a:off x="381000" y="1143000"/>
            <a:ext cx="8229600" cy="5181600"/>
          </a:xfrm>
        </p:spPr>
        <p:txBody>
          <a:bodyPr/>
          <a:lstStyle/>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Introduction</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Problem Statement(s)</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Project Flow Diagram</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Dataset</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Tools/Methods (Frontend, Backend, Classification methods, etc.)</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Implementation and Specifications</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Result</a:t>
            </a:r>
          </a:p>
        </p:txBody>
      </p:sp>
    </p:spTree>
    <p:extLst>
      <p:ext uri="{BB962C8B-B14F-4D97-AF65-F5344CB8AC3E}">
        <p14:creationId xmlns:p14="http://schemas.microsoft.com/office/powerpoint/2010/main" val="390534489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B061-4D95-4768-8FEC-9083FEB9ABC0}"/>
              </a:ext>
            </a:extLst>
          </p:cNvPr>
          <p:cNvSpPr>
            <a:spLocks noGrp="1"/>
          </p:cNvSpPr>
          <p:nvPr>
            <p:ph type="title"/>
          </p:nvPr>
        </p:nvSpPr>
        <p:spPr/>
        <p:txBody>
          <a:bodyPr/>
          <a:lstStyle/>
          <a:p>
            <a:pPr algn="l"/>
            <a:r>
              <a:rPr lang="en-US" sz="3600" b="1" dirty="0">
                <a:latin typeface="Algerian" panose="04020705040A02060702" pitchFamily="82" charset="0"/>
              </a:rPr>
              <a:t>   Introduction</a:t>
            </a:r>
            <a:endParaRPr lang="en-US" sz="3200" dirty="0"/>
          </a:p>
        </p:txBody>
      </p:sp>
      <p:sp>
        <p:nvSpPr>
          <p:cNvPr id="3" name="Content Placeholder 2">
            <a:extLst>
              <a:ext uri="{FF2B5EF4-FFF2-40B4-BE49-F238E27FC236}">
                <a16:creationId xmlns:a16="http://schemas.microsoft.com/office/drawing/2014/main" id="{71060F57-E725-410F-B98F-FB1236AC7929}"/>
              </a:ext>
            </a:extLst>
          </p:cNvPr>
          <p:cNvSpPr>
            <a:spLocks noGrp="1"/>
          </p:cNvSpPr>
          <p:nvPr>
            <p:ph idx="1"/>
          </p:nvPr>
        </p:nvSpPr>
        <p:spPr>
          <a:xfrm>
            <a:off x="471779" y="1524000"/>
            <a:ext cx="8077200" cy="4876800"/>
          </a:xfrm>
        </p:spPr>
        <p:txBody>
          <a:bodyPr/>
          <a:lstStyle/>
          <a:p>
            <a:pPr marL="0" indent="0">
              <a:buNone/>
            </a:pPr>
            <a:r>
              <a:rPr lang="en-US" sz="2800" b="0" i="0" dirty="0">
                <a:solidFill>
                  <a:srgbClr val="000000"/>
                </a:solidFill>
                <a:effectLst/>
                <a:latin typeface="Arial" panose="020B0604020202020204" pitchFamily="34" charset="0"/>
                <a:cs typeface="Arial" panose="020B0604020202020204" pitchFamily="34" charset="0"/>
              </a:rPr>
              <a:t>The </a:t>
            </a:r>
            <a:r>
              <a:rPr lang="en-US" sz="2800" b="1" i="1" dirty="0">
                <a:solidFill>
                  <a:srgbClr val="000000"/>
                </a:solidFill>
                <a:effectLst/>
                <a:latin typeface="Arial" panose="020B0604020202020204" pitchFamily="34" charset="0"/>
                <a:cs typeface="Arial" panose="020B0604020202020204" pitchFamily="34" charset="0"/>
              </a:rPr>
              <a:t>currency converter </a:t>
            </a:r>
            <a:r>
              <a:rPr lang="en-US" sz="2800" b="0" i="0" dirty="0">
                <a:solidFill>
                  <a:srgbClr val="000000"/>
                </a:solidFill>
                <a:effectLst/>
                <a:latin typeface="Arial" panose="020B0604020202020204" pitchFamily="34" charset="0"/>
                <a:cs typeface="Arial" panose="020B0604020202020204" pitchFamily="34" charset="0"/>
              </a:rPr>
              <a:t>will return what the conversion multiple is. The conversion multiple means </a:t>
            </a:r>
            <a:r>
              <a:rPr lang="en-US" sz="2800" b="1" i="0" dirty="0">
                <a:effectLst/>
                <a:latin typeface="Arial" panose="020B0604020202020204" pitchFamily="34" charset="0"/>
                <a:cs typeface="Arial" panose="020B0604020202020204" pitchFamily="34" charset="0"/>
              </a:rPr>
              <a:t>1 USD</a:t>
            </a:r>
            <a:r>
              <a:rPr lang="en-US" sz="2800" b="0" i="0" dirty="0">
                <a:solidFill>
                  <a:srgbClr val="000000"/>
                </a:solidFill>
                <a:effectLst/>
                <a:latin typeface="Arial" panose="020B0604020202020204" pitchFamily="34" charset="0"/>
                <a:cs typeface="Arial" panose="020B0604020202020204" pitchFamily="34" charset="0"/>
              </a:rPr>
              <a:t> is equal to </a:t>
            </a:r>
            <a:r>
              <a:rPr lang="en-US" sz="2800" b="1" i="0" dirty="0">
                <a:effectLst/>
                <a:latin typeface="Arial" panose="020B0604020202020204" pitchFamily="34" charset="0"/>
                <a:cs typeface="Arial" panose="020B0604020202020204" pitchFamily="34" charset="0"/>
              </a:rPr>
              <a:t>74 INR</a:t>
            </a:r>
            <a:r>
              <a:rPr lang="en-US" sz="2800" b="0" i="0" dirty="0">
                <a:solidFill>
                  <a:srgbClr val="000000"/>
                </a:solidFill>
                <a:effectLst/>
                <a:latin typeface="Arial" panose="020B0604020202020204" pitchFamily="34" charset="0"/>
                <a:cs typeface="Arial" panose="020B0604020202020204" pitchFamily="34" charset="0"/>
              </a:rPr>
              <a:t>. The currency converter service will convert one currency to another. Suppose the currency converter service wants to convert 100 USD</a:t>
            </a:r>
          </a:p>
          <a:p>
            <a:pPr marL="0" indent="0">
              <a:buNone/>
            </a:pPr>
            <a:r>
              <a:rPr lang="en-US" sz="2800" b="0" i="0" dirty="0">
                <a:solidFill>
                  <a:srgbClr val="000000"/>
                </a:solidFill>
                <a:effectLst/>
                <a:latin typeface="Arial" panose="020B0604020202020204" pitchFamily="34" charset="0"/>
                <a:cs typeface="Arial" panose="020B0604020202020204" pitchFamily="34" charset="0"/>
              </a:rPr>
              <a:t>to INR. So it </a:t>
            </a:r>
            <a:r>
              <a:rPr lang="en-US" sz="2800" dirty="0">
                <a:solidFill>
                  <a:srgbClr val="000000"/>
                </a:solidFill>
                <a:latin typeface="Arial" panose="020B0604020202020204" pitchFamily="34" charset="0"/>
                <a:cs typeface="Arial" panose="020B0604020202020204" pitchFamily="34" charset="0"/>
              </a:rPr>
              <a:t>w</a:t>
            </a:r>
            <a:r>
              <a:rPr lang="en-US" sz="2800" b="0" i="0" dirty="0">
                <a:solidFill>
                  <a:srgbClr val="000000"/>
                </a:solidFill>
                <a:effectLst/>
                <a:latin typeface="Arial" panose="020B0604020202020204" pitchFamily="34" charset="0"/>
                <a:cs typeface="Arial" panose="020B0604020202020204" pitchFamily="34" charset="0"/>
              </a:rPr>
              <a:t>ill</a:t>
            </a:r>
            <a:r>
              <a:rPr lang="en-US" sz="2800" dirty="0">
                <a:solidFill>
                  <a:srgbClr val="000000"/>
                </a:solidFill>
                <a:latin typeface="Arial" panose="020B0604020202020204" pitchFamily="34" charset="0"/>
                <a:cs typeface="Arial" panose="020B0604020202020204" pitchFamily="34" charset="0"/>
              </a:rPr>
              <a:t> </a:t>
            </a:r>
            <a:r>
              <a:rPr lang="en-US" sz="2800" b="0" i="0" dirty="0">
                <a:solidFill>
                  <a:srgbClr val="000000"/>
                </a:solidFill>
                <a:effectLst/>
                <a:latin typeface="Arial" panose="020B0604020202020204" pitchFamily="34" charset="0"/>
                <a:cs typeface="Arial" panose="020B0604020202020204" pitchFamily="34" charset="0"/>
              </a:rPr>
              <a:t>convert</a:t>
            </a:r>
          </a:p>
          <a:p>
            <a:pPr marL="0" indent="0">
              <a:buNone/>
            </a:pPr>
            <a:r>
              <a:rPr lang="en-US" sz="2800" b="0" i="0" dirty="0">
                <a:solidFill>
                  <a:srgbClr val="000000"/>
                </a:solidFill>
                <a:effectLst/>
                <a:latin typeface="Arial" panose="020B0604020202020204" pitchFamily="34" charset="0"/>
                <a:cs typeface="Arial" panose="020B0604020202020204" pitchFamily="34" charset="0"/>
              </a:rPr>
              <a:t>the specified amount and </a:t>
            </a:r>
          </a:p>
          <a:p>
            <a:pPr marL="0" indent="0">
              <a:buNone/>
            </a:pPr>
            <a:r>
              <a:rPr lang="en-US" sz="2800" b="0" i="0" dirty="0">
                <a:solidFill>
                  <a:srgbClr val="000000"/>
                </a:solidFill>
                <a:effectLst/>
                <a:latin typeface="Arial" panose="020B0604020202020204" pitchFamily="34" charset="0"/>
                <a:cs typeface="Arial" panose="020B0604020202020204" pitchFamily="34" charset="0"/>
              </a:rPr>
              <a:t>provide the required output.</a:t>
            </a:r>
            <a:endParaRPr lang="en-IN" sz="2800" dirty="0">
              <a:latin typeface="Arial" panose="020B0604020202020204" pitchFamily="34" charset="0"/>
              <a:cs typeface="Arial" panose="020B0604020202020204" pitchFamily="34" charset="0"/>
            </a:endParaRPr>
          </a:p>
        </p:txBody>
      </p:sp>
      <p:pic>
        <p:nvPicPr>
          <p:cNvPr id="1028" name="Picture 4" descr="Project Goal - proposalforNGOs">
            <a:extLst>
              <a:ext uri="{FF2B5EF4-FFF2-40B4-BE49-F238E27FC236}">
                <a16:creationId xmlns:a16="http://schemas.microsoft.com/office/drawing/2014/main" id="{58FC298E-3C4D-4B86-8854-A081EE9AB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0" t="11665"/>
          <a:stretch/>
        </p:blipFill>
        <p:spPr bwMode="auto">
          <a:xfrm>
            <a:off x="5105400" y="3657599"/>
            <a:ext cx="3124200" cy="2058621"/>
          </a:xfrm>
          <a:prstGeom prst="snip2Same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9611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7950-1D68-4989-8E9F-492CFA2F73AB}"/>
              </a:ext>
            </a:extLst>
          </p:cNvPr>
          <p:cNvSpPr>
            <a:spLocks noGrp="1"/>
          </p:cNvSpPr>
          <p:nvPr>
            <p:ph type="title"/>
          </p:nvPr>
        </p:nvSpPr>
        <p:spPr/>
        <p:txBody>
          <a:bodyPr/>
          <a:lstStyle/>
          <a:p>
            <a:pPr algn="l"/>
            <a:r>
              <a:rPr lang="en-US" sz="3600" b="1" dirty="0">
                <a:latin typeface="Algerian" panose="04020705040A02060702" pitchFamily="82" charset="0"/>
              </a:rPr>
              <a:t>  Problem Statement</a:t>
            </a:r>
          </a:p>
        </p:txBody>
      </p:sp>
      <p:sp>
        <p:nvSpPr>
          <p:cNvPr id="3" name="Content Placeholder 2">
            <a:extLst>
              <a:ext uri="{FF2B5EF4-FFF2-40B4-BE49-F238E27FC236}">
                <a16:creationId xmlns:a16="http://schemas.microsoft.com/office/drawing/2014/main" id="{75FBC4EE-AEE6-40F1-BF69-3F20259787B4}"/>
              </a:ext>
            </a:extLst>
          </p:cNvPr>
          <p:cNvSpPr>
            <a:spLocks noGrp="1"/>
          </p:cNvSpPr>
          <p:nvPr>
            <p:ph idx="1"/>
          </p:nvPr>
        </p:nvSpPr>
        <p:spPr>
          <a:xfrm>
            <a:off x="352786" y="1279753"/>
            <a:ext cx="8153400" cy="5262270"/>
          </a:xfrm>
        </p:spPr>
        <p:txBody>
          <a:bodyPr/>
          <a:lstStyle/>
          <a:p>
            <a:pPr marL="0" indent="0" algn="l">
              <a:buNone/>
            </a:pPr>
            <a:r>
              <a:rPr lang="en-US" sz="2800" dirty="0">
                <a:latin typeface="arial, sans-serif"/>
              </a:rPr>
              <a:t>   We</a:t>
            </a:r>
            <a:r>
              <a:rPr lang="en-US" sz="2800" b="0" i="0" dirty="0">
                <a:effectLst/>
                <a:latin typeface="arial, sans-serif"/>
              </a:rPr>
              <a:t> have been given a scenario</a:t>
            </a:r>
          </a:p>
          <a:p>
            <a:pPr marL="0" indent="0" algn="l">
              <a:buNone/>
            </a:pPr>
            <a:r>
              <a:rPr lang="en-US" sz="2800" dirty="0">
                <a:latin typeface="arial, sans-serif"/>
              </a:rPr>
              <a:t>   </a:t>
            </a:r>
            <a:r>
              <a:rPr lang="en-US" sz="2800" b="0" i="0" dirty="0">
                <a:effectLst/>
                <a:latin typeface="arial, sans-serif"/>
              </a:rPr>
              <a:t>that asks </a:t>
            </a:r>
            <a:r>
              <a:rPr lang="en-US" sz="2800" dirty="0">
                <a:latin typeface="arial, sans-serif"/>
              </a:rPr>
              <a:t>us </a:t>
            </a:r>
            <a:r>
              <a:rPr lang="en-US" sz="2800" b="0" i="0" dirty="0">
                <a:effectLst/>
                <a:latin typeface="arial, sans-serif"/>
              </a:rPr>
              <a:t>to design a working</a:t>
            </a:r>
          </a:p>
          <a:p>
            <a:pPr marL="0" indent="0" algn="l">
              <a:buNone/>
            </a:pPr>
            <a:r>
              <a:rPr lang="en-US" sz="2800" dirty="0">
                <a:latin typeface="arial, sans-serif"/>
              </a:rPr>
              <a:t>   </a:t>
            </a:r>
            <a:r>
              <a:rPr lang="en-US" sz="2800" b="0" i="0" dirty="0">
                <a:effectLst/>
                <a:latin typeface="arial, sans-serif"/>
              </a:rPr>
              <a:t>currency converter that will be </a:t>
            </a:r>
          </a:p>
          <a:p>
            <a:pPr marL="0" indent="0" algn="l">
              <a:buNone/>
            </a:pPr>
            <a:r>
              <a:rPr lang="en-US" sz="2800" dirty="0">
                <a:latin typeface="arial, sans-serif"/>
              </a:rPr>
              <a:t>   </a:t>
            </a:r>
            <a:r>
              <a:rPr lang="en-US" sz="2800" b="0" i="0" dirty="0">
                <a:effectLst/>
                <a:latin typeface="arial, sans-serif"/>
              </a:rPr>
              <a:t>introduced into the HSBC bank </a:t>
            </a:r>
          </a:p>
          <a:p>
            <a:pPr marL="0" indent="0" algn="l">
              <a:buNone/>
            </a:pPr>
            <a:r>
              <a:rPr lang="en-US" sz="2800" dirty="0">
                <a:latin typeface="arial, sans-serif"/>
              </a:rPr>
              <a:t>   </a:t>
            </a:r>
            <a:r>
              <a:rPr lang="en-US" sz="2800" b="0" i="0" dirty="0">
                <a:effectLst/>
                <a:latin typeface="arial, sans-serif"/>
              </a:rPr>
              <a:t>system, this converter will have </a:t>
            </a:r>
          </a:p>
          <a:p>
            <a:pPr marL="0" indent="0" algn="l">
              <a:buNone/>
            </a:pPr>
            <a:r>
              <a:rPr lang="en-US" sz="2800" dirty="0">
                <a:latin typeface="arial, sans-serif"/>
              </a:rPr>
              <a:t>   </a:t>
            </a:r>
            <a:r>
              <a:rPr lang="en-US" sz="2800" b="0" i="0" dirty="0">
                <a:effectLst/>
                <a:latin typeface="arial, sans-serif"/>
              </a:rPr>
              <a:t>to have at least 5 currency types. The converter</a:t>
            </a:r>
          </a:p>
          <a:p>
            <a:pPr marL="0" indent="0" algn="l">
              <a:buNone/>
            </a:pPr>
            <a:r>
              <a:rPr lang="en-US" sz="2800" dirty="0">
                <a:latin typeface="arial, sans-serif"/>
              </a:rPr>
              <a:t>  </a:t>
            </a:r>
            <a:r>
              <a:rPr lang="en-US" sz="2800" b="0" i="0" dirty="0">
                <a:effectLst/>
                <a:latin typeface="arial, sans-serif"/>
              </a:rPr>
              <a:t> will have to be able to convert a typed in amount</a:t>
            </a:r>
          </a:p>
          <a:p>
            <a:pPr marL="0" indent="0" algn="l">
              <a:buNone/>
            </a:pPr>
            <a:r>
              <a:rPr lang="en-US" sz="2800" dirty="0">
                <a:latin typeface="arial, sans-serif"/>
              </a:rPr>
              <a:t>  </a:t>
            </a:r>
            <a:r>
              <a:rPr lang="en-US" sz="2800" b="0" i="0" dirty="0">
                <a:effectLst/>
                <a:latin typeface="arial, sans-serif"/>
              </a:rPr>
              <a:t> from one currency to another that will be chosen</a:t>
            </a:r>
          </a:p>
          <a:p>
            <a:pPr marL="0" indent="0" algn="l">
              <a:buNone/>
            </a:pPr>
            <a:r>
              <a:rPr lang="en-US" sz="2800" dirty="0">
                <a:latin typeface="arial, sans-serif"/>
              </a:rPr>
              <a:t>  </a:t>
            </a:r>
            <a:r>
              <a:rPr lang="en-US" sz="2800" b="0" i="0" dirty="0">
                <a:effectLst/>
                <a:latin typeface="arial, sans-serif"/>
              </a:rPr>
              <a:t> by the user beforehand.</a:t>
            </a:r>
            <a:endParaRPr lang="en-US" sz="2800" b="0" i="0" dirty="0">
              <a:effectLst/>
              <a:latin typeface="Open Sans"/>
            </a:endParaRPr>
          </a:p>
        </p:txBody>
      </p:sp>
      <p:pic>
        <p:nvPicPr>
          <p:cNvPr id="1028" name="Picture 4" descr="problem solving Archives - White Cat coaching">
            <a:extLst>
              <a:ext uri="{FF2B5EF4-FFF2-40B4-BE49-F238E27FC236}">
                <a16:creationId xmlns:a16="http://schemas.microsoft.com/office/drawing/2014/main" id="{CD755DD4-97D6-405C-B192-54B29F879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085" y="1270422"/>
            <a:ext cx="2989129" cy="2615488"/>
          </a:xfrm>
          <a:prstGeom prst="snip2Same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2091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49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C13F-CA12-4B90-A821-C6B5263F2BE8}"/>
              </a:ext>
            </a:extLst>
          </p:cNvPr>
          <p:cNvSpPr>
            <a:spLocks noGrp="1"/>
          </p:cNvSpPr>
          <p:nvPr>
            <p:ph type="title"/>
          </p:nvPr>
        </p:nvSpPr>
        <p:spPr/>
        <p:txBody>
          <a:bodyPr/>
          <a:lstStyle/>
          <a:p>
            <a:pPr algn="l"/>
            <a:r>
              <a:rPr lang="en-US" sz="3600" b="1" dirty="0">
                <a:latin typeface="Algerian" panose="04020705040A02060702" pitchFamily="82" charset="0"/>
              </a:rPr>
              <a:t>   PROJECT FLOW DIAGRAM</a:t>
            </a:r>
            <a:endParaRPr lang="en-US" sz="2800" b="1" dirty="0">
              <a:latin typeface="Algerian" panose="04020705040A02060702" pitchFamily="82" charset="0"/>
            </a:endParaRPr>
          </a:p>
        </p:txBody>
      </p:sp>
      <p:sp>
        <p:nvSpPr>
          <p:cNvPr id="7" name="Oval 6">
            <a:extLst>
              <a:ext uri="{FF2B5EF4-FFF2-40B4-BE49-F238E27FC236}">
                <a16:creationId xmlns:a16="http://schemas.microsoft.com/office/drawing/2014/main" id="{55C16594-DAA4-4A9D-BFFE-02CE3CE75966}"/>
              </a:ext>
            </a:extLst>
          </p:cNvPr>
          <p:cNvSpPr/>
          <p:nvPr/>
        </p:nvSpPr>
        <p:spPr>
          <a:xfrm>
            <a:off x="4038600" y="1188549"/>
            <a:ext cx="1066800" cy="664806"/>
          </a:xfrm>
          <a:prstGeom prst="ellipse">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p>
        </p:txBody>
      </p:sp>
      <p:sp>
        <p:nvSpPr>
          <p:cNvPr id="8" name="Flowchart: Data 7">
            <a:extLst>
              <a:ext uri="{FF2B5EF4-FFF2-40B4-BE49-F238E27FC236}">
                <a16:creationId xmlns:a16="http://schemas.microsoft.com/office/drawing/2014/main" id="{49D13D9F-2D9E-40C6-9D1F-F79E7952AC89}"/>
              </a:ext>
            </a:extLst>
          </p:cNvPr>
          <p:cNvSpPr/>
          <p:nvPr/>
        </p:nvSpPr>
        <p:spPr>
          <a:xfrm>
            <a:off x="1865976" y="2209800"/>
            <a:ext cx="5408353" cy="897294"/>
          </a:xfrm>
          <a:prstGeom prst="flowChartInputOutpu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Enter Amount, Currency(From), Currency(to convert into)</a:t>
            </a:r>
            <a:endParaRPr lang="en-US" sz="2000" dirty="0"/>
          </a:p>
        </p:txBody>
      </p:sp>
      <p:sp>
        <p:nvSpPr>
          <p:cNvPr id="10" name="Rectangle 9">
            <a:extLst>
              <a:ext uri="{FF2B5EF4-FFF2-40B4-BE49-F238E27FC236}">
                <a16:creationId xmlns:a16="http://schemas.microsoft.com/office/drawing/2014/main" id="{8EA38674-5592-492F-B106-5A5250124ED9}"/>
              </a:ext>
            </a:extLst>
          </p:cNvPr>
          <p:cNvSpPr/>
          <p:nvPr/>
        </p:nvSpPr>
        <p:spPr>
          <a:xfrm>
            <a:off x="3117590" y="3594225"/>
            <a:ext cx="2905125" cy="547396"/>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Process Output using API</a:t>
            </a:r>
            <a:endParaRPr lang="en-US" sz="2000" dirty="0"/>
          </a:p>
        </p:txBody>
      </p:sp>
      <p:sp>
        <p:nvSpPr>
          <p:cNvPr id="11" name="Flowchart: Data 10">
            <a:extLst>
              <a:ext uri="{FF2B5EF4-FFF2-40B4-BE49-F238E27FC236}">
                <a16:creationId xmlns:a16="http://schemas.microsoft.com/office/drawing/2014/main" id="{B786D780-7727-4647-8789-07D2F36F711B}"/>
              </a:ext>
            </a:extLst>
          </p:cNvPr>
          <p:cNvSpPr/>
          <p:nvPr/>
        </p:nvSpPr>
        <p:spPr>
          <a:xfrm>
            <a:off x="3160453" y="4609729"/>
            <a:ext cx="2819400" cy="612648"/>
          </a:xfrm>
          <a:prstGeom prst="flowChartInputOutpu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Print Output</a:t>
            </a:r>
            <a:endParaRPr lang="en-US" sz="2000" dirty="0"/>
          </a:p>
        </p:txBody>
      </p:sp>
      <p:sp>
        <p:nvSpPr>
          <p:cNvPr id="14" name="Oval 13">
            <a:extLst>
              <a:ext uri="{FF2B5EF4-FFF2-40B4-BE49-F238E27FC236}">
                <a16:creationId xmlns:a16="http://schemas.microsoft.com/office/drawing/2014/main" id="{877A53A7-1B1B-48A4-B6E9-338E74BC6E55}"/>
              </a:ext>
            </a:extLst>
          </p:cNvPr>
          <p:cNvSpPr/>
          <p:nvPr/>
        </p:nvSpPr>
        <p:spPr>
          <a:xfrm>
            <a:off x="4051041" y="5611197"/>
            <a:ext cx="1038225" cy="664806"/>
          </a:xfrm>
          <a:prstGeom prst="ellipse">
            <a:avLst/>
          </a:prstGeom>
          <a:gradFill flip="none" rotWithShape="1">
            <a:gsLst>
              <a:gs pos="0">
                <a:srgbClr val="FF0505">
                  <a:shade val="30000"/>
                  <a:satMod val="115000"/>
                </a:srgbClr>
              </a:gs>
              <a:gs pos="50000">
                <a:srgbClr val="FF0505">
                  <a:shade val="67500"/>
                  <a:satMod val="115000"/>
                </a:srgbClr>
              </a:gs>
              <a:gs pos="100000">
                <a:srgbClr val="FF0505">
                  <a:shade val="100000"/>
                  <a:satMod val="115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E</a:t>
            </a:r>
            <a:r>
              <a:rPr lang="en-US" sz="2000" dirty="0"/>
              <a:t>ND</a:t>
            </a:r>
          </a:p>
        </p:txBody>
      </p:sp>
      <p:cxnSp>
        <p:nvCxnSpPr>
          <p:cNvPr id="17" name="Straight Arrow Connector 16">
            <a:extLst>
              <a:ext uri="{FF2B5EF4-FFF2-40B4-BE49-F238E27FC236}">
                <a16:creationId xmlns:a16="http://schemas.microsoft.com/office/drawing/2014/main" id="{18AB938F-56C1-4519-844F-75D4A125BBBE}"/>
              </a:ext>
            </a:extLst>
          </p:cNvPr>
          <p:cNvCxnSpPr>
            <a:cxnSpLocks/>
            <a:stCxn id="7" idx="4"/>
            <a:endCxn id="8" idx="1"/>
          </p:cNvCxnSpPr>
          <p:nvPr/>
        </p:nvCxnSpPr>
        <p:spPr>
          <a:xfrm flipH="1">
            <a:off x="4570153" y="1853355"/>
            <a:ext cx="1847" cy="35644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639B77A-FD7A-46C2-9E5B-DB2FAC3EC199}"/>
              </a:ext>
            </a:extLst>
          </p:cNvPr>
          <p:cNvCxnSpPr>
            <a:cxnSpLocks/>
            <a:stCxn id="8" idx="4"/>
            <a:endCxn id="10" idx="0"/>
          </p:cNvCxnSpPr>
          <p:nvPr/>
        </p:nvCxnSpPr>
        <p:spPr>
          <a:xfrm>
            <a:off x="4570153" y="3107094"/>
            <a:ext cx="0" cy="487131"/>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588F79-35A4-4D40-BC92-9C7C145ED6A2}"/>
              </a:ext>
            </a:extLst>
          </p:cNvPr>
          <p:cNvCxnSpPr>
            <a:cxnSpLocks/>
            <a:stCxn id="10" idx="2"/>
            <a:endCxn id="11" idx="1"/>
          </p:cNvCxnSpPr>
          <p:nvPr/>
        </p:nvCxnSpPr>
        <p:spPr>
          <a:xfrm>
            <a:off x="4570153" y="4141621"/>
            <a:ext cx="0" cy="468108"/>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21BB39F-D28D-44D8-9A20-859BF06AA2AE}"/>
              </a:ext>
            </a:extLst>
          </p:cNvPr>
          <p:cNvCxnSpPr>
            <a:cxnSpLocks/>
            <a:stCxn id="11" idx="4"/>
            <a:endCxn id="14" idx="0"/>
          </p:cNvCxnSpPr>
          <p:nvPr/>
        </p:nvCxnSpPr>
        <p:spPr>
          <a:xfrm>
            <a:off x="4570153" y="5222377"/>
            <a:ext cx="1" cy="38882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596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84D8-A242-4610-8788-795B67D8F32B}"/>
              </a:ext>
            </a:extLst>
          </p:cNvPr>
          <p:cNvSpPr>
            <a:spLocks noGrp="1"/>
          </p:cNvSpPr>
          <p:nvPr>
            <p:ph type="title"/>
          </p:nvPr>
        </p:nvSpPr>
        <p:spPr/>
        <p:txBody>
          <a:bodyPr/>
          <a:lstStyle/>
          <a:p>
            <a:pPr algn="l"/>
            <a:r>
              <a:rPr lang="en-US" sz="3600" b="1" dirty="0">
                <a:latin typeface="Algerian" panose="04020705040A02060702" pitchFamily="82" charset="0"/>
              </a:rPr>
              <a:t>   Dataset</a:t>
            </a:r>
          </a:p>
        </p:txBody>
      </p:sp>
      <p:graphicFrame>
        <p:nvGraphicFramePr>
          <p:cNvPr id="7" name="Content Placeholder 6">
            <a:extLst>
              <a:ext uri="{FF2B5EF4-FFF2-40B4-BE49-F238E27FC236}">
                <a16:creationId xmlns:a16="http://schemas.microsoft.com/office/drawing/2014/main" id="{485136DE-0F0B-4994-AE6A-F9442DBA3BF9}"/>
              </a:ext>
            </a:extLst>
          </p:cNvPr>
          <p:cNvGraphicFramePr>
            <a:graphicFrameLocks noGrp="1"/>
          </p:cNvGraphicFramePr>
          <p:nvPr>
            <p:ph idx="1"/>
            <p:extLst>
              <p:ext uri="{D42A27DB-BD31-4B8C-83A1-F6EECF244321}">
                <p14:modId xmlns:p14="http://schemas.microsoft.com/office/powerpoint/2010/main" val="2173936753"/>
              </p:ext>
            </p:extLst>
          </p:nvPr>
        </p:nvGraphicFramePr>
        <p:xfrm>
          <a:off x="1280160" y="1447800"/>
          <a:ext cx="6583680" cy="4511040"/>
        </p:xfrm>
        <a:graphic>
          <a:graphicData uri="http://schemas.openxmlformats.org/drawingml/2006/table">
            <a:tbl>
              <a:tblPr firstRow="1" bandRow="1">
                <a:tableStyleId>{08FB837D-C827-4EFA-A057-4D05807E0F7C}</a:tableStyleId>
              </a:tblPr>
              <a:tblGrid>
                <a:gridCol w="1316736">
                  <a:extLst>
                    <a:ext uri="{9D8B030D-6E8A-4147-A177-3AD203B41FA5}">
                      <a16:colId xmlns:a16="http://schemas.microsoft.com/office/drawing/2014/main" val="1270363684"/>
                    </a:ext>
                  </a:extLst>
                </a:gridCol>
                <a:gridCol w="1316736">
                  <a:extLst>
                    <a:ext uri="{9D8B030D-6E8A-4147-A177-3AD203B41FA5}">
                      <a16:colId xmlns:a16="http://schemas.microsoft.com/office/drawing/2014/main" val="2118823283"/>
                    </a:ext>
                  </a:extLst>
                </a:gridCol>
                <a:gridCol w="1316736">
                  <a:extLst>
                    <a:ext uri="{9D8B030D-6E8A-4147-A177-3AD203B41FA5}">
                      <a16:colId xmlns:a16="http://schemas.microsoft.com/office/drawing/2014/main" val="3186301802"/>
                    </a:ext>
                  </a:extLst>
                </a:gridCol>
                <a:gridCol w="1316736">
                  <a:extLst>
                    <a:ext uri="{9D8B030D-6E8A-4147-A177-3AD203B41FA5}">
                      <a16:colId xmlns:a16="http://schemas.microsoft.com/office/drawing/2014/main" val="3803282462"/>
                    </a:ext>
                  </a:extLst>
                </a:gridCol>
                <a:gridCol w="1316736">
                  <a:extLst>
                    <a:ext uri="{9D8B030D-6E8A-4147-A177-3AD203B41FA5}">
                      <a16:colId xmlns:a16="http://schemas.microsoft.com/office/drawing/2014/main" val="1700613691"/>
                    </a:ext>
                  </a:extLst>
                </a:gridCol>
              </a:tblGrid>
              <a:tr h="914400">
                <a:tc>
                  <a:txBody>
                    <a:bodyPr/>
                    <a:lstStyle/>
                    <a:p>
                      <a:pPr algn="ctr"/>
                      <a:endParaRPr lang="en-GB" dirty="0"/>
                    </a:p>
                    <a:p>
                      <a:pPr algn="ctr"/>
                      <a:r>
                        <a:rPr lang="en-GB" dirty="0"/>
                        <a:t>USD</a:t>
                      </a:r>
                    </a:p>
                  </a:txBody>
                  <a:tcPr/>
                </a:tc>
                <a:tc>
                  <a:txBody>
                    <a:bodyPr/>
                    <a:lstStyle/>
                    <a:p>
                      <a:pPr algn="ctr"/>
                      <a:endParaRPr lang="en-GB" dirty="0"/>
                    </a:p>
                    <a:p>
                      <a:pPr algn="ctr"/>
                      <a:r>
                        <a:rPr lang="en-GB" dirty="0"/>
                        <a:t>INR</a:t>
                      </a:r>
                    </a:p>
                  </a:txBody>
                  <a:tcPr/>
                </a:tc>
                <a:tc>
                  <a:txBody>
                    <a:bodyPr/>
                    <a:lstStyle/>
                    <a:p>
                      <a:pPr algn="ctr"/>
                      <a:endParaRPr lang="en-GB" dirty="0"/>
                    </a:p>
                    <a:p>
                      <a:pPr algn="ctr"/>
                      <a:r>
                        <a:rPr lang="en-GB" dirty="0"/>
                        <a:t>CAD</a:t>
                      </a:r>
                    </a:p>
                  </a:txBody>
                  <a:tcPr/>
                </a:tc>
                <a:tc>
                  <a:txBody>
                    <a:bodyPr/>
                    <a:lstStyle/>
                    <a:p>
                      <a:pPr algn="ctr"/>
                      <a:endParaRPr lang="en-GB" dirty="0"/>
                    </a:p>
                    <a:p>
                      <a:pPr algn="ctr"/>
                      <a:r>
                        <a:rPr lang="en-GB" dirty="0"/>
                        <a:t>AUD</a:t>
                      </a:r>
                    </a:p>
                  </a:txBody>
                  <a:tcPr/>
                </a:tc>
                <a:tc>
                  <a:txBody>
                    <a:bodyPr/>
                    <a:lstStyle/>
                    <a:p>
                      <a:pPr algn="ctr"/>
                      <a:endParaRPr lang="en-GB" dirty="0"/>
                    </a:p>
                    <a:p>
                      <a:pPr algn="ctr"/>
                      <a:r>
                        <a:rPr lang="en-GB" dirty="0"/>
                        <a:t>DIRHAM</a:t>
                      </a:r>
                    </a:p>
                  </a:txBody>
                  <a:tcPr/>
                </a:tc>
                <a:extLst>
                  <a:ext uri="{0D108BD9-81ED-4DB2-BD59-A6C34878D82A}">
                    <a16:rowId xmlns:a16="http://schemas.microsoft.com/office/drawing/2014/main" val="3233644579"/>
                  </a:ext>
                </a:extLst>
              </a:tr>
              <a:tr h="899160">
                <a:tc>
                  <a:txBody>
                    <a:bodyPr/>
                    <a:lstStyle/>
                    <a:p>
                      <a:r>
                        <a:rPr lang="en-GB" dirty="0"/>
                        <a:t>1</a:t>
                      </a:r>
                      <a:endParaRPr lang="en-IN" dirty="0"/>
                    </a:p>
                  </a:txBody>
                  <a:tcPr/>
                </a:tc>
                <a:tc>
                  <a:txBody>
                    <a:bodyPr/>
                    <a:lstStyle/>
                    <a:p>
                      <a:r>
                        <a:rPr lang="en-GB" dirty="0"/>
                        <a:t>74.2391</a:t>
                      </a:r>
                      <a:endParaRPr lang="en-IN" dirty="0"/>
                    </a:p>
                  </a:txBody>
                  <a:tcPr/>
                </a:tc>
                <a:tc>
                  <a:txBody>
                    <a:bodyPr/>
                    <a:lstStyle/>
                    <a:p>
                      <a:r>
                        <a:rPr lang="en-GB" dirty="0"/>
                        <a:t>1.3004</a:t>
                      </a:r>
                      <a:endParaRPr lang="en-IN" dirty="0"/>
                    </a:p>
                  </a:txBody>
                  <a:tcPr/>
                </a:tc>
                <a:tc>
                  <a:txBody>
                    <a:bodyPr/>
                    <a:lstStyle/>
                    <a:p>
                      <a:r>
                        <a:rPr lang="en-GB" dirty="0"/>
                        <a:t>1.3716</a:t>
                      </a:r>
                      <a:endParaRPr lang="en-IN" dirty="0"/>
                    </a:p>
                  </a:txBody>
                  <a:tcPr/>
                </a:tc>
                <a:tc>
                  <a:txBody>
                    <a:bodyPr/>
                    <a:lstStyle/>
                    <a:p>
                      <a:r>
                        <a:rPr lang="en-GB" dirty="0"/>
                        <a:t>3.67</a:t>
                      </a:r>
                      <a:endParaRPr lang="en-IN" dirty="0"/>
                    </a:p>
                  </a:txBody>
                  <a:tcPr/>
                </a:tc>
                <a:extLst>
                  <a:ext uri="{0D108BD9-81ED-4DB2-BD59-A6C34878D82A}">
                    <a16:rowId xmlns:a16="http://schemas.microsoft.com/office/drawing/2014/main" val="468178947"/>
                  </a:ext>
                </a:extLst>
              </a:tr>
              <a:tr h="899160">
                <a:tc>
                  <a:txBody>
                    <a:bodyPr/>
                    <a:lstStyle/>
                    <a:p>
                      <a:r>
                        <a:rPr lang="en-GB" dirty="0"/>
                        <a:t>100</a:t>
                      </a:r>
                      <a:endParaRPr lang="en-IN" dirty="0"/>
                    </a:p>
                  </a:txBody>
                  <a:tcPr/>
                </a:tc>
                <a:tc>
                  <a:txBody>
                    <a:bodyPr/>
                    <a:lstStyle/>
                    <a:p>
                      <a:r>
                        <a:rPr lang="en-GB" dirty="0"/>
                        <a:t>7423.91</a:t>
                      </a:r>
                      <a:endParaRPr lang="en-IN" dirty="0"/>
                    </a:p>
                  </a:txBody>
                  <a:tcPr/>
                </a:tc>
                <a:tc>
                  <a:txBody>
                    <a:bodyPr/>
                    <a:lstStyle/>
                    <a:p>
                      <a:r>
                        <a:rPr lang="en-GB" dirty="0"/>
                        <a:t>130.04</a:t>
                      </a:r>
                      <a:endParaRPr lang="en-IN" dirty="0"/>
                    </a:p>
                  </a:txBody>
                  <a:tcPr/>
                </a:tc>
                <a:tc>
                  <a:txBody>
                    <a:bodyPr/>
                    <a:lstStyle/>
                    <a:p>
                      <a:r>
                        <a:rPr lang="en-GB" dirty="0"/>
                        <a:t>137.16</a:t>
                      </a:r>
                      <a:endParaRPr lang="en-IN" dirty="0"/>
                    </a:p>
                  </a:txBody>
                  <a:tcPr/>
                </a:tc>
                <a:tc>
                  <a:txBody>
                    <a:bodyPr/>
                    <a:lstStyle/>
                    <a:p>
                      <a:r>
                        <a:rPr lang="en-GB" dirty="0"/>
                        <a:t>367.30</a:t>
                      </a:r>
                      <a:endParaRPr lang="en-IN" dirty="0"/>
                    </a:p>
                  </a:txBody>
                  <a:tcPr/>
                </a:tc>
                <a:extLst>
                  <a:ext uri="{0D108BD9-81ED-4DB2-BD59-A6C34878D82A}">
                    <a16:rowId xmlns:a16="http://schemas.microsoft.com/office/drawing/2014/main" val="809947640"/>
                  </a:ext>
                </a:extLst>
              </a:tr>
              <a:tr h="899160">
                <a:tc>
                  <a:txBody>
                    <a:bodyPr/>
                    <a:lstStyle/>
                    <a:p>
                      <a:r>
                        <a:rPr lang="en-GB" dirty="0"/>
                        <a:t>599</a:t>
                      </a:r>
                      <a:endParaRPr lang="en-IN" dirty="0"/>
                    </a:p>
                  </a:txBody>
                  <a:tcPr/>
                </a:tc>
                <a:tc>
                  <a:txBody>
                    <a:bodyPr/>
                    <a:lstStyle/>
                    <a:p>
                      <a:r>
                        <a:rPr lang="en-GB" dirty="0"/>
                        <a:t>44482.70</a:t>
                      </a:r>
                      <a:endParaRPr lang="en-IN" dirty="0"/>
                    </a:p>
                  </a:txBody>
                  <a:tcPr/>
                </a:tc>
                <a:tc>
                  <a:txBody>
                    <a:bodyPr/>
                    <a:lstStyle/>
                    <a:p>
                      <a:r>
                        <a:rPr lang="en-GB" dirty="0"/>
                        <a:t>779.20</a:t>
                      </a:r>
                      <a:endParaRPr lang="en-IN" dirty="0"/>
                    </a:p>
                  </a:txBody>
                  <a:tcPr/>
                </a:tc>
                <a:tc>
                  <a:txBody>
                    <a:bodyPr/>
                    <a:lstStyle/>
                    <a:p>
                      <a:r>
                        <a:rPr lang="en-GB" dirty="0"/>
                        <a:t>821.62</a:t>
                      </a:r>
                      <a:endParaRPr lang="en-IN" dirty="0"/>
                    </a:p>
                  </a:txBody>
                  <a:tcPr/>
                </a:tc>
                <a:tc>
                  <a:txBody>
                    <a:bodyPr/>
                    <a:lstStyle/>
                    <a:p>
                      <a:r>
                        <a:rPr lang="en-GB" dirty="0"/>
                        <a:t>2200.11</a:t>
                      </a:r>
                      <a:endParaRPr lang="en-IN" dirty="0"/>
                    </a:p>
                  </a:txBody>
                  <a:tcPr/>
                </a:tc>
                <a:extLst>
                  <a:ext uri="{0D108BD9-81ED-4DB2-BD59-A6C34878D82A}">
                    <a16:rowId xmlns:a16="http://schemas.microsoft.com/office/drawing/2014/main" val="2937550856"/>
                  </a:ext>
                </a:extLst>
              </a:tr>
              <a:tr h="899160">
                <a:tc>
                  <a:txBody>
                    <a:bodyPr/>
                    <a:lstStyle/>
                    <a:p>
                      <a:r>
                        <a:rPr lang="en-GB" dirty="0"/>
                        <a:t>9999</a:t>
                      </a:r>
                      <a:endParaRPr lang="en-IN" dirty="0"/>
                    </a:p>
                  </a:txBody>
                  <a:tcPr/>
                </a:tc>
                <a:tc>
                  <a:txBody>
                    <a:bodyPr/>
                    <a:lstStyle/>
                    <a:p>
                      <a:r>
                        <a:rPr lang="en-IN" dirty="0"/>
                        <a:t>742491.74</a:t>
                      </a:r>
                    </a:p>
                  </a:txBody>
                  <a:tcPr/>
                </a:tc>
                <a:tc>
                  <a:txBody>
                    <a:bodyPr/>
                    <a:lstStyle/>
                    <a:p>
                      <a:r>
                        <a:rPr lang="en-IN" dirty="0"/>
                        <a:t>13007.05</a:t>
                      </a:r>
                    </a:p>
                  </a:txBody>
                  <a:tcPr/>
                </a:tc>
                <a:tc>
                  <a:txBody>
                    <a:bodyPr/>
                    <a:lstStyle/>
                    <a:p>
                      <a:r>
                        <a:rPr lang="en-IN" dirty="0"/>
                        <a:t>13714.55</a:t>
                      </a:r>
                    </a:p>
                  </a:txBody>
                  <a:tcPr/>
                </a:tc>
                <a:tc>
                  <a:txBody>
                    <a:bodyPr/>
                    <a:lstStyle/>
                    <a:p>
                      <a:r>
                        <a:rPr lang="en-IN" dirty="0"/>
                        <a:t>36726.03</a:t>
                      </a:r>
                    </a:p>
                  </a:txBody>
                  <a:tcPr/>
                </a:tc>
                <a:extLst>
                  <a:ext uri="{0D108BD9-81ED-4DB2-BD59-A6C34878D82A}">
                    <a16:rowId xmlns:a16="http://schemas.microsoft.com/office/drawing/2014/main" val="1966817412"/>
                  </a:ext>
                </a:extLst>
              </a:tr>
            </a:tbl>
          </a:graphicData>
        </a:graphic>
      </p:graphicFrame>
    </p:spTree>
    <p:extLst>
      <p:ext uri="{BB962C8B-B14F-4D97-AF65-F5344CB8AC3E}">
        <p14:creationId xmlns:p14="http://schemas.microsoft.com/office/powerpoint/2010/main" val="325545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8670-24E1-49FC-8880-CAACDE1A3778}"/>
              </a:ext>
            </a:extLst>
          </p:cNvPr>
          <p:cNvSpPr>
            <a:spLocks noGrp="1"/>
          </p:cNvSpPr>
          <p:nvPr>
            <p:ph type="title"/>
          </p:nvPr>
        </p:nvSpPr>
        <p:spPr/>
        <p:txBody>
          <a:bodyPr/>
          <a:lstStyle/>
          <a:p>
            <a:pPr algn="l"/>
            <a:r>
              <a:rPr lang="en-US" sz="3600" b="1" dirty="0">
                <a:latin typeface="Algerian" panose="04020705040A02060702" pitchFamily="82" charset="0"/>
              </a:rPr>
              <a:t>   Tools/Methods</a:t>
            </a:r>
          </a:p>
        </p:txBody>
      </p:sp>
      <p:pic>
        <p:nvPicPr>
          <p:cNvPr id="13" name="Picture 4" descr="The Python Logo | Python Software Foundation">
            <a:extLst>
              <a:ext uri="{FF2B5EF4-FFF2-40B4-BE49-F238E27FC236}">
                <a16:creationId xmlns:a16="http://schemas.microsoft.com/office/drawing/2014/main" id="{ED8C600C-B374-4F5B-B860-728FDA9819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61" r="5332"/>
          <a:stretch/>
        </p:blipFill>
        <p:spPr bwMode="auto">
          <a:xfrm>
            <a:off x="518237" y="1053222"/>
            <a:ext cx="4648200" cy="18260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naconda Python Logo - Anaconda Gallery">
            <a:extLst>
              <a:ext uri="{FF2B5EF4-FFF2-40B4-BE49-F238E27FC236}">
                <a16:creationId xmlns:a16="http://schemas.microsoft.com/office/drawing/2014/main" id="{80E47BFB-BD29-47EA-A46F-1CF737072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505" y="5105400"/>
            <a:ext cx="6376990" cy="111387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w to Install Tkinter in Python - Repair Tkinter in Windows 10 : Tkinter">
            <a:extLst>
              <a:ext uri="{FF2B5EF4-FFF2-40B4-BE49-F238E27FC236}">
                <a16:creationId xmlns:a16="http://schemas.microsoft.com/office/drawing/2014/main" id="{1BD02712-28C5-4739-A744-626A17973F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556" t="39721" b="14918"/>
          <a:stretch/>
        </p:blipFill>
        <p:spPr bwMode="auto">
          <a:xfrm rot="21119543">
            <a:off x="919835" y="3062176"/>
            <a:ext cx="2724556" cy="14145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6" name="Picture 8" descr="Leveraging Jupyter Notebooks: A Complete Guide To Get Started">
            <a:extLst>
              <a:ext uri="{FF2B5EF4-FFF2-40B4-BE49-F238E27FC236}">
                <a16:creationId xmlns:a16="http://schemas.microsoft.com/office/drawing/2014/main" id="{A8377688-056C-4DE4-A49B-9CFC8CD794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827928"/>
            <a:ext cx="4194543" cy="20775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MetaTrader 4 API - functionality expansion, platform integration and  customization">
            <a:extLst>
              <a:ext uri="{FF2B5EF4-FFF2-40B4-BE49-F238E27FC236}">
                <a16:creationId xmlns:a16="http://schemas.microsoft.com/office/drawing/2014/main" id="{D1844FE5-AE23-42F8-9D78-CDA5AFD89B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51444">
            <a:off x="5408668" y="955183"/>
            <a:ext cx="3059399" cy="192854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72823373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AC65-9F3A-4D7E-8D57-7BB0687F66CC}"/>
              </a:ext>
            </a:extLst>
          </p:cNvPr>
          <p:cNvSpPr>
            <a:spLocks noGrp="1"/>
          </p:cNvSpPr>
          <p:nvPr>
            <p:ph type="title"/>
          </p:nvPr>
        </p:nvSpPr>
        <p:spPr/>
        <p:txBody>
          <a:bodyPr/>
          <a:lstStyle/>
          <a:p>
            <a:r>
              <a:rPr lang="en-US" sz="2800" dirty="0"/>
              <a:t>   </a:t>
            </a:r>
            <a:r>
              <a:rPr lang="en-US" sz="3200" b="1" dirty="0">
                <a:latin typeface="Algerian" panose="04020705040A02060702" pitchFamily="82" charset="0"/>
              </a:rPr>
              <a:t>CODE Implementation</a:t>
            </a:r>
            <a:endParaRPr lang="en-US" sz="2800" b="1" dirty="0">
              <a:latin typeface="Algerian" panose="04020705040A02060702" pitchFamily="82" charset="0"/>
            </a:endParaRPr>
          </a:p>
        </p:txBody>
      </p:sp>
      <p:pic>
        <p:nvPicPr>
          <p:cNvPr id="4" name="Picture 3">
            <a:extLst>
              <a:ext uri="{FF2B5EF4-FFF2-40B4-BE49-F238E27FC236}">
                <a16:creationId xmlns:a16="http://schemas.microsoft.com/office/drawing/2014/main" id="{8A7E92B8-3351-4088-92A8-C3862728A159}"/>
              </a:ext>
            </a:extLst>
          </p:cNvPr>
          <p:cNvPicPr>
            <a:picLocks noChangeAspect="1"/>
          </p:cNvPicPr>
          <p:nvPr/>
        </p:nvPicPr>
        <p:blipFill rotWithShape="1">
          <a:blip r:embed="rId2">
            <a:extLst>
              <a:ext uri="{28A0092B-C50C-407E-A947-70E740481C1C}">
                <a14:useLocalDpi xmlns:a14="http://schemas.microsoft.com/office/drawing/2010/main" val="0"/>
              </a:ext>
            </a:extLst>
          </a:blip>
          <a:srcRect l="912" r="33981"/>
          <a:stretch/>
        </p:blipFill>
        <p:spPr>
          <a:xfrm>
            <a:off x="762000" y="990600"/>
            <a:ext cx="7468383" cy="5475628"/>
          </a:xfrm>
          <a:prstGeom prst="rect">
            <a:avLst/>
          </a:prstGeom>
        </p:spPr>
      </p:pic>
    </p:spTree>
    <p:extLst>
      <p:ext uri="{BB962C8B-B14F-4D97-AF65-F5344CB8AC3E}">
        <p14:creationId xmlns:p14="http://schemas.microsoft.com/office/powerpoint/2010/main" val="3017856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E34E-3F80-48E4-B224-BAE37E5CBC90}"/>
              </a:ext>
            </a:extLst>
          </p:cNvPr>
          <p:cNvSpPr>
            <a:spLocks noGrp="1"/>
          </p:cNvSpPr>
          <p:nvPr>
            <p:ph type="title"/>
          </p:nvPr>
        </p:nvSpPr>
        <p:spPr/>
        <p:txBody>
          <a:bodyPr/>
          <a:lstStyle/>
          <a:p>
            <a:r>
              <a:rPr lang="en-US" sz="3600" b="1" dirty="0">
                <a:latin typeface="Algerian" panose="04020705040A02060702" pitchFamily="82" charset="0"/>
              </a:rPr>
              <a:t>Project SNAPSHOTS</a:t>
            </a:r>
            <a:endParaRPr lang="en-US" sz="3600" dirty="0"/>
          </a:p>
        </p:txBody>
      </p:sp>
      <p:pic>
        <p:nvPicPr>
          <p:cNvPr id="5" name="Picture 4">
            <a:extLst>
              <a:ext uri="{FF2B5EF4-FFF2-40B4-BE49-F238E27FC236}">
                <a16:creationId xmlns:a16="http://schemas.microsoft.com/office/drawing/2014/main" id="{D9CDD3CC-9CDB-49C7-9165-39D4BCED2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1600"/>
            <a:ext cx="7772400" cy="46142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49372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18391</TotalTime>
  <Words>392</Words>
  <Application>Microsoft Office PowerPoint</Application>
  <PresentationFormat>On-screen Show (4:3)</PresentationFormat>
  <Paragraphs>89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arial, sans-serif</vt:lpstr>
      <vt:lpstr>Berlin Sans FB</vt:lpstr>
      <vt:lpstr>Calibri</vt:lpstr>
      <vt:lpstr>Open Sans</vt:lpstr>
      <vt:lpstr>Wingdings</vt:lpstr>
      <vt:lpstr>Office Theme</vt:lpstr>
      <vt:lpstr>PowerPoint Presentation</vt:lpstr>
      <vt:lpstr>   Contents</vt:lpstr>
      <vt:lpstr>   Introduction</vt:lpstr>
      <vt:lpstr>  Problem Statement</vt:lpstr>
      <vt:lpstr>   PROJECT FLOW DIAGRAM</vt:lpstr>
      <vt:lpstr>   Dataset</vt:lpstr>
      <vt:lpstr>   Tools/Methods</vt:lpstr>
      <vt:lpstr>   CODE Implementation</vt:lpstr>
      <vt:lpstr>Project SNAPSHOTS</vt:lpstr>
      <vt:lpstr>Project SNAPSHOTS</vt:lpstr>
      <vt:lpstr>Project SNAPSHOTS</vt:lpstr>
      <vt:lpstr>Specifications</vt:lpstr>
      <vt:lpstr>  RESULT</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Varun Malhotra</cp:lastModifiedBy>
  <cp:revision>1354</cp:revision>
  <dcterms:created xsi:type="dcterms:W3CDTF">2010-04-09T07:36:15Z</dcterms:created>
  <dcterms:modified xsi:type="dcterms:W3CDTF">2020-12-18T07:50:22Z</dcterms:modified>
</cp:coreProperties>
</file>