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0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E80-A9BB-4520-AB39-B4B4619046D5}" type="datetimeFigureOut">
              <a:rPr lang="en-US" smtClean="0"/>
              <a:t>22-Jun-25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0CC4-8F5A-490E-AA7E-23BF68596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2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E80-A9BB-4520-AB39-B4B4619046D5}" type="datetimeFigureOut">
              <a:rPr lang="en-US" smtClean="0"/>
              <a:t>22-Jun-25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0CC4-8F5A-490E-AA7E-23BF68596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1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E80-A9BB-4520-AB39-B4B4619046D5}" type="datetimeFigureOut">
              <a:rPr lang="en-US" smtClean="0"/>
              <a:t>22-Jun-25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0CC4-8F5A-490E-AA7E-23BF68596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36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E80-A9BB-4520-AB39-B4B4619046D5}" type="datetimeFigureOut">
              <a:rPr lang="en-US" smtClean="0"/>
              <a:t>22-Jun-25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0CC4-8F5A-490E-AA7E-23BF6859648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8440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E80-A9BB-4520-AB39-B4B4619046D5}" type="datetimeFigureOut">
              <a:rPr lang="en-US" smtClean="0"/>
              <a:t>22-Jun-25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0CC4-8F5A-490E-AA7E-23BF68596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12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E80-A9BB-4520-AB39-B4B4619046D5}" type="datetimeFigureOut">
              <a:rPr lang="en-US" smtClean="0"/>
              <a:t>22-Jun-25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0CC4-8F5A-490E-AA7E-23BF68596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15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E80-A9BB-4520-AB39-B4B4619046D5}" type="datetimeFigureOut">
              <a:rPr lang="en-US" smtClean="0"/>
              <a:t>22-Jun-25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0CC4-8F5A-490E-AA7E-23BF68596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49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E80-A9BB-4520-AB39-B4B4619046D5}" type="datetimeFigureOut">
              <a:rPr lang="en-US" smtClean="0"/>
              <a:t>22-Jun-25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0CC4-8F5A-490E-AA7E-23BF68596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76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E80-A9BB-4520-AB39-B4B4619046D5}" type="datetimeFigureOut">
              <a:rPr lang="en-US" smtClean="0"/>
              <a:t>22-Jun-25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0CC4-8F5A-490E-AA7E-23BF68596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7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E80-A9BB-4520-AB39-B4B4619046D5}" type="datetimeFigureOut">
              <a:rPr lang="en-US" smtClean="0"/>
              <a:t>22-Jun-25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0CC4-8F5A-490E-AA7E-23BF68596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9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E80-A9BB-4520-AB39-B4B4619046D5}" type="datetimeFigureOut">
              <a:rPr lang="en-US" smtClean="0"/>
              <a:t>22-Jun-25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0CC4-8F5A-490E-AA7E-23BF68596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5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E80-A9BB-4520-AB39-B4B4619046D5}" type="datetimeFigureOut">
              <a:rPr lang="en-US" smtClean="0"/>
              <a:t>22-Jun-25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0CC4-8F5A-490E-AA7E-23BF68596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1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E80-A9BB-4520-AB39-B4B4619046D5}" type="datetimeFigureOut">
              <a:rPr lang="en-US" smtClean="0"/>
              <a:t>22-Jun-25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0CC4-8F5A-490E-AA7E-23BF68596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3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E80-A9BB-4520-AB39-B4B4619046D5}" type="datetimeFigureOut">
              <a:rPr lang="en-US" smtClean="0"/>
              <a:t>22-Jun-25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0CC4-8F5A-490E-AA7E-23BF68596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40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E80-A9BB-4520-AB39-B4B4619046D5}" type="datetimeFigureOut">
              <a:rPr lang="en-US" smtClean="0"/>
              <a:t>22-Jun-25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0CC4-8F5A-490E-AA7E-23BF68596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9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E80-A9BB-4520-AB39-B4B4619046D5}" type="datetimeFigureOut">
              <a:rPr lang="en-US" smtClean="0"/>
              <a:t>22-Jun-25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0CC4-8F5A-490E-AA7E-23BF68596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5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CE80-A9BB-4520-AB39-B4B4619046D5}" type="datetimeFigureOut">
              <a:rPr lang="en-US" smtClean="0"/>
              <a:t>22-Jun-25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A0CC4-8F5A-490E-AA7E-23BF68596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6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CA1CE80-A9BB-4520-AB39-B4B4619046D5}" type="datetimeFigureOut">
              <a:rPr lang="en-US" smtClean="0"/>
              <a:t>22-Jun-25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A0CC4-8F5A-490E-AA7E-23BF68596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476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2FFF-61FC-77E2-D5FD-ADF09EAE7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999931"/>
            <a:ext cx="8825658" cy="3329581"/>
          </a:xfrm>
        </p:spPr>
        <p:txBody>
          <a:bodyPr/>
          <a:lstStyle/>
          <a:p>
            <a:r>
              <a:rPr lang="en-US" b="1" dirty="0"/>
              <a:t>SALARY ANALYSIS REPORTS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148854-E8C8-D84D-D1B9-D9B7F5BFB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548775"/>
          </a:xfrm>
        </p:spPr>
        <p:txBody>
          <a:bodyPr/>
          <a:lstStyle/>
          <a:p>
            <a:r>
              <a:rPr lang="en-US" dirty="0"/>
              <a:t>FOR SAN FRANCISCO EMPLOYEES</a:t>
            </a:r>
          </a:p>
          <a:p>
            <a:endParaRPr lang="en-US" sz="800" dirty="0"/>
          </a:p>
          <a:p>
            <a:r>
              <a:rPr lang="en-US" b="1" cap="none" dirty="0">
                <a:latin typeface="Calibri" panose="020F0502020204030204" pitchFamily="34" charset="0"/>
                <a:cs typeface="Calibri" panose="020F0502020204030204" pitchFamily="34" charset="0"/>
              </a:rPr>
              <a:t>Prepared By: Varun Malhotra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0C19AE-0AE6-1F5E-EB5E-815671DDE933}"/>
              </a:ext>
            </a:extLst>
          </p:cNvPr>
          <p:cNvCxnSpPr>
            <a:cxnSpLocks/>
          </p:cNvCxnSpPr>
          <p:nvPr/>
        </p:nvCxnSpPr>
        <p:spPr>
          <a:xfrm>
            <a:off x="1154955" y="4469363"/>
            <a:ext cx="882565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010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F04F165-D893-F485-1F4F-FF2FC8D5CD95}"/>
              </a:ext>
            </a:extLst>
          </p:cNvPr>
          <p:cNvSpPr txBox="1"/>
          <p:nvPr/>
        </p:nvSpPr>
        <p:spPr>
          <a:xfrm>
            <a:off x="2209463" y="227939"/>
            <a:ext cx="7271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 Showing distribution of payments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1D030D-18D4-E50F-5AA2-5335A0872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" t="7053" r="1485" b="41913"/>
          <a:stretch>
            <a:fillRect/>
          </a:stretch>
        </p:blipFill>
        <p:spPr>
          <a:xfrm>
            <a:off x="1596023" y="374283"/>
            <a:ext cx="8999951" cy="3416529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FBBACE-8649-7FC7-7DB4-4085072524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3" t="58238" r="174" b="2301"/>
          <a:stretch>
            <a:fillRect/>
          </a:stretch>
        </p:blipFill>
        <p:spPr>
          <a:xfrm>
            <a:off x="1178812" y="3458817"/>
            <a:ext cx="9834082" cy="29718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F62F2BA-5304-638B-CCB1-EB27C41985A3}"/>
              </a:ext>
            </a:extLst>
          </p:cNvPr>
          <p:cNvCxnSpPr/>
          <p:nvPr/>
        </p:nvCxnSpPr>
        <p:spPr>
          <a:xfrm>
            <a:off x="1168873" y="3448878"/>
            <a:ext cx="9834082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0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0EF598-9AC4-6059-51EB-3BBBA293B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69" r="22880" b="37813"/>
          <a:stretch>
            <a:fillRect/>
          </a:stretch>
        </p:blipFill>
        <p:spPr>
          <a:xfrm>
            <a:off x="2581517" y="824948"/>
            <a:ext cx="7028957" cy="26040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B19532-014A-AC13-BB93-03043F8E7A9A}"/>
              </a:ext>
            </a:extLst>
          </p:cNvPr>
          <p:cNvSpPr txBox="1"/>
          <p:nvPr/>
        </p:nvSpPr>
        <p:spPr>
          <a:xfrm>
            <a:off x="5131633" y="193852"/>
            <a:ext cx="1928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Pie Charts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91C8A2-123D-8936-442C-AE8DDAE56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8" t="60691" r="450"/>
          <a:stretch>
            <a:fillRect/>
          </a:stretch>
        </p:blipFill>
        <p:spPr>
          <a:xfrm>
            <a:off x="343947" y="3576632"/>
            <a:ext cx="11504098" cy="252454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4115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4DAE-952E-9626-7C9F-3CCDC45DA913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Dashboard Components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7050CC4-B7B2-6780-6CCD-C623AF51AF15}"/>
              </a:ext>
            </a:extLst>
          </p:cNvPr>
          <p:cNvCxnSpPr>
            <a:cxnSpLocks/>
          </p:cNvCxnSpPr>
          <p:nvPr/>
        </p:nvCxnSpPr>
        <p:spPr>
          <a:xfrm>
            <a:off x="735077" y="1278293"/>
            <a:ext cx="882565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369B281-F36D-3399-1563-8991AFE04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3170" y="1424187"/>
            <a:ext cx="8825659" cy="4981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840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23C9-31CA-405B-AA73-D8B4ADCA32D3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Dashboard Components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EF56217-B494-C6A9-2DC6-3ECA2169C98E}"/>
              </a:ext>
            </a:extLst>
          </p:cNvPr>
          <p:cNvCxnSpPr>
            <a:cxnSpLocks/>
          </p:cNvCxnSpPr>
          <p:nvPr/>
        </p:nvCxnSpPr>
        <p:spPr>
          <a:xfrm>
            <a:off x="735077" y="1278293"/>
            <a:ext cx="882565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8459113E-652D-4885-6EB0-EF13A2BBA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109" y="1445234"/>
            <a:ext cx="8825659" cy="496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EFBC845-50B3-426D-34E5-64A5B83BBCC1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Dashboard Components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0B67FD-E1B9-A348-B325-17B18BD35ABB}"/>
              </a:ext>
            </a:extLst>
          </p:cNvPr>
          <p:cNvCxnSpPr>
            <a:cxnSpLocks/>
          </p:cNvCxnSpPr>
          <p:nvPr/>
        </p:nvCxnSpPr>
        <p:spPr>
          <a:xfrm>
            <a:off x="735077" y="1278293"/>
            <a:ext cx="882565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B5B6288-BFF7-B7C1-A965-1570704E3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109" y="1471031"/>
            <a:ext cx="8825659" cy="493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25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F463F-E4F3-1C9A-56A6-81CFBFBD5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78" y="1963462"/>
            <a:ext cx="4830836" cy="4819502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2800" b="1" dirty="0"/>
              <a:t>Salary Overview:</a:t>
            </a:r>
          </a:p>
          <a:p>
            <a:pPr marL="0" indent="0">
              <a:buNone/>
            </a:pPr>
            <a:endParaRPr lang="en-US" sz="1500" dirty="0"/>
          </a:p>
          <a:p>
            <a:r>
              <a:rPr lang="en-US" sz="2200" b="1" dirty="0"/>
              <a:t>Average Base Pay:</a:t>
            </a:r>
            <a:r>
              <a:rPr lang="en-US" sz="2200" dirty="0"/>
              <a:t> $69.81K</a:t>
            </a:r>
          </a:p>
          <a:p>
            <a:r>
              <a:rPr lang="en-US" sz="2200" b="1" dirty="0"/>
              <a:t>Highest Base Pay:</a:t>
            </a:r>
            <a:r>
              <a:rPr lang="en-US" sz="2200" dirty="0"/>
              <a:t> $592.39K</a:t>
            </a:r>
          </a:p>
          <a:p>
            <a:r>
              <a:rPr lang="en-US" sz="2200" b="1" dirty="0"/>
              <a:t>Average Total Pay:</a:t>
            </a:r>
            <a:r>
              <a:rPr lang="en-US" sz="2200" dirty="0"/>
              <a:t> $78.80K</a:t>
            </a:r>
          </a:p>
          <a:p>
            <a:r>
              <a:rPr lang="en-US" sz="2200" b="1" dirty="0"/>
              <a:t>Highest Total Pay:</a:t>
            </a:r>
            <a:r>
              <a:rPr lang="en-US" sz="2200" dirty="0"/>
              <a:t> $592.39K</a:t>
            </a:r>
          </a:p>
          <a:p>
            <a:r>
              <a:rPr lang="en-US" sz="2200" b="1" dirty="0"/>
              <a:t>Average Pay Benefits:</a:t>
            </a:r>
            <a:r>
              <a:rPr lang="en-US" sz="2200" dirty="0"/>
              <a:t> $100.93K</a:t>
            </a:r>
          </a:p>
          <a:p>
            <a:r>
              <a:rPr lang="en-US" sz="2200" b="1" dirty="0"/>
              <a:t>Highest Pay Benefits:</a:t>
            </a:r>
            <a:r>
              <a:rPr lang="en-US" sz="2200" dirty="0"/>
              <a:t> $712.80K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D911867-B8C3-8460-9278-CEB4F35C40D8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Key Metrics Summary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608867-959C-009E-32A5-58050EE32A27}"/>
              </a:ext>
            </a:extLst>
          </p:cNvPr>
          <p:cNvCxnSpPr>
            <a:cxnSpLocks/>
          </p:cNvCxnSpPr>
          <p:nvPr/>
        </p:nvCxnSpPr>
        <p:spPr>
          <a:xfrm>
            <a:off x="735077" y="1278293"/>
            <a:ext cx="882565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80B0707-B574-01F8-266B-0F8CCF8067B7}"/>
              </a:ext>
            </a:extLst>
          </p:cNvPr>
          <p:cNvSpPr txBox="1">
            <a:spLocks/>
          </p:cNvSpPr>
          <p:nvPr/>
        </p:nvSpPr>
        <p:spPr>
          <a:xfrm>
            <a:off x="5966792" y="1949042"/>
            <a:ext cx="5490132" cy="4819502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Workforce Overview:</a:t>
            </a:r>
          </a:p>
          <a:p>
            <a:pPr marL="0" indent="0">
              <a:buNone/>
            </a:pPr>
            <a:endParaRPr lang="en-US" sz="1500" dirty="0"/>
          </a:p>
          <a:p>
            <a:r>
              <a:rPr lang="en-US" sz="2200" b="1" dirty="0"/>
              <a:t>Total Employees:</a:t>
            </a:r>
            <a:r>
              <a:rPr lang="en-US" sz="2200" dirty="0"/>
              <a:t> 313K</a:t>
            </a:r>
          </a:p>
          <a:p>
            <a:r>
              <a:rPr lang="en-US" sz="2200" b="1" dirty="0"/>
              <a:t>Total Job Titles:</a:t>
            </a:r>
            <a:r>
              <a:rPr lang="en-US" sz="2200" dirty="0"/>
              <a:t> 1,755</a:t>
            </a:r>
          </a:p>
        </p:txBody>
      </p:sp>
    </p:spTree>
    <p:extLst>
      <p:ext uri="{BB962C8B-B14F-4D97-AF65-F5344CB8AC3E}">
        <p14:creationId xmlns:p14="http://schemas.microsoft.com/office/powerpoint/2010/main" val="4286238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3EF36-702E-2AFE-6418-8F23A9F45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7A4C9-2DAF-4EE4-F7E2-A8E90771A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77" y="1511721"/>
            <a:ext cx="4830836" cy="4819502"/>
          </a:xfrm>
        </p:spPr>
        <p:txBody>
          <a:bodyPr numCol="1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/>
              <a:t>Base Pay &amp; Overtime Trends</a:t>
            </a:r>
          </a:p>
          <a:p>
            <a:r>
              <a:rPr lang="en-US" dirty="0"/>
              <a:t>From 2011 to 2018, </a:t>
            </a:r>
            <a:r>
              <a:rPr lang="en-US" b="1" dirty="0"/>
              <a:t>Base Pay</a:t>
            </a:r>
            <a:r>
              <a:rPr lang="en-US" dirty="0"/>
              <a:t> consistently increased from $64K to $77K.</a:t>
            </a:r>
          </a:p>
          <a:p>
            <a:r>
              <a:rPr lang="en-US" b="1" dirty="0"/>
              <a:t>Overtime Pay</a:t>
            </a:r>
            <a:r>
              <a:rPr lang="en-US" dirty="0"/>
              <a:t> also showed a gradual increase, reflecting growing demand or workload.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Year-wise Variance</a:t>
            </a:r>
          </a:p>
          <a:p>
            <a:r>
              <a:rPr lang="en-US" dirty="0"/>
              <a:t>The line and bar charts show a </a:t>
            </a:r>
            <a:r>
              <a:rPr lang="en-US" b="1" dirty="0"/>
              <a:t>steady upward trend in all salary components</a:t>
            </a:r>
            <a:r>
              <a:rPr lang="en-US" dirty="0"/>
              <a:t>, especially after 2014.</a:t>
            </a:r>
          </a:p>
          <a:p>
            <a:r>
              <a:rPr lang="en-US" dirty="0"/>
              <a:t>Benefits and overtime form a growing share of total pay, suggesting either better benefit programs or greater reliance on overtime.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FBAC9A8-DB34-243B-38A1-68981CAA02B3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Trend Analysis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4FA508-61B8-C332-70E7-431E3029C530}"/>
              </a:ext>
            </a:extLst>
          </p:cNvPr>
          <p:cNvCxnSpPr>
            <a:cxnSpLocks/>
          </p:cNvCxnSpPr>
          <p:nvPr/>
        </p:nvCxnSpPr>
        <p:spPr>
          <a:xfrm>
            <a:off x="735077" y="1278293"/>
            <a:ext cx="882565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383C465-0594-E36E-988D-D6DCF3E54217}"/>
              </a:ext>
            </a:extLst>
          </p:cNvPr>
          <p:cNvSpPr txBox="1">
            <a:spLocks/>
          </p:cNvSpPr>
          <p:nvPr/>
        </p:nvSpPr>
        <p:spPr>
          <a:xfrm>
            <a:off x="5727764" y="1511721"/>
            <a:ext cx="6000409" cy="4819502"/>
          </a:xfrm>
          <a:prstGeom prst="rect">
            <a:avLst/>
          </a:prstGeom>
        </p:spPr>
        <p:txBody>
          <a:bodyPr vert="horz" lIns="91440" tIns="45720" rIns="91440" bIns="45720" numCol="1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Total Pay &amp; Pay Benefits</a:t>
            </a:r>
          </a:p>
          <a:p>
            <a:r>
              <a:rPr lang="en-US" b="1" dirty="0"/>
              <a:t>Total Pay</a:t>
            </a:r>
            <a:r>
              <a:rPr lang="en-US" dirty="0"/>
              <a:t> rose from $72K (2011) to $87K (2018).</a:t>
            </a:r>
          </a:p>
          <a:p>
            <a:r>
              <a:rPr lang="en-US" b="1" dirty="0"/>
              <a:t>Pay Benefits</a:t>
            </a:r>
            <a:r>
              <a:rPr lang="en-US" dirty="0"/>
              <a:t> climbed significantly from $72K to $113K, indicating a shift toward benefits-focused compensation.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Highest Paid Titles</a:t>
            </a:r>
          </a:p>
          <a:p>
            <a:r>
              <a:rPr lang="en-US" b="1" dirty="0"/>
              <a:t>Police Officer 3:</a:t>
            </a:r>
            <a:r>
              <a:rPr lang="en-US" dirty="0"/>
              <a:t> $592,394</a:t>
            </a:r>
          </a:p>
          <a:p>
            <a:r>
              <a:rPr lang="en-US" b="1" dirty="0"/>
              <a:t>General Manager–Metropolitan:</a:t>
            </a:r>
            <a:r>
              <a:rPr lang="en-US" dirty="0"/>
              <a:t> $567,595</a:t>
            </a:r>
          </a:p>
          <a:p>
            <a:r>
              <a:rPr lang="en-US" b="1" dirty="0"/>
              <a:t>Chief Investment Officer:</a:t>
            </a:r>
            <a:r>
              <a:rPr lang="en-US" dirty="0"/>
              <a:t> $560,793</a:t>
            </a:r>
          </a:p>
          <a:p>
            <a:r>
              <a:rPr lang="en-US" b="1" dirty="0"/>
              <a:t>Captain III (Police Department):</a:t>
            </a:r>
            <a:r>
              <a:rPr lang="en-US" dirty="0"/>
              <a:t> $538,909</a:t>
            </a:r>
          </a:p>
          <a:p>
            <a:r>
              <a:rPr lang="en-US" dirty="0"/>
              <a:t>High earners are predominantly from </a:t>
            </a:r>
            <a:r>
              <a:rPr lang="en-US" b="1" dirty="0"/>
              <a:t>law enforcement and executive roles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11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75589-6E5A-2E01-2807-FF856073F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6A604-CA0B-091E-111F-A5B70ED4F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77" y="1511721"/>
            <a:ext cx="4830836" cy="4819502"/>
          </a:xfrm>
        </p:spPr>
        <p:txBody>
          <a:bodyPr numCol="1">
            <a:normAutofit fontScale="92500" lnSpcReduction="10000"/>
          </a:bodyPr>
          <a:lstStyle/>
          <a:p>
            <a:pPr marL="0" indent="0">
              <a:buNone/>
            </a:pPr>
            <a:r>
              <a:rPr lang="en-US" b="1" u="sng" dirty="0"/>
              <a:t>Average Salary by Title</a:t>
            </a:r>
          </a:p>
          <a:p>
            <a:r>
              <a:rPr lang="en-US" b="1" dirty="0"/>
              <a:t>Chief Investment Officer:</a:t>
            </a:r>
            <a:r>
              <a:rPr lang="en-US" dirty="0"/>
              <a:t> $496,183 (highest average)</a:t>
            </a:r>
          </a:p>
          <a:p>
            <a:r>
              <a:rPr lang="en-US" b="1" dirty="0"/>
              <a:t>Assistant Chief of Police:</a:t>
            </a:r>
            <a:r>
              <a:rPr lang="en-US" dirty="0"/>
              <a:t> $315,458</a:t>
            </a:r>
          </a:p>
          <a:p>
            <a:r>
              <a:rPr lang="en-US" dirty="0"/>
              <a:t>Reflects that </a:t>
            </a:r>
            <a:r>
              <a:rPr lang="en-US" b="1" dirty="0"/>
              <a:t>administrative and public safety roles</a:t>
            </a:r>
            <a:r>
              <a:rPr lang="en-US" dirty="0"/>
              <a:t> dominate top average salaries.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/>
              <a:t>Total Jobs by Year</a:t>
            </a:r>
          </a:p>
          <a:p>
            <a:r>
              <a:rPr lang="en-US" dirty="0"/>
              <a:t>Job counts have remained relatively stable (~1,000 per year).</a:t>
            </a:r>
          </a:p>
          <a:p>
            <a:r>
              <a:rPr lang="en-US" dirty="0"/>
              <a:t>Minor fluctuations suggest consistent hiring practices or job reclassifications.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4F982-61EF-1A45-9433-C48E7C9B0D49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Trend Analysis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D039DD-4547-C5C5-36C7-CB4EEC9DE9AE}"/>
              </a:ext>
            </a:extLst>
          </p:cNvPr>
          <p:cNvCxnSpPr>
            <a:cxnSpLocks/>
          </p:cNvCxnSpPr>
          <p:nvPr/>
        </p:nvCxnSpPr>
        <p:spPr>
          <a:xfrm>
            <a:off x="735077" y="1278293"/>
            <a:ext cx="882565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963ABA-5B58-2273-D5E4-BA90BBF61C0C}"/>
              </a:ext>
            </a:extLst>
          </p:cNvPr>
          <p:cNvSpPr txBox="1">
            <a:spLocks/>
          </p:cNvSpPr>
          <p:nvPr/>
        </p:nvSpPr>
        <p:spPr>
          <a:xfrm>
            <a:off x="5807277" y="1511721"/>
            <a:ext cx="5344427" cy="4819502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800" b="1" u="sng" dirty="0"/>
              <a:t>Employee Count Over Years</a:t>
            </a:r>
          </a:p>
          <a:p>
            <a:r>
              <a:rPr lang="en-US" sz="1800" dirty="0"/>
              <a:t>Number of employees increased from </a:t>
            </a:r>
            <a:r>
              <a:rPr lang="en-US" sz="1800" b="1" dirty="0"/>
              <a:t>~34K in 2011</a:t>
            </a:r>
            <a:r>
              <a:rPr lang="en-US" sz="1800" dirty="0"/>
              <a:t> to </a:t>
            </a:r>
            <a:r>
              <a:rPr lang="en-US" sz="1800" b="1" dirty="0"/>
              <a:t>~42K in 2018</a:t>
            </a:r>
            <a:r>
              <a:rPr lang="en-US" sz="1800" dirty="0"/>
              <a:t>.</a:t>
            </a:r>
          </a:p>
          <a:p>
            <a:r>
              <a:rPr lang="en-US" sz="1800" dirty="0"/>
              <a:t>Growth implies workforce expansion or regular onboarding.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u="sng" dirty="0"/>
              <a:t>Jobs by Title</a:t>
            </a:r>
          </a:p>
          <a:p>
            <a:r>
              <a:rPr lang="en-US" sz="1800" b="1" dirty="0"/>
              <a:t>Transit Operator:</a:t>
            </a:r>
            <a:r>
              <a:rPr lang="en-US" sz="1800" dirty="0"/>
              <a:t> 20K jobs</a:t>
            </a:r>
          </a:p>
          <a:p>
            <a:r>
              <a:rPr lang="en-US" sz="1800" b="1" dirty="0"/>
              <a:t>Special Nurse:</a:t>
            </a:r>
            <a:r>
              <a:rPr lang="en-US" sz="1800" dirty="0"/>
              <a:t> 12K jobs</a:t>
            </a:r>
          </a:p>
          <a:p>
            <a:r>
              <a:rPr lang="en-US" sz="1800" b="1" dirty="0"/>
              <a:t>Registered Nurse:</a:t>
            </a:r>
            <a:r>
              <a:rPr lang="en-US" sz="1800" dirty="0"/>
              <a:t> 10K jobs</a:t>
            </a:r>
          </a:p>
          <a:p>
            <a:r>
              <a:rPr lang="en-US" sz="1800" dirty="0"/>
              <a:t>Job volume indicates </a:t>
            </a:r>
            <a:r>
              <a:rPr lang="en-US" sz="1800" b="1" dirty="0"/>
              <a:t>healthcare and transit are the most populous sectors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2733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691BA-6A02-838D-26D3-D0FE17C7F0D9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Trend Analysis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6EF983C-58F4-389F-FA41-90314B67843F}"/>
              </a:ext>
            </a:extLst>
          </p:cNvPr>
          <p:cNvCxnSpPr>
            <a:cxnSpLocks/>
          </p:cNvCxnSpPr>
          <p:nvPr/>
        </p:nvCxnSpPr>
        <p:spPr>
          <a:xfrm>
            <a:off x="735077" y="1278293"/>
            <a:ext cx="882565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5BF681-1E61-AFA4-7096-6E6E6BA685FF}"/>
              </a:ext>
            </a:extLst>
          </p:cNvPr>
          <p:cNvSpPr txBox="1">
            <a:spLocks/>
          </p:cNvSpPr>
          <p:nvPr/>
        </p:nvSpPr>
        <p:spPr>
          <a:xfrm>
            <a:off x="735077" y="1740321"/>
            <a:ext cx="10247662" cy="4819502"/>
          </a:xfrm>
          <a:prstGeom prst="rect">
            <a:avLst/>
          </a:prstGeom>
        </p:spPr>
        <p:txBody>
          <a:bodyPr numCol="1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US" sz="1900" b="1" u="sng" dirty="0"/>
              <a:t>Additional Insights:</a:t>
            </a:r>
          </a:p>
          <a:p>
            <a:pPr marL="0" indent="0">
              <a:buNone/>
            </a:pPr>
            <a:r>
              <a:rPr lang="en-US" sz="1900" b="1" dirty="0"/>
              <a:t>Average Pay Benefits vs Avg Salary by Job</a:t>
            </a:r>
          </a:p>
          <a:p>
            <a:r>
              <a:rPr lang="en-US" sz="1900" dirty="0"/>
              <a:t>The chart shows job titles with </a:t>
            </a:r>
            <a:r>
              <a:rPr lang="en-US" sz="1900" b="1" dirty="0"/>
              <a:t>disproportionately higher benefits</a:t>
            </a:r>
            <a:r>
              <a:rPr lang="en-US" sz="1900" dirty="0"/>
              <a:t> compared to salary.</a:t>
            </a:r>
          </a:p>
          <a:p>
            <a:r>
              <a:rPr lang="en-US" sz="1900" dirty="0"/>
              <a:t>Indicates potential areas of </a:t>
            </a:r>
            <a:r>
              <a:rPr lang="en-US" sz="1900" b="1" dirty="0"/>
              <a:t>cost optimization or restructuring</a:t>
            </a:r>
            <a:r>
              <a:rPr lang="en-US" sz="1900" dirty="0"/>
              <a:t>.</a:t>
            </a:r>
          </a:p>
          <a:p>
            <a:endParaRPr lang="en-US" sz="1900" dirty="0"/>
          </a:p>
          <a:p>
            <a:pPr marL="0" indent="0">
              <a:buNone/>
            </a:pPr>
            <a:r>
              <a:rPr lang="en-US" sz="1900" b="1" dirty="0"/>
              <a:t>Component Variance</a:t>
            </a:r>
          </a:p>
          <a:p>
            <a:r>
              <a:rPr lang="en-US" sz="1900" dirty="0"/>
              <a:t>From 2011 to 2018, </a:t>
            </a:r>
            <a:r>
              <a:rPr lang="en-US" sz="1900" b="1" dirty="0"/>
              <a:t>overtime, pay benefits, and base pay</a:t>
            </a:r>
            <a:r>
              <a:rPr lang="en-US" sz="1900" dirty="0"/>
              <a:t> showed consistent growth.</a:t>
            </a:r>
          </a:p>
          <a:p>
            <a:r>
              <a:rPr lang="en-US" sz="1900" dirty="0"/>
              <a:t>Increasing </a:t>
            </a:r>
            <a:r>
              <a:rPr lang="en-US" sz="1900" b="1" dirty="0"/>
              <a:t>benefit load</a:t>
            </a:r>
            <a:r>
              <a:rPr lang="en-US" sz="1900" dirty="0"/>
              <a:t> suggests a strategic shift or legal compliance changes.</a:t>
            </a:r>
          </a:p>
        </p:txBody>
      </p:sp>
    </p:spTree>
    <p:extLst>
      <p:ext uri="{BB962C8B-B14F-4D97-AF65-F5344CB8AC3E}">
        <p14:creationId xmlns:p14="http://schemas.microsoft.com/office/powerpoint/2010/main" val="33987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D72BA-1BB0-6C58-D4BB-A19A3A3FA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659A-8622-6B20-8B63-C89294335384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Conclusion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664AEF-BD6F-0C97-3378-4C313E1DA3EE}"/>
              </a:ext>
            </a:extLst>
          </p:cNvPr>
          <p:cNvCxnSpPr>
            <a:cxnSpLocks/>
          </p:cNvCxnSpPr>
          <p:nvPr/>
        </p:nvCxnSpPr>
        <p:spPr>
          <a:xfrm>
            <a:off x="735077" y="1278293"/>
            <a:ext cx="882565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40AA730-DEF4-4A4C-75EA-02D75F392B77}"/>
              </a:ext>
            </a:extLst>
          </p:cNvPr>
          <p:cNvSpPr txBox="1"/>
          <p:nvPr/>
        </p:nvSpPr>
        <p:spPr>
          <a:xfrm>
            <a:off x="1318154" y="2103869"/>
            <a:ext cx="91738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This analysis provides a detailed view of the compensation landscape across years and job titles. With rising salaries, expanding benefits, and consistent job volumes, the data supports informed decision-making for HR planning, salary benchmarking, and organizational budgeting.</a:t>
            </a:r>
          </a:p>
        </p:txBody>
      </p:sp>
    </p:spTree>
    <p:extLst>
      <p:ext uri="{BB962C8B-B14F-4D97-AF65-F5344CB8AC3E}">
        <p14:creationId xmlns:p14="http://schemas.microsoft.com/office/powerpoint/2010/main" val="3293540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ECE3B70-CCBC-F22C-3916-BBFE42647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89573"/>
            <a:ext cx="3945285" cy="849086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Arial Black" panose="020B0A04020102020204" pitchFamily="34" charset="0"/>
              </a:rPr>
              <a:t>C</a:t>
            </a:r>
            <a:r>
              <a:rPr lang="en-US" sz="4400" b="1" dirty="0">
                <a:solidFill>
                  <a:schemeClr val="bg1"/>
                </a:solidFill>
                <a:latin typeface="Arial Black" panose="020B0A04020102020204" pitchFamily="34" charset="0"/>
              </a:rPr>
              <a:t>ONTENTS </a:t>
            </a:r>
            <a:endParaRPr lang="en-US" sz="4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10" name="Graphic 9" descr="List">
            <a:extLst>
              <a:ext uri="{FF2B5EF4-FFF2-40B4-BE49-F238E27FC236}">
                <a16:creationId xmlns:a16="http://schemas.microsoft.com/office/drawing/2014/main" id="{215F89D0-A197-91C5-CFD1-1C8144E60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9140" y="2236304"/>
            <a:ext cx="2831110" cy="283111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F36710C-145B-2975-B435-391576CE1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0968" y="826895"/>
            <a:ext cx="7311892" cy="521436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600" dirty="0"/>
              <a:t>Objective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Data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Tools and Technologies Used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Data Cleaning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Exploratory Data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Dashboard Components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Key Metrics Summary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Trend Analysis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6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01695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7CC075-498F-78FC-08B6-7D09619D8E07}"/>
              </a:ext>
            </a:extLst>
          </p:cNvPr>
          <p:cNvSpPr txBox="1"/>
          <p:nvPr/>
        </p:nvSpPr>
        <p:spPr>
          <a:xfrm>
            <a:off x="2858576" y="3198743"/>
            <a:ext cx="64748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  <p:pic>
        <p:nvPicPr>
          <p:cNvPr id="1026" name="Picture 2" descr="Thank You Icons - Free SVG &amp; PNG Thank You Images - Noun Project">
            <a:extLst>
              <a:ext uri="{FF2B5EF4-FFF2-40B4-BE49-F238E27FC236}">
                <a16:creationId xmlns:a16="http://schemas.microsoft.com/office/drawing/2014/main" id="{0F4ECADD-F94B-A909-D578-918253D16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39313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36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1FBF0-EDB0-854E-FF4C-2BAC28A4C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944D853-7109-6CF7-D6AF-06E002084042}"/>
              </a:ext>
            </a:extLst>
          </p:cNvPr>
          <p:cNvCxnSpPr>
            <a:cxnSpLocks/>
          </p:cNvCxnSpPr>
          <p:nvPr/>
        </p:nvCxnSpPr>
        <p:spPr>
          <a:xfrm>
            <a:off x="735077" y="1278293"/>
            <a:ext cx="882565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2B9777A-0DEC-E9BE-1CC9-24DDFB168E0C}"/>
              </a:ext>
            </a:extLst>
          </p:cNvPr>
          <p:cNvSpPr txBox="1"/>
          <p:nvPr/>
        </p:nvSpPr>
        <p:spPr>
          <a:xfrm>
            <a:off x="1318154" y="2103869"/>
            <a:ext cx="917381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The project aims to analyze employee compensation data, including Base Pay, Overtime Pay, Other Pay, Benefits, and their relation to Total Pay and Total Pay Benefits. This is achieved through </a:t>
            </a:r>
            <a:r>
              <a:rPr lang="en-US" sz="2800" b="1" dirty="0"/>
              <a:t>Exploratory Data Analysis (EDA) </a:t>
            </a:r>
            <a:r>
              <a:rPr lang="en-US" sz="2800" dirty="0"/>
              <a:t>and </a:t>
            </a:r>
            <a:r>
              <a:rPr lang="en-US" sz="2800" b="1" dirty="0"/>
              <a:t>Visualization </a:t>
            </a:r>
            <a:r>
              <a:rPr lang="en-US" sz="2800" dirty="0"/>
              <a:t>using </a:t>
            </a:r>
            <a:r>
              <a:rPr lang="en-US" sz="2800" b="1" dirty="0"/>
              <a:t>Python</a:t>
            </a:r>
            <a:r>
              <a:rPr lang="en-US" sz="2800" dirty="0"/>
              <a:t> in Jupyter Notebook and </a:t>
            </a:r>
            <a:r>
              <a:rPr lang="en-US" sz="2800" b="1" dirty="0"/>
              <a:t>Microsoft Power BI Desktop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74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6CE7-9CCD-AF5F-5779-86137AA53882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 Overview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F0A5CF-4DED-1CCD-4188-252E6071550A}"/>
              </a:ext>
            </a:extLst>
          </p:cNvPr>
          <p:cNvCxnSpPr>
            <a:cxnSpLocks/>
          </p:cNvCxnSpPr>
          <p:nvPr/>
        </p:nvCxnSpPr>
        <p:spPr>
          <a:xfrm>
            <a:off x="735077" y="1278293"/>
            <a:ext cx="882565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A8C8937-6A1E-92E8-D617-A954328D5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48"/>
          <a:stretch>
            <a:fillRect/>
          </a:stretch>
        </p:blipFill>
        <p:spPr>
          <a:xfrm>
            <a:off x="6957391" y="1925600"/>
            <a:ext cx="4290324" cy="36541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EA14CF-84E9-AA4F-6A86-7E2D0E5D3CC3}"/>
              </a:ext>
            </a:extLst>
          </p:cNvPr>
          <p:cNvSpPr txBox="1"/>
          <p:nvPr/>
        </p:nvSpPr>
        <p:spPr>
          <a:xfrm>
            <a:off x="735077" y="1470553"/>
            <a:ext cx="612292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Columns in the dataset:</a:t>
            </a:r>
          </a:p>
          <a:p>
            <a:endParaRPr lang="en-US" sz="1000" b="1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100" b="1" dirty="0"/>
              <a:t>EmployeeName</a:t>
            </a:r>
            <a:r>
              <a:rPr lang="en-US" sz="2100" dirty="0"/>
              <a:t>: </a:t>
            </a:r>
            <a:r>
              <a:rPr lang="en-US" sz="2000" dirty="0"/>
              <a:t>Name of the employee.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100" b="1" dirty="0"/>
              <a:t>JobTitle</a:t>
            </a:r>
            <a:r>
              <a:rPr lang="en-US" sz="2100" dirty="0"/>
              <a:t>: </a:t>
            </a:r>
            <a:r>
              <a:rPr lang="en-US" sz="2000" dirty="0"/>
              <a:t>Title of the job.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100" b="1" dirty="0"/>
              <a:t>BasePay</a:t>
            </a:r>
            <a:r>
              <a:rPr lang="en-US" sz="2100" dirty="0"/>
              <a:t>: </a:t>
            </a:r>
            <a:r>
              <a:rPr lang="en-US" sz="2000" dirty="0"/>
              <a:t>Base salary pay.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100" b="1" dirty="0"/>
              <a:t>OvertimePay</a:t>
            </a:r>
            <a:r>
              <a:rPr lang="en-US" sz="2100" dirty="0"/>
              <a:t>: </a:t>
            </a:r>
            <a:r>
              <a:rPr lang="en-US" sz="2000" dirty="0"/>
              <a:t>Pay for overtime work.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100" b="1" dirty="0"/>
              <a:t>OtherPay</a:t>
            </a:r>
            <a:r>
              <a:rPr lang="en-US" sz="2100" dirty="0"/>
              <a:t>: </a:t>
            </a:r>
            <a:r>
              <a:rPr lang="en-US" sz="2000" dirty="0"/>
              <a:t>Any other types of compensation.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100" b="1" dirty="0"/>
              <a:t>Benefits</a:t>
            </a:r>
            <a:r>
              <a:rPr lang="en-US" sz="2100" dirty="0"/>
              <a:t>: </a:t>
            </a:r>
            <a:r>
              <a:rPr lang="en-US" sz="2000" dirty="0"/>
              <a:t>Benefits provided to the employee.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100" b="1" dirty="0"/>
              <a:t>TotalPay</a:t>
            </a:r>
            <a:r>
              <a:rPr lang="en-US" sz="2100" dirty="0"/>
              <a:t>: </a:t>
            </a:r>
            <a:r>
              <a:rPr lang="en-US" sz="2000" dirty="0"/>
              <a:t>The total pay without benefits.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100" b="1" dirty="0"/>
              <a:t>TotalPayBenefits</a:t>
            </a:r>
            <a:r>
              <a:rPr lang="en-US" sz="2100" dirty="0"/>
              <a:t>: </a:t>
            </a:r>
            <a:r>
              <a:rPr lang="en-US" sz="2000" dirty="0"/>
              <a:t>Total pay with benefits included.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100" b="1" dirty="0"/>
              <a:t>Year</a:t>
            </a:r>
            <a:r>
              <a:rPr lang="en-US" sz="2100" dirty="0"/>
              <a:t>: </a:t>
            </a:r>
            <a:r>
              <a:rPr lang="en-US" sz="2000" dirty="0"/>
              <a:t>The year of the payroll record.</a:t>
            </a:r>
          </a:p>
        </p:txBody>
      </p:sp>
    </p:spTree>
    <p:extLst>
      <p:ext uri="{BB962C8B-B14F-4D97-AF65-F5344CB8AC3E}">
        <p14:creationId xmlns:p14="http://schemas.microsoft.com/office/powerpoint/2010/main" val="3644232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8E4C3-6A62-2961-5B12-BEA74510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Technologies Used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5DB159-68C7-FE3A-0D5B-E9CE41AFE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956" y="2067313"/>
            <a:ext cx="4469781" cy="220890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4536E1-E012-62CB-FEB8-0638DB18A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01207">
            <a:off x="1368699" y="1839005"/>
            <a:ext cx="3381433" cy="19740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7B2340-F4F1-BAC8-146E-7EA61286B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68053">
            <a:off x="6731491" y="1803552"/>
            <a:ext cx="3966319" cy="2695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5D6461-64C4-C879-ED99-E964E13CAA0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4984" b="21081"/>
          <a:stretch>
            <a:fillRect/>
          </a:stretch>
        </p:blipFill>
        <p:spPr>
          <a:xfrm>
            <a:off x="3598448" y="4276217"/>
            <a:ext cx="4436576" cy="15618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DF8CA9-C61E-CF19-37E8-661698A8AC3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707" t="18037" r="66663" b="20970"/>
          <a:stretch>
            <a:fillRect/>
          </a:stretch>
        </p:blipFill>
        <p:spPr>
          <a:xfrm rot="21117571">
            <a:off x="2062544" y="4326371"/>
            <a:ext cx="1096454" cy="950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4F5268-F881-D17B-4B07-D26B5CF026E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6826" t="17205" r="4460" b="20375"/>
          <a:stretch>
            <a:fillRect/>
          </a:stretch>
        </p:blipFill>
        <p:spPr>
          <a:xfrm rot="365084">
            <a:off x="8565911" y="4276217"/>
            <a:ext cx="1133348" cy="96331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BB4DEC-CA57-DD45-5064-B9EAD09E82E2}"/>
              </a:ext>
            </a:extLst>
          </p:cNvPr>
          <p:cNvCxnSpPr>
            <a:cxnSpLocks/>
          </p:cNvCxnSpPr>
          <p:nvPr/>
        </p:nvCxnSpPr>
        <p:spPr>
          <a:xfrm>
            <a:off x="735077" y="1278293"/>
            <a:ext cx="882565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A21A-801E-C36A-72E3-D8B68CE84B03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 Cleaning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59FB5A8-98CA-09F6-B01B-A28EE0EDABF7}"/>
              </a:ext>
            </a:extLst>
          </p:cNvPr>
          <p:cNvCxnSpPr>
            <a:cxnSpLocks/>
          </p:cNvCxnSpPr>
          <p:nvPr/>
        </p:nvCxnSpPr>
        <p:spPr>
          <a:xfrm>
            <a:off x="735077" y="1278293"/>
            <a:ext cx="882565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E666EF-B9B8-DAC1-9787-A2A15DF0F4A9}"/>
              </a:ext>
            </a:extLst>
          </p:cNvPr>
          <p:cNvSpPr txBox="1"/>
          <p:nvPr/>
        </p:nvSpPr>
        <p:spPr>
          <a:xfrm>
            <a:off x="1652392" y="1470331"/>
            <a:ext cx="3733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Handling Null Values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D6FDFA-60D5-4A38-83DA-FF1AD2EA0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54" b="16788"/>
          <a:stretch>
            <a:fillRect/>
          </a:stretch>
        </p:blipFill>
        <p:spPr>
          <a:xfrm>
            <a:off x="933859" y="2009395"/>
            <a:ext cx="5486816" cy="674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199CD9-0043-648A-227A-9E7641BA7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589" y="2738543"/>
            <a:ext cx="7234552" cy="11221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D461E9-F205-F670-FA90-9717F031E6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460" y="3912165"/>
            <a:ext cx="3835297" cy="25059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4C9A3E-230C-06F2-9813-7249660AEF2D}"/>
              </a:ext>
            </a:extLst>
          </p:cNvPr>
          <p:cNvSpPr txBox="1"/>
          <p:nvPr/>
        </p:nvSpPr>
        <p:spPr>
          <a:xfrm>
            <a:off x="7218702" y="2203648"/>
            <a:ext cx="2281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Typecasting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B937BA8-0334-690A-D9D1-F96227DB15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" b="79687"/>
          <a:stretch>
            <a:fillRect/>
          </a:stretch>
        </p:blipFill>
        <p:spPr>
          <a:xfrm>
            <a:off x="904827" y="3930625"/>
            <a:ext cx="5504164" cy="7806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D4BB546-AC09-6C75-9035-5743F49EAC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259" b="14567"/>
          <a:stretch>
            <a:fillRect/>
          </a:stretch>
        </p:blipFill>
        <p:spPr>
          <a:xfrm>
            <a:off x="904827" y="4676456"/>
            <a:ext cx="5502926" cy="67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51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B9D7A-4858-0E4D-2D5A-4C2D92D8C72A}"/>
              </a:ext>
            </a:extLst>
          </p:cNvPr>
          <p:cNvSpPr txBox="1">
            <a:spLocks/>
          </p:cNvSpPr>
          <p:nvPr/>
        </p:nvSpPr>
        <p:spPr>
          <a:xfrm>
            <a:off x="646111" y="452718"/>
            <a:ext cx="10810812" cy="140053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Exploratory Data Analysis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6ABAD0E-8270-BB66-6CC8-7EE65201E54B}"/>
              </a:ext>
            </a:extLst>
          </p:cNvPr>
          <p:cNvCxnSpPr>
            <a:cxnSpLocks/>
          </p:cNvCxnSpPr>
          <p:nvPr/>
        </p:nvCxnSpPr>
        <p:spPr>
          <a:xfrm>
            <a:off x="735077" y="1278293"/>
            <a:ext cx="8825658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93FFDD6-8509-E1A2-D3E0-E9BADEA7C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446" y="1467094"/>
            <a:ext cx="7872142" cy="49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79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FF878C-8383-329C-B515-A1494FAB5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96" y="794554"/>
            <a:ext cx="5456516" cy="43908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D0C331-B2D9-6935-ABC9-477C25787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883" y="1590261"/>
            <a:ext cx="6205221" cy="50391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4F84FC-251F-BE20-5E74-537B327E71D2}"/>
              </a:ext>
            </a:extLst>
          </p:cNvPr>
          <p:cNvSpPr txBox="1"/>
          <p:nvPr/>
        </p:nvSpPr>
        <p:spPr>
          <a:xfrm>
            <a:off x="5045872" y="188844"/>
            <a:ext cx="2100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Line Charts</a:t>
            </a:r>
          </a:p>
        </p:txBody>
      </p:sp>
    </p:spTree>
    <p:extLst>
      <p:ext uri="{BB962C8B-B14F-4D97-AF65-F5344CB8AC3E}">
        <p14:creationId xmlns:p14="http://schemas.microsoft.com/office/powerpoint/2010/main" val="4049795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F7CA6C-8C50-65A0-B2F8-54C022A55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6"/>
          <a:stretch>
            <a:fillRect/>
          </a:stretch>
        </p:blipFill>
        <p:spPr>
          <a:xfrm>
            <a:off x="611784" y="0"/>
            <a:ext cx="6154424" cy="4447006"/>
          </a:xfrm>
          <a:prstGeom prst="rect">
            <a:avLst/>
          </a:prstGeom>
          <a:solidFill>
            <a:srgbClr val="FFFFFF">
              <a:shade val="85000"/>
            </a:srgbClr>
          </a:solidFill>
          <a:ln w="101600" cap="sq">
            <a:solidFill>
              <a:srgbClr val="FDFDFD"/>
            </a:solidFill>
            <a:miter lim="800000"/>
          </a:ln>
          <a:effectLst>
            <a:outerShdw blurRad="57150" dist="37500" dir="7560000" sy="98000" kx="110000" ky="200000" algn="tl" rotWithShape="0">
              <a:srgbClr val="000000">
                <a:alpha val="20000"/>
              </a:srgbClr>
            </a:outerShdw>
          </a:effectLst>
          <a:scene3d>
            <a:camera prst="perspectiveRelaxed">
              <a:rot lat="18960000" lon="0" rev="0"/>
            </a:camera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6B5B97-DDEE-B668-232A-BBC6DE845F1F}"/>
              </a:ext>
            </a:extLst>
          </p:cNvPr>
          <p:cNvSpPr txBox="1"/>
          <p:nvPr/>
        </p:nvSpPr>
        <p:spPr>
          <a:xfrm>
            <a:off x="5111595" y="158365"/>
            <a:ext cx="1968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Bar Charts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D72D9E-57C3-A773-9525-676AF87CA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438601"/>
            <a:ext cx="7356084" cy="51878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CE279E-EA9C-126C-C423-193D88E73B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71" y="3944827"/>
            <a:ext cx="3811129" cy="268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168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319</TotalTime>
  <Words>637</Words>
  <Application>Microsoft Office PowerPoint</Application>
  <PresentationFormat>Widescreen</PresentationFormat>
  <Paragraphs>101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Calibri</vt:lpstr>
      <vt:lpstr>Century Gothic</vt:lpstr>
      <vt:lpstr>Wingdings</vt:lpstr>
      <vt:lpstr>Wingdings 3</vt:lpstr>
      <vt:lpstr>Ion</vt:lpstr>
      <vt:lpstr>SALARY ANALYSIS REPORTS</vt:lpstr>
      <vt:lpstr>CONTENTS </vt:lpstr>
      <vt:lpstr>Objective</vt:lpstr>
      <vt:lpstr>PowerPoint Presentation</vt:lpstr>
      <vt:lpstr>Tools &amp; Technologies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Varun Malhotra</dc:creator>
  <cp:lastModifiedBy>Varun Malhotra</cp:lastModifiedBy>
  <cp:revision>3</cp:revision>
  <dcterms:created xsi:type="dcterms:W3CDTF">2025-06-21T17:10:49Z</dcterms:created>
  <dcterms:modified xsi:type="dcterms:W3CDTF">2025-06-22T18:37:16Z</dcterms:modified>
</cp:coreProperties>
</file>