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0" r:id="rId5"/>
    <p:sldId id="308" r:id="rId6"/>
    <p:sldId id="309" r:id="rId7"/>
    <p:sldId id="310" r:id="rId8"/>
    <p:sldId id="320" r:id="rId9"/>
    <p:sldId id="311" r:id="rId10"/>
    <p:sldId id="321" r:id="rId11"/>
    <p:sldId id="322" r:id="rId12"/>
    <p:sldId id="323" r:id="rId13"/>
    <p:sldId id="325" r:id="rId14"/>
    <p:sldId id="324" r:id="rId15"/>
    <p:sldId id="326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unmalhotra" TargetMode="External"/><Relationship Id="rId2" Type="http://schemas.openxmlformats.org/officeDocument/2006/relationships/hyperlink" Target="mailto:varunvirenmalu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7058" y="613061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Top Instagram</a:t>
            </a:r>
            <a:br>
              <a:rPr lang="en-US" dirty="0"/>
            </a:br>
            <a:r>
              <a:rPr lang="en-US" dirty="0"/>
              <a:t>Influencers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1D9EC-1876-6B5F-F34A-B1594946CD8E}"/>
              </a:ext>
            </a:extLst>
          </p:cNvPr>
          <p:cNvSpPr txBox="1"/>
          <p:nvPr/>
        </p:nvSpPr>
        <p:spPr>
          <a:xfrm>
            <a:off x="6727058" y="451236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By- Varun Malhotra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9CEFA61-9DF6-5040-CDC6-D368A09214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499" r="10499"/>
          <a:stretch>
            <a:fillRect/>
          </a:stretch>
        </p:blipFill>
        <p:spPr>
          <a:xfrm>
            <a:off x="1331842" y="2031293"/>
            <a:ext cx="4631635" cy="3432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C0C8CA-04E5-977A-039E-BA22E5D3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67" y="2394373"/>
            <a:ext cx="2659981" cy="2659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2D89-DEDE-B3D4-A6F4-852221D4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61C5-4891-D7C2-FC5E-B3940A0B8E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92639D-33C9-7041-BD46-98D4792E5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75" y="400974"/>
            <a:ext cx="11559208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Influencers Count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B971D-72CE-74CC-E2C0-880C98CF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r="16626" b="2921"/>
          <a:stretch>
            <a:fillRect/>
          </a:stretch>
        </p:blipFill>
        <p:spPr>
          <a:xfrm>
            <a:off x="1634299" y="1156348"/>
            <a:ext cx="8751120" cy="52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79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57E9-E403-2910-EB8B-96B661A7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5DF-6E18-E176-969E-26022B4F10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95319C-2C01-A98D-D7F1-39BC8B0A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3" y="400974"/>
            <a:ext cx="11529390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Influence Score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A1C6C-AB9E-89E6-16D5-183E2D2F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91" y="1212574"/>
            <a:ext cx="8748714" cy="504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C286-718B-99B0-8868-E2B4FC21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079D-D37D-3725-69A4-9594E6C77A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90D851-BE7C-D648-E14A-E64E9B66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3" y="400974"/>
            <a:ext cx="11529390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Tools &amp; Technologies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AD2058-A510-6842-6493-A196A0CA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69" y="2299314"/>
            <a:ext cx="5293641" cy="2616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760D7-A606-297C-29C4-0AAB42F1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2638">
            <a:off x="1823515" y="1701565"/>
            <a:ext cx="3381433" cy="1974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35580-7002-7132-03DC-8613E502B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44" y="1534612"/>
            <a:ext cx="4197523" cy="2852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0434E-ADA8-A9BA-0914-9799ACEA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07" t="18037" r="66663" b="20970"/>
          <a:stretch>
            <a:fillRect/>
          </a:stretch>
        </p:blipFill>
        <p:spPr>
          <a:xfrm rot="834398">
            <a:off x="4740513" y="4504781"/>
            <a:ext cx="1096454" cy="950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B997F-4F0A-7034-A981-28BE9F382F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26" t="17205" r="4460" b="20375"/>
          <a:stretch>
            <a:fillRect/>
          </a:stretch>
        </p:blipFill>
        <p:spPr>
          <a:xfrm rot="21201033">
            <a:off x="6131469" y="4449333"/>
            <a:ext cx="1133348" cy="96331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6F98145-D85F-49BA-C97F-747785069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7" b="19551"/>
          <a:stretch>
            <a:fillRect/>
          </a:stretch>
        </p:blipFill>
        <p:spPr bwMode="auto">
          <a:xfrm rot="20534208">
            <a:off x="1539714" y="4024202"/>
            <a:ext cx="3449530" cy="8723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3" name="Picture 4" descr="Request: Seaborn · Issue #7469 · simple-icons/simple-icons · GitHub">
            <a:extLst>
              <a:ext uri="{FF2B5EF4-FFF2-40B4-BE49-F238E27FC236}">
                <a16:creationId xmlns:a16="http://schemas.microsoft.com/office/drawing/2014/main" id="{EEC58D2B-926C-1D15-6F76-A9EA8095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382">
            <a:off x="6888695" y="4038937"/>
            <a:ext cx="3744823" cy="106994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58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Influencer Rankings and Distribution</a:t>
            </a:r>
            <a:r>
              <a:rPr lang="en-US" sz="2400" dirty="0"/>
              <a:t>:</a:t>
            </a:r>
          </a:p>
          <a:p>
            <a:r>
              <a:rPr lang="en-US" dirty="0"/>
              <a:t>Analyzed top influencers, their reach, and engagement patterns.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b="1" dirty="0"/>
              <a:t>Country-based Trends</a:t>
            </a:r>
            <a:r>
              <a:rPr lang="en-US" sz="2400" dirty="0"/>
              <a:t>:</a:t>
            </a:r>
          </a:p>
          <a:p>
            <a:r>
              <a:rPr lang="en-US" dirty="0"/>
              <a:t>Identified which countries have the most active influencer bases and higher follower counts.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1359-DE2C-2BC6-174D-B7C0DB1F60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12173" y="1825625"/>
            <a:ext cx="4678975" cy="451730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Micro-Influencers with High Engagement</a:t>
            </a:r>
            <a:r>
              <a:rPr lang="en-US" sz="2400" dirty="0"/>
              <a:t>:</a:t>
            </a:r>
          </a:p>
          <a:p>
            <a:r>
              <a:rPr lang="en-US" dirty="0"/>
              <a:t>Discovered lower-followed influencers with significant engagement.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2400" b="1" dirty="0"/>
              <a:t>Growth Indicators</a:t>
            </a:r>
            <a:r>
              <a:rPr lang="en-US" sz="2400" dirty="0"/>
              <a:t>:</a:t>
            </a:r>
          </a:p>
          <a:p>
            <a:r>
              <a:rPr lang="en-US" dirty="0"/>
              <a:t>Showcased influencers with rising engagement rates on recent posts.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826" y="350869"/>
            <a:ext cx="4377767" cy="271933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59217" y="3340800"/>
            <a:ext cx="4949687" cy="3166331"/>
          </a:xfrm>
        </p:spPr>
        <p:txBody>
          <a:bodyPr>
            <a:normAutofit/>
          </a:bodyPr>
          <a:lstStyle/>
          <a:p>
            <a:r>
              <a:rPr lang="en-US" sz="2800" dirty="0"/>
              <a:t>Varun Malhotra</a:t>
            </a:r>
          </a:p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varunvirenmalu@gmail.com</a:t>
            </a:r>
            <a:endParaRPr lang="en-US" sz="1800" dirty="0"/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https://github.com/ivarunmalhotra</a:t>
            </a:r>
            <a:endParaRPr lang="en-US" sz="1800" dirty="0"/>
          </a:p>
          <a:p>
            <a:r>
              <a:rPr lang="en-US" sz="1800" dirty="0"/>
              <a:t>https://www.linkedin.com/in/i-varunmalhotra/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9B005CB-CB4E-409C-B11F-FD36873BE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0488" r="10488"/>
          <a:stretch>
            <a:fillRect/>
          </a:stretch>
        </p:blipFill>
        <p:spPr>
          <a:xfrm>
            <a:off x="1254407" y="2005651"/>
            <a:ext cx="4589802" cy="340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9634D8-9447-DC3D-7322-4DA88E979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053" y="2651442"/>
            <a:ext cx="2156791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53" y="357809"/>
            <a:ext cx="4831209" cy="1212574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5253" y="2080751"/>
            <a:ext cx="4831209" cy="3869317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Objective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Overview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Cleaning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Data Preprocessing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Exploratory Data Analysis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Tools &amp; Technologies Used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Summary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35D1F1-AF25-D26E-FE50-18579D040F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60" b="12960"/>
          <a:stretch>
            <a:fillRect/>
          </a:stretch>
        </p:blipFill>
        <p:spPr>
          <a:xfrm>
            <a:off x="6370983" y="2107565"/>
            <a:ext cx="4359005" cy="3229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A0C9F-C93C-7C1B-7802-C10A998C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9" y="2157260"/>
            <a:ext cx="3086934" cy="308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4" y="347620"/>
            <a:ext cx="4505155" cy="920157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83673" y="1729409"/>
            <a:ext cx="4505156" cy="4415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will analyze and predict insights on Instagram influencers using a dataset containing information on influencer ranking, engagement metrics, followers, likes, and more. This project targets a more advanced audience with 5 years of experience, so, it will involve detailed exploratory data analysis (EDA) and visualizations.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C00D2D-0710-8982-8EED-D54FD99A2E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49" b="12949"/>
          <a:stretch>
            <a:fillRect/>
          </a:stretch>
        </p:blipFill>
        <p:spPr>
          <a:xfrm>
            <a:off x="1411357" y="2119224"/>
            <a:ext cx="4276198" cy="3168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5"/>
            <a:ext cx="9143999" cy="6556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734D3-FBE3-FC91-6CAF-EEBE86EF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90"/>
          <a:stretch>
            <a:fillRect/>
          </a:stretch>
        </p:blipFill>
        <p:spPr>
          <a:xfrm>
            <a:off x="1518745" y="1340958"/>
            <a:ext cx="9196117" cy="470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8245-E190-C9EE-87ED-FD906846AB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07C1F-ED12-28ED-3247-ED946E7A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5" y="1818492"/>
            <a:ext cx="4094538" cy="3459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27C32CD-9896-B446-43FF-B803EF616A79}"/>
              </a:ext>
            </a:extLst>
          </p:cNvPr>
          <p:cNvSpPr txBox="1">
            <a:spLocks/>
          </p:cNvSpPr>
          <p:nvPr/>
        </p:nvSpPr>
        <p:spPr>
          <a:xfrm>
            <a:off x="5671113" y="868956"/>
            <a:ext cx="5673444" cy="53586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3100" b="1" dirty="0"/>
              <a:t>Columns Overview</a:t>
            </a:r>
          </a:p>
          <a:p>
            <a:pPr marL="0" indent="0">
              <a:spcBef>
                <a:spcPts val="600"/>
              </a:spcBef>
              <a:buNone/>
            </a:pPr>
            <a:endParaRPr lang="en-US" sz="2300" b="1" dirty="0"/>
          </a:p>
          <a:p>
            <a:pPr>
              <a:spcBef>
                <a:spcPts val="600"/>
              </a:spcBef>
            </a:pPr>
            <a:r>
              <a:rPr lang="en-US" sz="2300" b="1" dirty="0"/>
              <a:t>rank</a:t>
            </a:r>
            <a:r>
              <a:rPr lang="en-US" sz="2300" dirty="0"/>
              <a:t>: Influencer rank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channel_info</a:t>
            </a:r>
            <a:r>
              <a:rPr lang="en-US" sz="2300" dirty="0"/>
              <a:t>: Instagram handle or channel information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influence_score</a:t>
            </a:r>
            <a:r>
              <a:rPr lang="en-US" sz="2300" dirty="0"/>
              <a:t>: Calculated influence score based on engagement and followers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posts</a:t>
            </a:r>
            <a:r>
              <a:rPr lang="en-US" sz="2300" dirty="0"/>
              <a:t>: Total number of posts made by the influencer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followers</a:t>
            </a:r>
            <a:r>
              <a:rPr lang="en-US" sz="2300" dirty="0"/>
              <a:t>: Number of followers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avg_likes</a:t>
            </a:r>
            <a:r>
              <a:rPr lang="en-US" sz="2300" dirty="0"/>
              <a:t>: Average likes per post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60_day_eng_rate</a:t>
            </a:r>
            <a:r>
              <a:rPr lang="en-US" sz="2300" dirty="0"/>
              <a:t>: Engagement rate over the past 60 days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new_post_avg_like</a:t>
            </a:r>
            <a:r>
              <a:rPr lang="en-US" sz="2300" dirty="0"/>
              <a:t>: Average likes on recent posts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total_likes</a:t>
            </a:r>
            <a:r>
              <a:rPr lang="en-US" sz="2300" dirty="0"/>
              <a:t>: Cumulative likes on all posts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country</a:t>
            </a:r>
            <a:r>
              <a:rPr lang="en-US" sz="2300" dirty="0"/>
              <a:t>: Influencer's country</a:t>
            </a:r>
          </a:p>
        </p:txBody>
      </p:sp>
    </p:spTree>
    <p:extLst>
      <p:ext uri="{BB962C8B-B14F-4D97-AF65-F5344CB8AC3E}">
        <p14:creationId xmlns:p14="http://schemas.microsoft.com/office/powerpoint/2010/main" val="40687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239" y="402781"/>
            <a:ext cx="9868451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4F2C9-7C94-3D78-D74D-26DF1E4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" t="-3970" r="21253" b="-652"/>
          <a:stretch>
            <a:fillRect/>
          </a:stretch>
        </p:blipFill>
        <p:spPr>
          <a:xfrm>
            <a:off x="1053548" y="1078642"/>
            <a:ext cx="9868451" cy="5111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C96C-8CE6-E0C6-9BC4-BCC72E02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9D3-8F5E-7798-A412-D08CC2E6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202" y="421071"/>
            <a:ext cx="4724971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980B-0682-B982-B6EE-9DB17E94D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7A41-8659-FD7D-BC0E-6B81395E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637" r="48189" b="54214"/>
          <a:stretch>
            <a:fillRect/>
          </a:stretch>
        </p:blipFill>
        <p:spPr>
          <a:xfrm>
            <a:off x="622278" y="1238981"/>
            <a:ext cx="5314409" cy="2995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4E09C-F579-13F4-AC0F-C7653E29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46636" r="46166"/>
          <a:stretch>
            <a:fillRect/>
          </a:stretch>
        </p:blipFill>
        <p:spPr>
          <a:xfrm>
            <a:off x="6096000" y="1238981"/>
            <a:ext cx="5473722" cy="398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1E8BC-D6A7-A2C7-C49B-796C6ADC3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1"/>
          <a:stretch>
            <a:fillRect/>
          </a:stretch>
        </p:blipFill>
        <p:spPr>
          <a:xfrm>
            <a:off x="3574202" y="4026103"/>
            <a:ext cx="3015441" cy="230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51F92-6C73-8FDC-2F30-CFC28EDB47F7}"/>
              </a:ext>
            </a:extLst>
          </p:cNvPr>
          <p:cNvSpPr txBox="1"/>
          <p:nvPr/>
        </p:nvSpPr>
        <p:spPr>
          <a:xfrm>
            <a:off x="947398" y="4972688"/>
            <a:ext cx="201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Types After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typecasting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DD4551-2876-9207-5AED-0345FD0D81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61860" y="5295854"/>
            <a:ext cx="487018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6616-99DE-C8E0-2506-449B8B81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8F1-7FBE-5E1D-CDE2-831B4E35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113" y="311741"/>
            <a:ext cx="11569148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D240-90EB-5980-DE18-B6F06A7F56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B73D3-192B-E603-2F2C-067F149A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" b="3063"/>
          <a:stretch>
            <a:fillRect/>
          </a:stretch>
        </p:blipFill>
        <p:spPr>
          <a:xfrm>
            <a:off x="2069989" y="987602"/>
            <a:ext cx="8045395" cy="5359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2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D1C0-1E2F-AF09-7C7A-BBEFFF9F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FE38-C512-EE3C-4EF9-3BD68F9952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161B9-33AD-CC3B-E2A7-94717244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76" y="1366308"/>
            <a:ext cx="5479064" cy="4862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27F167-2AC9-10CA-B051-88CCB7C9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407183"/>
            <a:ext cx="7660655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Bar Chart of Top 10 Influencers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5930B-08CD-BD48-8077-B66D77A8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07" y="413472"/>
            <a:ext cx="3481118" cy="6011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1568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65</TotalTime>
  <Words>304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Madison</vt:lpstr>
      <vt:lpstr>Top Instagram Influencers Analysis</vt:lpstr>
      <vt:lpstr>CONTENTS</vt:lpstr>
      <vt:lpstr>Objective</vt:lpstr>
      <vt:lpstr>Data Overview</vt:lpstr>
      <vt:lpstr>PowerPoint Presentation</vt:lpstr>
      <vt:lpstr>Data Cleaning</vt:lpstr>
      <vt:lpstr>Data Preprocessing</vt:lpstr>
      <vt:lpstr>Exploratory Data Analysis</vt:lpstr>
      <vt:lpstr>Bar Chart of Top 10 Influencers</vt:lpstr>
      <vt:lpstr>Influencers Count by Country</vt:lpstr>
      <vt:lpstr>Influence Score by Country</vt:lpstr>
      <vt:lpstr>Tools &amp; Technologies Used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Malhotra</dc:creator>
  <cp:lastModifiedBy>Varun Malhotra</cp:lastModifiedBy>
  <cp:revision>8</cp:revision>
  <dcterms:created xsi:type="dcterms:W3CDTF">2025-06-22T19:22:58Z</dcterms:created>
  <dcterms:modified xsi:type="dcterms:W3CDTF">2025-06-23T09:29:42Z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