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00" r:id="rId5"/>
    <p:sldId id="308" r:id="rId6"/>
    <p:sldId id="309" r:id="rId7"/>
    <p:sldId id="310" r:id="rId8"/>
    <p:sldId id="320" r:id="rId9"/>
    <p:sldId id="311" r:id="rId10"/>
    <p:sldId id="321" r:id="rId11"/>
    <p:sldId id="322" r:id="rId12"/>
    <p:sldId id="323" r:id="rId13"/>
    <p:sldId id="325" r:id="rId14"/>
    <p:sldId id="324" r:id="rId15"/>
    <p:sldId id="318" r:id="rId16"/>
    <p:sldId id="319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6D9F66E-5EB9-4882-86FB-DCBF35E3C3E4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72"/>
  </p:normalViewPr>
  <p:slideViewPr>
    <p:cSldViewPr snapToGrid="0">
      <p:cViewPr varScale="1">
        <p:scale>
          <a:sx n="77" d="100"/>
          <a:sy n="77" d="100"/>
        </p:scale>
        <p:origin x="91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A6C669D0-F8F9-909F-F36A-221EAC7424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61AC27-49A0-3B4C-5F49-D6641499EF0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B2F45D-55D9-47BA-9640-E7EB1024F606}" type="datetimeFigureOut">
              <a:rPr lang="en-US" smtClean="0"/>
              <a:t>23-Jun-25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7AD1BD-C6AD-D1DF-596E-659165024C3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BA659A-33FC-973A-2DD5-89A959CA8CD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4A2DCA-E9F6-4345-9316-BF42F09A2C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6691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99C6F8-5F98-E04A-B725-72D1A5FE8444}" type="datetimeFigureOut">
              <a:rPr lang="en-US" smtClean="0"/>
              <a:t>23-Jun-25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5A9608-B288-5444-9C81-49B56A597B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778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2161BAA5-48F7-7727-F9D9-CE83907FFB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064ED4F-0011-0734-A8CE-F357C9B3C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823776" y="0"/>
            <a:ext cx="16715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AC40BC2-4799-E79D-1CFD-4A82C90A1D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9693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D7662E9-6C4B-1DCF-4FA0-9D0E52069D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>
            <a:lvl1pPr algn="l">
              <a:defRPr sz="4800" b="1" spc="-15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E2C7390-A781-021E-CEDA-D9040304381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20158" y="1741488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3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3B9B0186-5603-6346-34F2-6BFA71BC6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614738" y="2425699"/>
            <a:ext cx="3288931" cy="3439321"/>
            <a:chOff x="5656746" y="820557"/>
            <a:chExt cx="4120055" cy="4308449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F76A59AE-96E4-A701-461B-61618472B5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48649D3D-45B7-44C7-93B4-BDC88C328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987349E-C488-C02B-B3B1-CCDBD3A78E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77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12520" y="1825625"/>
            <a:ext cx="4825294" cy="4651375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 marL="457200" indent="0">
              <a:spcAft>
                <a:spcPts val="800"/>
              </a:spcAft>
              <a:buNone/>
              <a:defRPr sz="2000"/>
            </a:lvl2pPr>
            <a:lvl3pPr marL="914400" indent="0">
              <a:spcAft>
                <a:spcPts val="800"/>
              </a:spcAft>
              <a:buNone/>
              <a:defRPr sz="2000"/>
            </a:lvl3pPr>
            <a:lvl4pPr marL="1371600" indent="0">
              <a:spcAft>
                <a:spcPts val="800"/>
              </a:spcAft>
              <a:buNone/>
              <a:defRPr sz="2000"/>
            </a:lvl4pPr>
            <a:lvl5pPr marL="1828800" indent="0">
              <a:spcAft>
                <a:spcPts val="800"/>
              </a:spcAft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696778" y="1813720"/>
            <a:ext cx="4657021" cy="4051300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F004FE-7725-F349-1245-F443F9E81B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76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5FF97B6B-1E04-799C-CDFE-9DAFCA93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28970" y="13063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111DE0A-4C1D-01B1-AA49-D966343F65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777288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BEA20E-0FF2-2897-8BD6-8EFAA8C8D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278460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able Placeholder 5">
            <a:extLst>
              <a:ext uri="{FF2B5EF4-FFF2-40B4-BE49-F238E27FC236}">
                <a16:creationId xmlns:a16="http://schemas.microsoft.com/office/drawing/2014/main" id="{E259F776-4BD1-2F21-61F0-3B60DF6F0366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838200" y="1825625"/>
            <a:ext cx="10515600" cy="4054475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2987B8-BA6E-EE2B-BFB9-D52D6D956AF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69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4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C4A07D69-1AF2-A193-316E-DD3803E94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6520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E4D2FA-0049-1792-F6B4-D5FE1EE5A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92348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6E6ACF-3879-BE02-100B-2096C22357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4323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E74699B-D6F0-303E-200A-7017E1842F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506739" y="2603777"/>
            <a:ext cx="4120055" cy="4308449"/>
            <a:chOff x="5656746" y="820557"/>
            <a:chExt cx="4120055" cy="4308449"/>
          </a:xfrm>
        </p:grpSpPr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C9E38E0-92AE-5063-B259-A22230AA6A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7260EEF0-1C13-AD9A-0967-0460B979E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8FE848A-1123-37B6-C43C-5DC49EE0A1D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412173" y="1825625"/>
            <a:ext cx="4678975" cy="4517302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FB0C591-7E28-3722-4795-07BFB9ED09CF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851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5312039-7E28-974D-ED1C-90F1E53E9C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382344"/>
            <a:ext cx="4377767" cy="2719337"/>
          </a:xfrm>
        </p:spPr>
        <p:txBody>
          <a:bodyPr anchor="b">
            <a:normAutofit/>
          </a:bodyPr>
          <a:lstStyle>
            <a:lvl1pPr algn="l">
              <a:defRPr sz="44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1745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9992" y="3340800"/>
            <a:ext cx="4368450" cy="3166331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/>
            </a:lvl1pPr>
            <a:lvl2pPr marL="57150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/>
            </a:lvl2pPr>
            <a:lvl3pPr marL="9715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/>
            </a:lvl3pPr>
            <a:lvl4pPr marL="14287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4pPr>
            <a:lvl5pPr marL="1885950" indent="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27932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5ED18-7A07-47F1-8056-CD86B076AF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84CE42-5F4D-E722-7ABC-852575A3EB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2FCB7E-A25D-2786-57F4-CAC8C0B7E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8020-3841-3809-A971-C013AF1C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47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F76D726-924C-E5EB-B28C-E3B9B4462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279A287-35CA-B289-525D-D67FB24B3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B2365-305E-AE99-1CD4-605540C71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1072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>
            <a:extLst>
              <a:ext uri="{FF2B5EF4-FFF2-40B4-BE49-F238E27FC236}">
                <a16:creationId xmlns:a16="http://schemas.microsoft.com/office/drawing/2014/main" id="{F31C49C2-4E92-6564-1A68-190EFACC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03C2B3-3873-7FFA-2567-57F2F6ABBF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63334" y="0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619A50-ADC7-AA30-E96F-D0853D0DD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6501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447AC2-F09C-2AC2-0522-F871987D6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7140" y="576470"/>
            <a:ext cx="4831209" cy="2266121"/>
          </a:xfrm>
        </p:spPr>
        <p:txBody>
          <a:bodyPr anchor="ctr">
            <a:normAutofit/>
          </a:bodyPr>
          <a:lstStyle>
            <a:lvl1pPr algn="r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7C3A4AA6-1D0C-DE79-F399-33299CB812C6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67139" y="3031435"/>
            <a:ext cx="4831209" cy="3478944"/>
          </a:xfrm>
        </p:spPr>
        <p:txBody>
          <a:bodyPr>
            <a:normAutofit/>
          </a:bodyPr>
          <a:lstStyle>
            <a:lvl1pPr marL="0" indent="0" algn="r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 algn="r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 algn="r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 algn="r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890039" y="1751216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 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1E58A54-F746-59CF-007A-329493EC50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075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6A991E4A-E418-E9C0-B35B-0A81DCE3A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1138655 w 12192000"/>
              <a:gd name="connsiteY0" fmla="*/ 1746908 h 6858000"/>
              <a:gd name="connsiteX1" fmla="*/ 913599 w 12192000"/>
              <a:gd name="connsiteY1" fmla="*/ 1971964 h 6858000"/>
              <a:gd name="connsiteX2" fmla="*/ 913599 w 12192000"/>
              <a:gd name="connsiteY2" fmla="*/ 5520711 h 6858000"/>
              <a:gd name="connsiteX3" fmla="*/ 1138655 w 12192000"/>
              <a:gd name="connsiteY3" fmla="*/ 5745767 h 6858000"/>
              <a:gd name="connsiteX4" fmla="*/ 6091846 w 12192000"/>
              <a:gd name="connsiteY4" fmla="*/ 5745767 h 6858000"/>
              <a:gd name="connsiteX5" fmla="*/ 6316902 w 12192000"/>
              <a:gd name="connsiteY5" fmla="*/ 5520711 h 6858000"/>
              <a:gd name="connsiteX6" fmla="*/ 6316902 w 12192000"/>
              <a:gd name="connsiteY6" fmla="*/ 1971964 h 6858000"/>
              <a:gd name="connsiteX7" fmla="*/ 6091846 w 12192000"/>
              <a:gd name="connsiteY7" fmla="*/ 1746908 h 6858000"/>
              <a:gd name="connsiteX8" fmla="*/ 12184610 w 12192000"/>
              <a:gd name="connsiteY8" fmla="*/ 0 h 6858000"/>
              <a:gd name="connsiteX9" fmla="*/ 12192000 w 12192000"/>
              <a:gd name="connsiteY9" fmla="*/ 0 h 6858000"/>
              <a:gd name="connsiteX10" fmla="*/ 12192000 w 12192000"/>
              <a:gd name="connsiteY10" fmla="*/ 6858000 h 6858000"/>
              <a:gd name="connsiteX11" fmla="*/ 12184610 w 12192000"/>
              <a:gd name="connsiteY11" fmla="*/ 6858000 h 6858000"/>
              <a:gd name="connsiteX12" fmla="*/ 0 w 12192000"/>
              <a:gd name="connsiteY12" fmla="*/ 0 h 6858000"/>
              <a:gd name="connsiteX13" fmla="*/ 918140 w 12192000"/>
              <a:gd name="connsiteY13" fmla="*/ 0 h 6858000"/>
              <a:gd name="connsiteX14" fmla="*/ 918140 w 12192000"/>
              <a:gd name="connsiteY14" fmla="*/ 1010539 h 6858000"/>
              <a:gd name="connsiteX15" fmla="*/ 1195741 w 12192000"/>
              <a:gd name="connsiteY15" fmla="*/ 1288140 h 6858000"/>
              <a:gd name="connsiteX16" fmla="*/ 6043842 w 12192000"/>
              <a:gd name="connsiteY16" fmla="*/ 1288140 h 6858000"/>
              <a:gd name="connsiteX17" fmla="*/ 6321443 w 12192000"/>
              <a:gd name="connsiteY17" fmla="*/ 1010539 h 6858000"/>
              <a:gd name="connsiteX18" fmla="*/ 6321443 w 12192000"/>
              <a:gd name="connsiteY18" fmla="*/ 0 h 6858000"/>
              <a:gd name="connsiteX19" fmla="*/ 11019692 w 12192000"/>
              <a:gd name="connsiteY19" fmla="*/ 0 h 6858000"/>
              <a:gd name="connsiteX20" fmla="*/ 11019692 w 12192000"/>
              <a:gd name="connsiteY20" fmla="*/ 6858000 h 6858000"/>
              <a:gd name="connsiteX21" fmla="*/ 6283982 w 12192000"/>
              <a:gd name="connsiteY21" fmla="*/ 6858000 h 6858000"/>
              <a:gd name="connsiteX22" fmla="*/ 6283982 w 12192000"/>
              <a:gd name="connsiteY22" fmla="*/ 6429590 h 6858000"/>
              <a:gd name="connsiteX23" fmla="*/ 6058926 w 12192000"/>
              <a:gd name="connsiteY23" fmla="*/ 6204534 h 6858000"/>
              <a:gd name="connsiteX24" fmla="*/ 1105735 w 12192000"/>
              <a:gd name="connsiteY24" fmla="*/ 6204534 h 6858000"/>
              <a:gd name="connsiteX25" fmla="*/ 880679 w 12192000"/>
              <a:gd name="connsiteY25" fmla="*/ 6429590 h 6858000"/>
              <a:gd name="connsiteX26" fmla="*/ 880679 w 12192000"/>
              <a:gd name="connsiteY26" fmla="*/ 6858000 h 6858000"/>
              <a:gd name="connsiteX27" fmla="*/ 0 w 12192000"/>
              <a:gd name="connsiteY2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12192000" h="6858000"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close/>
                <a:moveTo>
                  <a:pt x="1218461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12184610" y="6858000"/>
                </a:lnTo>
                <a:close/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1019692" y="0"/>
                </a:lnTo>
                <a:lnTo>
                  <a:pt x="11019692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3315A23-2C00-4A7E-B9E9-65CF734EE1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068700" y="1116391"/>
            <a:ext cx="4120055" cy="4308449"/>
            <a:chOff x="5656746" y="820557"/>
            <a:chExt cx="4120055" cy="4308449"/>
          </a:xfrm>
        </p:grpSpPr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CFF8075D-03CC-DDD4-332C-F26F61AF7F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1" name="Graphic 10">
              <a:extLst>
                <a:ext uri="{FF2B5EF4-FFF2-40B4-BE49-F238E27FC236}">
                  <a16:creationId xmlns:a16="http://schemas.microsoft.com/office/drawing/2014/main" id="{DE03B7A5-6E3E-5DC1-6705-A3B82F408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20675" y="480627"/>
            <a:ext cx="4505155" cy="2894495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1541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21313" y="3505200"/>
            <a:ext cx="4029859" cy="30019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52A9BE-2A46-4899-C38E-B513CC1AF11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914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A9EF1CCA-35D0-41F4-BC3D-AA1679C3E6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76514" y="397442"/>
            <a:ext cx="9619886" cy="6623279"/>
            <a:chOff x="1276514" y="397442"/>
            <a:chExt cx="9619886" cy="6623279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39112C6-05E1-7A58-F9B3-4ED607F0FEB5}"/>
                </a:ext>
              </a:extLst>
            </p:cNvPr>
            <p:cNvGrpSpPr/>
            <p:nvPr userDrawn="1"/>
          </p:nvGrpSpPr>
          <p:grpSpPr>
            <a:xfrm>
              <a:off x="1276514" y="397442"/>
              <a:ext cx="3028206" cy="3166674"/>
              <a:chOff x="5656746" y="820557"/>
              <a:chExt cx="4120055" cy="4308449"/>
            </a:xfrm>
          </p:grpSpPr>
          <p:pic>
            <p:nvPicPr>
              <p:cNvPr id="9" name="Graphic 8">
                <a:extLst>
                  <a:ext uri="{FF2B5EF4-FFF2-40B4-BE49-F238E27FC236}">
                    <a16:creationId xmlns:a16="http://schemas.microsoft.com/office/drawing/2014/main" id="{580B3039-6990-1E35-87E4-6C581CF7BA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0" name="Graphic 9">
                <a:extLst>
                  <a:ext uri="{FF2B5EF4-FFF2-40B4-BE49-F238E27FC236}">
                    <a16:creationId xmlns:a16="http://schemas.microsoft.com/office/drawing/2014/main" id="{37F0331D-9A8D-485F-9469-6B31E3D61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1BCBEDD-D6D8-B22D-46D2-C061FBDFE326}"/>
                </a:ext>
              </a:extLst>
            </p:cNvPr>
            <p:cNvGrpSpPr/>
            <p:nvPr userDrawn="1"/>
          </p:nvGrpSpPr>
          <p:grpSpPr>
            <a:xfrm>
              <a:off x="6776345" y="2712272"/>
              <a:ext cx="4120055" cy="4308449"/>
              <a:chOff x="5656746" y="820557"/>
              <a:chExt cx="4120055" cy="4308449"/>
            </a:xfrm>
          </p:grpSpPr>
          <p:pic>
            <p:nvPicPr>
              <p:cNvPr id="13" name="Graphic 12">
                <a:extLst>
                  <a:ext uri="{FF2B5EF4-FFF2-40B4-BE49-F238E27FC236}">
                    <a16:creationId xmlns:a16="http://schemas.microsoft.com/office/drawing/2014/main" id="{43D2104B-238A-6958-53E9-4C3CFC4C99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753287" y="820557"/>
                <a:ext cx="3926972" cy="4308449"/>
              </a:xfrm>
              <a:prstGeom prst="rect">
                <a:avLst/>
              </a:prstGeom>
            </p:spPr>
          </p:pic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FE1FCD13-2E12-4019-9FCB-3A53D17321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5656746" y="914755"/>
                <a:ext cx="4120055" cy="4120055"/>
              </a:xfrm>
              <a:prstGeom prst="rect">
                <a:avLst/>
              </a:prstGeom>
            </p:spPr>
          </p:pic>
        </p:grp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7CEA9FD7-5B24-27A7-2BB5-A937B6A4DA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9386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3731B0-8EE6-11A7-D5EB-431792C48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2568" y="0"/>
            <a:ext cx="210812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18745" y="507244"/>
            <a:ext cx="9143999" cy="2162065"/>
          </a:xfrm>
        </p:spPr>
        <p:txBody>
          <a:bodyPr anchor="b">
            <a:normAutofit/>
          </a:bodyPr>
          <a:lstStyle>
            <a:lvl1pPr algn="l">
              <a:defRPr sz="48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52700" y="3586281"/>
            <a:ext cx="7086600" cy="2286000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AEB78-507E-76A4-533C-B685FBB93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071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08A07D-9CD9-61E7-5307-509E256E32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8196" y="0"/>
            <a:ext cx="2497096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6D3D556-F10A-EC7C-0757-E00C6BD115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755612" y="0"/>
            <a:ext cx="39699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434F37-A346-4DC3-ACA1-FE0B5DD0A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405264" y="1517829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CD6BFE6-65DF-2EFD-2AB8-EF54AE6EDEE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772A018D-5452-637A-6EFC-8A1C55CE0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43AED969-CB3F-45E5-4B56-8D4841A04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53444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6EEE179-0672-B497-0D0F-DF7C0E09DF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7523" y="750316"/>
            <a:ext cx="5469591" cy="2066052"/>
          </a:xfrm>
        </p:spPr>
        <p:txBody>
          <a:bodyPr anchor="ctr">
            <a:normAutofit/>
          </a:bodyPr>
          <a:lstStyle>
            <a:lvl1pPr algn="l">
              <a:defRPr sz="4400" b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3" name="Content Placeholder 22">
            <a:extLst>
              <a:ext uri="{FF2B5EF4-FFF2-40B4-BE49-F238E27FC236}">
                <a16:creationId xmlns:a16="http://schemas.microsoft.com/office/drawing/2014/main" id="{5F3BAA8E-44E6-12B3-F690-09AB8C245E9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297703" y="2884989"/>
            <a:ext cx="4768850" cy="36253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2400"/>
            </a:lvl1pPr>
            <a:lvl2pPr marL="457200" indent="0">
              <a:lnSpc>
                <a:spcPct val="100000"/>
              </a:lnSpc>
              <a:spcBef>
                <a:spcPts val="1000"/>
              </a:spcBef>
              <a:buNone/>
              <a:defRPr sz="2000"/>
            </a:lvl2pPr>
            <a:lvl3pPr marL="914400" indent="0">
              <a:lnSpc>
                <a:spcPct val="100000"/>
              </a:lnSpc>
              <a:spcBef>
                <a:spcPts val="1000"/>
              </a:spcBef>
              <a:buNone/>
              <a:defRPr sz="1800"/>
            </a:lvl3pPr>
            <a:lvl4pPr marL="1371600" indent="0">
              <a:lnSpc>
                <a:spcPct val="100000"/>
              </a:lnSpc>
              <a:spcBef>
                <a:spcPts val="1000"/>
              </a:spcBef>
              <a:buNone/>
              <a:defRPr sz="1600"/>
            </a:lvl4pPr>
            <a:lvl5pPr marL="1828800" indent="0">
              <a:lnSpc>
                <a:spcPct val="100000"/>
              </a:lnSpc>
              <a:spcBef>
                <a:spcPts val="1000"/>
              </a:spcBef>
              <a:buNone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4A042FB-AE91-12A6-1B9A-55AE16FB5340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997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>
            <a:extLst>
              <a:ext uri="{FF2B5EF4-FFF2-40B4-BE49-F238E27FC236}">
                <a16:creationId xmlns:a16="http://schemas.microsoft.com/office/drawing/2014/main" id="{FA63973E-7BCA-0A84-9988-670F7B314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928" y="1925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F9F5EDC-2D5E-96A7-AAB9-D60B6E1AFB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6699" y="3527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424DE0-155D-2A3C-788A-5A0C0D9CD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6728" y="275768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B87C557-55D3-F920-773C-DDD1348C42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2673" y="2714197"/>
            <a:ext cx="4120055" cy="4308449"/>
            <a:chOff x="5656746" y="820557"/>
            <a:chExt cx="4120055" cy="4308449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1BC0724F-AE42-0E0F-E392-0C3EBB9DD8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6" name="Graphic 15">
              <a:extLst>
                <a:ext uri="{FF2B5EF4-FFF2-40B4-BE49-F238E27FC236}">
                  <a16:creationId xmlns:a16="http://schemas.microsoft.com/office/drawing/2014/main" id="{1B6F6A44-F108-5B62-1638-5680B0204E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00667" y="405113"/>
            <a:ext cx="4505155" cy="6007261"/>
          </a:xfrm>
        </p:spPr>
        <p:txBody>
          <a:bodyPr anchor="ctr">
            <a:normAutofit/>
          </a:bodyPr>
          <a:lstStyle>
            <a:lvl1pPr algn="r">
              <a:defRPr sz="4800" b="1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Picture Placeholder 10">
            <a:extLst>
              <a:ext uri="{FF2B5EF4-FFF2-40B4-BE49-F238E27FC236}">
                <a16:creationId xmlns:a16="http://schemas.microsoft.com/office/drawing/2014/main" id="{83A8F0F5-EBCC-860A-B0EE-A7F56BA39A4E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876079" y="1748992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0224B-09BE-F95F-F2DE-0EA9731AEB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7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Righ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5">
            <a:extLst>
              <a:ext uri="{FF2B5EF4-FFF2-40B4-BE49-F238E27FC236}">
                <a16:creationId xmlns:a16="http://schemas.microsoft.com/office/drawing/2014/main" id="{050290D7-ABD3-D880-F002-A497290AC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245" y="-3248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918140 w 12192000"/>
              <a:gd name="connsiteY1" fmla="*/ 0 h 6858000"/>
              <a:gd name="connsiteX2" fmla="*/ 918140 w 12192000"/>
              <a:gd name="connsiteY2" fmla="*/ 1010539 h 6858000"/>
              <a:gd name="connsiteX3" fmla="*/ 1195741 w 12192000"/>
              <a:gd name="connsiteY3" fmla="*/ 1288140 h 6858000"/>
              <a:gd name="connsiteX4" fmla="*/ 6043842 w 12192000"/>
              <a:gd name="connsiteY4" fmla="*/ 1288140 h 6858000"/>
              <a:gd name="connsiteX5" fmla="*/ 6321443 w 12192000"/>
              <a:gd name="connsiteY5" fmla="*/ 1010539 h 6858000"/>
              <a:gd name="connsiteX6" fmla="*/ 6321443 w 12192000"/>
              <a:gd name="connsiteY6" fmla="*/ 0 h 6858000"/>
              <a:gd name="connsiteX7" fmla="*/ 12192000 w 12192000"/>
              <a:gd name="connsiteY7" fmla="*/ 0 h 6858000"/>
              <a:gd name="connsiteX8" fmla="*/ 12192000 w 12192000"/>
              <a:gd name="connsiteY8" fmla="*/ 6858000 h 6858000"/>
              <a:gd name="connsiteX9" fmla="*/ 6283982 w 12192000"/>
              <a:gd name="connsiteY9" fmla="*/ 6858000 h 6858000"/>
              <a:gd name="connsiteX10" fmla="*/ 6283982 w 12192000"/>
              <a:gd name="connsiteY10" fmla="*/ 6429590 h 6858000"/>
              <a:gd name="connsiteX11" fmla="*/ 6058926 w 12192000"/>
              <a:gd name="connsiteY11" fmla="*/ 6204534 h 6858000"/>
              <a:gd name="connsiteX12" fmla="*/ 1105735 w 12192000"/>
              <a:gd name="connsiteY12" fmla="*/ 6204534 h 6858000"/>
              <a:gd name="connsiteX13" fmla="*/ 880679 w 12192000"/>
              <a:gd name="connsiteY13" fmla="*/ 6429590 h 6858000"/>
              <a:gd name="connsiteX14" fmla="*/ 880679 w 12192000"/>
              <a:gd name="connsiteY14" fmla="*/ 6858000 h 6858000"/>
              <a:gd name="connsiteX15" fmla="*/ 0 w 12192000"/>
              <a:gd name="connsiteY15" fmla="*/ 6858000 h 6858000"/>
              <a:gd name="connsiteX16" fmla="*/ 0 w 12192000"/>
              <a:gd name="connsiteY16" fmla="*/ 0 h 6858000"/>
              <a:gd name="connsiteX17" fmla="*/ 1138655 w 12192000"/>
              <a:gd name="connsiteY17" fmla="*/ 1746908 h 6858000"/>
              <a:gd name="connsiteX18" fmla="*/ 913599 w 12192000"/>
              <a:gd name="connsiteY18" fmla="*/ 1971964 h 6858000"/>
              <a:gd name="connsiteX19" fmla="*/ 913599 w 12192000"/>
              <a:gd name="connsiteY19" fmla="*/ 5520711 h 6858000"/>
              <a:gd name="connsiteX20" fmla="*/ 1138655 w 12192000"/>
              <a:gd name="connsiteY20" fmla="*/ 5745767 h 6858000"/>
              <a:gd name="connsiteX21" fmla="*/ 6091846 w 12192000"/>
              <a:gd name="connsiteY21" fmla="*/ 5745767 h 6858000"/>
              <a:gd name="connsiteX22" fmla="*/ 6316902 w 12192000"/>
              <a:gd name="connsiteY22" fmla="*/ 5520711 h 6858000"/>
              <a:gd name="connsiteX23" fmla="*/ 6316902 w 12192000"/>
              <a:gd name="connsiteY23" fmla="*/ 1971964 h 6858000"/>
              <a:gd name="connsiteX24" fmla="*/ 6091846 w 12192000"/>
              <a:gd name="connsiteY24" fmla="*/ 1746908 h 6858000"/>
              <a:gd name="connsiteX25" fmla="*/ 1138655 w 12192000"/>
              <a:gd name="connsiteY25" fmla="*/ 174690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918140" y="0"/>
                </a:lnTo>
                <a:lnTo>
                  <a:pt x="918140" y="1010539"/>
                </a:lnTo>
                <a:cubicBezTo>
                  <a:pt x="918140" y="1163854"/>
                  <a:pt x="1042426" y="1288140"/>
                  <a:pt x="1195741" y="1288140"/>
                </a:cubicBezTo>
                <a:lnTo>
                  <a:pt x="6043842" y="1288140"/>
                </a:lnTo>
                <a:cubicBezTo>
                  <a:pt x="6197157" y="1288140"/>
                  <a:pt x="6321443" y="1163854"/>
                  <a:pt x="6321443" y="1010539"/>
                </a:cubicBezTo>
                <a:lnTo>
                  <a:pt x="6321443" y="0"/>
                </a:lnTo>
                <a:lnTo>
                  <a:pt x="12192000" y="0"/>
                </a:lnTo>
                <a:lnTo>
                  <a:pt x="12192000" y="6858000"/>
                </a:lnTo>
                <a:lnTo>
                  <a:pt x="6283982" y="6858000"/>
                </a:lnTo>
                <a:lnTo>
                  <a:pt x="6283982" y="6429590"/>
                </a:lnTo>
                <a:cubicBezTo>
                  <a:pt x="6283982" y="6305295"/>
                  <a:pt x="6183221" y="6204534"/>
                  <a:pt x="6058926" y="6204534"/>
                </a:cubicBezTo>
                <a:lnTo>
                  <a:pt x="1105735" y="6204534"/>
                </a:lnTo>
                <a:cubicBezTo>
                  <a:pt x="981440" y="6204534"/>
                  <a:pt x="880679" y="6305295"/>
                  <a:pt x="880679" y="6429590"/>
                </a:cubicBezTo>
                <a:lnTo>
                  <a:pt x="880679" y="6858000"/>
                </a:lnTo>
                <a:lnTo>
                  <a:pt x="0" y="6858000"/>
                </a:lnTo>
                <a:lnTo>
                  <a:pt x="0" y="0"/>
                </a:lnTo>
                <a:close/>
                <a:moveTo>
                  <a:pt x="1138655" y="1746908"/>
                </a:moveTo>
                <a:cubicBezTo>
                  <a:pt x="1014360" y="1746908"/>
                  <a:pt x="913599" y="1847669"/>
                  <a:pt x="913599" y="1971964"/>
                </a:cubicBezTo>
                <a:lnTo>
                  <a:pt x="913599" y="5520711"/>
                </a:lnTo>
                <a:cubicBezTo>
                  <a:pt x="913599" y="5645006"/>
                  <a:pt x="1014360" y="5745767"/>
                  <a:pt x="1138655" y="5745767"/>
                </a:cubicBezTo>
                <a:lnTo>
                  <a:pt x="6091846" y="5745767"/>
                </a:lnTo>
                <a:cubicBezTo>
                  <a:pt x="6216141" y="5745767"/>
                  <a:pt x="6316902" y="5645006"/>
                  <a:pt x="6316902" y="5520711"/>
                </a:cubicBezTo>
                <a:lnTo>
                  <a:pt x="6316902" y="1971964"/>
                </a:lnTo>
                <a:cubicBezTo>
                  <a:pt x="6316902" y="1847669"/>
                  <a:pt x="6216141" y="1746908"/>
                  <a:pt x="6091846" y="1746908"/>
                </a:cubicBezTo>
                <a:lnTo>
                  <a:pt x="1138655" y="1746908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D13AA8-D23C-5C6A-33DF-C454CDF896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01493" y="0"/>
            <a:ext cx="109162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39822-D546-CAF5-43A0-84756C8C7B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761785" y="0"/>
            <a:ext cx="272051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AD7832-54F8-F683-7C5A-71ABBBD6D1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1555" y="270595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99930" y="347620"/>
            <a:ext cx="5163939" cy="2474204"/>
          </a:xfrm>
        </p:spPr>
        <p:txBody>
          <a:bodyPr anchor="b">
            <a:normAutofit/>
          </a:bodyPr>
          <a:lstStyle>
            <a:lvl1pPr algn="l">
              <a:defRPr sz="4400" b="0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8ABFB379-CB29-0D42-1349-53B7325212E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900170" y="1751759"/>
            <a:ext cx="5394960" cy="3997325"/>
          </a:xfrm>
          <a:prstGeom prst="roundRect">
            <a:avLst>
              <a:gd name="adj" fmla="val 5229"/>
            </a:avLst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Click icon to add picture </a:t>
            </a:r>
          </a:p>
          <a:p>
            <a:endParaRPr lang="en-US" dirty="0"/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6EE87FA3-5409-C076-826E-A5685EB21E22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99930" y="2961187"/>
            <a:ext cx="5163939" cy="3346735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/>
            </a:lvl1pPr>
            <a:lvl2pPr marL="80010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/>
            </a:lvl2pPr>
            <a:lvl3pPr marL="12001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600"/>
            </a:lvl3pPr>
            <a:lvl4pPr marL="16573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4pPr>
            <a:lvl5pPr marL="2114550" indent="-228600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3AD0209-DE4E-6825-8F20-EC9CF7FA6A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808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1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D1F6D51D-5B15-9B30-DC19-5F58B3052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37577" y="3429000"/>
            <a:ext cx="3288931" cy="3439321"/>
            <a:chOff x="5656746" y="820557"/>
            <a:chExt cx="4120055" cy="4308449"/>
          </a:xfrm>
        </p:grpSpPr>
        <p:pic>
          <p:nvPicPr>
            <p:cNvPr id="12" name="Graphic 11">
              <a:extLst>
                <a:ext uri="{FF2B5EF4-FFF2-40B4-BE49-F238E27FC236}">
                  <a16:creationId xmlns:a16="http://schemas.microsoft.com/office/drawing/2014/main" id="{A480DA77-F71B-5298-1353-A41A3B4DA8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90839BC8-89BD-1554-5D44-CDDBE6CA9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1216545-2BDC-F9A0-F675-174EDC9261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5336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568970B-8B94-3775-274C-FB844115E4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2942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972257-517A-A49E-FA85-ED69B1A60F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068288" y="0"/>
            <a:ext cx="45720" cy="6858000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2" y="1825625"/>
            <a:ext cx="4247067" cy="435133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434851" y="1825625"/>
            <a:ext cx="4247067" cy="435133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94AC65-CD3D-69D7-24FB-C82AA429A96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D04544E-40BA-0EF3-1D11-F15C7E80D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83561" y="1602"/>
            <a:ext cx="300530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06BFA7-94AE-3A18-523D-C688ECFB4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78414" y="0"/>
            <a:ext cx="94077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5786F04-54BF-9AA6-0B44-DE78BB380D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85177" y="2407472"/>
            <a:ext cx="4120055" cy="4308449"/>
            <a:chOff x="5656746" y="820557"/>
            <a:chExt cx="4120055" cy="4308449"/>
          </a:xfrm>
        </p:grpSpPr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A2FB764-6719-6FC4-D31C-F96BBA0A6F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753287" y="820557"/>
              <a:ext cx="3926972" cy="4308449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D87175FD-8DE3-7754-36A9-07FEE388E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5656746" y="914755"/>
              <a:ext cx="4120055" cy="4120055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291BC4-F154-0A1C-BD50-D90F45B2E4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00" y="273843"/>
            <a:ext cx="11571890" cy="6310314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30000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00853" y="1825625"/>
            <a:ext cx="3525772" cy="4351338"/>
          </a:xfrm>
        </p:spPr>
        <p:txBody>
          <a:bodyPr>
            <a:normAutofit/>
          </a:bodyPr>
          <a:lstStyle>
            <a:lvl1pPr>
              <a:spcAft>
                <a:spcPts val="800"/>
              </a:spcAft>
              <a:defRPr sz="2000"/>
            </a:lvl1pPr>
            <a:lvl2pPr>
              <a:spcAft>
                <a:spcPts val="800"/>
              </a:spcAft>
              <a:defRPr sz="1800"/>
            </a:lvl2pPr>
            <a:lvl3pPr>
              <a:spcAft>
                <a:spcPts val="800"/>
              </a:spcAft>
              <a:defRPr sz="1600"/>
            </a:lvl3pPr>
            <a:lvl4pPr>
              <a:spcAft>
                <a:spcPts val="800"/>
              </a:spcAft>
              <a:defRPr sz="1400"/>
            </a:lvl4pPr>
            <a:lvl5pPr>
              <a:spcAft>
                <a:spcPts val="800"/>
              </a:spcAft>
              <a:defRPr sz="14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EE0070D-0874-F1CC-4E29-6938F5F6349B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149516" y="1733025"/>
            <a:ext cx="6204283" cy="3989388"/>
          </a:xfrm>
        </p:spPr>
        <p:txBody>
          <a:bodyPr>
            <a:normAutofit/>
          </a:bodyPr>
          <a:lstStyle>
            <a:lvl1pPr marL="0" indent="0">
              <a:buNone/>
              <a:defRPr sz="2000" b="1"/>
            </a:lvl1pPr>
            <a:lvl2pPr marL="228600">
              <a:defRPr sz="2000"/>
            </a:lvl2pPr>
            <a:lvl3pPr marL="685800">
              <a:defRPr sz="2000"/>
            </a:lvl3pPr>
            <a:lvl4pPr marL="1143000">
              <a:defRPr sz="2000"/>
            </a:lvl4pPr>
            <a:lvl5pPr marL="1600200"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DBFC337-301C-C3ED-321C-AB4EF4A1082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8593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1875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14525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22000" y="6145255"/>
            <a:ext cx="8451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1AFD02D-325A-F2A8-9A62-D6D0AF0693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14525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66" r:id="rId3"/>
    <p:sldLayoutId id="2147483663" r:id="rId4"/>
    <p:sldLayoutId id="2147483667" r:id="rId5"/>
    <p:sldLayoutId id="2147483668" r:id="rId6"/>
    <p:sldLayoutId id="2147483669" r:id="rId7"/>
    <p:sldLayoutId id="2147483650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54" r:id="rId14"/>
    <p:sldLayoutId id="2147483655" r:id="rId15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varunmalhotra" TargetMode="External"/><Relationship Id="rId2" Type="http://schemas.openxmlformats.org/officeDocument/2006/relationships/hyperlink" Target="mailto:varunvirenmalu@gmail.com" TargetMode="Externa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25232" y="463974"/>
            <a:ext cx="4217424" cy="3709195"/>
          </a:xfrm>
        </p:spPr>
        <p:txBody>
          <a:bodyPr anchor="b">
            <a:normAutofit/>
          </a:bodyPr>
          <a:lstStyle/>
          <a:p>
            <a:r>
              <a:rPr lang="en-US" dirty="0"/>
              <a:t>Top Instagram</a:t>
            </a:r>
            <a:br>
              <a:rPr lang="en-US" dirty="0"/>
            </a:br>
            <a:r>
              <a:rPr lang="en-US" dirty="0"/>
              <a:t>Influencers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91D9EC-1876-6B5F-F34A-B1594946CD8E}"/>
              </a:ext>
            </a:extLst>
          </p:cNvPr>
          <p:cNvSpPr txBox="1"/>
          <p:nvPr/>
        </p:nvSpPr>
        <p:spPr>
          <a:xfrm>
            <a:off x="7025232" y="4363278"/>
            <a:ext cx="32496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Presented By- Varun Malhotra</a:t>
            </a:r>
          </a:p>
        </p:txBody>
      </p:sp>
      <p:pic>
        <p:nvPicPr>
          <p:cNvPr id="13" name="Picture Placeholder 12">
            <a:extLst>
              <a:ext uri="{FF2B5EF4-FFF2-40B4-BE49-F238E27FC236}">
                <a16:creationId xmlns:a16="http://schemas.microsoft.com/office/drawing/2014/main" id="{D9CEFA61-9DF6-5040-CDC6-D368A092142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l="10499" r="10499"/>
          <a:stretch>
            <a:fillRect/>
          </a:stretch>
        </p:blipFill>
        <p:spPr>
          <a:xfrm>
            <a:off x="1331842" y="2031293"/>
            <a:ext cx="4631635" cy="34321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6C0C8CA-04E5-977A-039E-BA22E5D3D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767" y="2394373"/>
            <a:ext cx="2659981" cy="2659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662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502D89-DEDE-B3D4-A6F4-852221D44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561C5-4891-D7C2-FC5E-B3940A0B8E3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EE92639D-33C9-7041-BD46-98D4792E5E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29068" y="480487"/>
            <a:ext cx="7361583" cy="675861"/>
          </a:xfrm>
        </p:spPr>
        <p:txBody>
          <a:bodyPr>
            <a:normAutofit fontScale="90000"/>
          </a:bodyPr>
          <a:lstStyle/>
          <a:p>
            <a:r>
              <a:rPr lang="en-US" dirty="0"/>
              <a:t>Influencers Count by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ADB971D-72CE-74CC-E2C0-880C98CFF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9" r="16626" b="2921"/>
          <a:stretch>
            <a:fillRect/>
          </a:stretch>
        </p:blipFill>
        <p:spPr>
          <a:xfrm>
            <a:off x="1634299" y="1156348"/>
            <a:ext cx="8751120" cy="522116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37798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757E9-E403-2910-EB8B-96B661A7E2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1915DF-6E18-E176-969E-26022B4F109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F95319C-2C01-A98D-D7F1-39BC8B0A5D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37621" y="450670"/>
            <a:ext cx="6516757" cy="675861"/>
          </a:xfrm>
        </p:spPr>
        <p:txBody>
          <a:bodyPr>
            <a:normAutofit fontScale="90000"/>
          </a:bodyPr>
          <a:lstStyle/>
          <a:p>
            <a:r>
              <a:rPr lang="en-US" dirty="0"/>
              <a:t>Influence Score by Country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7A1C6C-AB9E-89E6-16D5-183E2D2F02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643" y="1282148"/>
            <a:ext cx="8748714" cy="5045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418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EEFE-3603-56A9-02FC-A2488A187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DA292-2DDD-FBBA-7845-3B181E433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0852" y="1825625"/>
            <a:ext cx="4678975" cy="451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Influencer Rankings and Distribution</a:t>
            </a:r>
            <a:r>
              <a:rPr lang="en-US" sz="2400" dirty="0"/>
              <a:t>:</a:t>
            </a:r>
          </a:p>
          <a:p>
            <a:r>
              <a:rPr lang="en-US" dirty="0"/>
              <a:t>Analyzed top influencers, their reach, and engagement patterns.</a:t>
            </a:r>
          </a:p>
          <a:p>
            <a:endParaRPr lang="en-US" sz="1000" dirty="0"/>
          </a:p>
          <a:p>
            <a:pPr marL="0" indent="0">
              <a:buNone/>
            </a:pPr>
            <a:r>
              <a:rPr lang="en-US" sz="2400" b="1" dirty="0"/>
              <a:t>Country-based Trends</a:t>
            </a:r>
            <a:r>
              <a:rPr lang="en-US" sz="2400" dirty="0"/>
              <a:t>:</a:t>
            </a:r>
          </a:p>
          <a:p>
            <a:r>
              <a:rPr lang="en-US" dirty="0"/>
              <a:t>Identified which countries have the most active influencer bases and higher follower counts.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B1359-DE2C-2BC6-174D-B7C0DB1F6073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412173" y="1825625"/>
            <a:ext cx="4678975" cy="4517302"/>
          </a:xfrm>
        </p:spPr>
        <p:txBody>
          <a:bodyPr/>
          <a:lstStyle/>
          <a:p>
            <a:pPr marL="0" indent="0">
              <a:buNone/>
            </a:pPr>
            <a:r>
              <a:rPr lang="en-US" sz="2400" b="1" dirty="0"/>
              <a:t>Micro-Influencers with High Engagement</a:t>
            </a:r>
            <a:r>
              <a:rPr lang="en-US" sz="2400" dirty="0"/>
              <a:t>:</a:t>
            </a:r>
          </a:p>
          <a:p>
            <a:r>
              <a:rPr lang="en-US" dirty="0"/>
              <a:t>Discovered lower-followed influencers with significant engagement.</a:t>
            </a:r>
          </a:p>
          <a:p>
            <a:endParaRPr lang="en-US" sz="1000" b="1" dirty="0"/>
          </a:p>
          <a:p>
            <a:pPr marL="0" indent="0">
              <a:buNone/>
            </a:pPr>
            <a:r>
              <a:rPr lang="en-US" sz="2400" b="1" dirty="0"/>
              <a:t>Growth Indicators</a:t>
            </a:r>
            <a:r>
              <a:rPr lang="en-US" sz="2400" dirty="0"/>
              <a:t>:</a:t>
            </a:r>
          </a:p>
          <a:p>
            <a:r>
              <a:rPr lang="en-US" dirty="0"/>
              <a:t>Showcased influencers with rising engagement rates on recent posts.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37D425-ACCD-D8C2-7544-51EDA05C8F1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47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AAB1C8-4A29-D350-B7C4-3089C13BFB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59826" y="350869"/>
            <a:ext cx="4377767" cy="2719337"/>
          </a:xfrm>
        </p:spPr>
        <p:txBody>
          <a:bodyPr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8618F-D769-F666-B1AD-B03C82DA1B23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659217" y="3340800"/>
            <a:ext cx="4949687" cy="3166331"/>
          </a:xfrm>
        </p:spPr>
        <p:txBody>
          <a:bodyPr>
            <a:normAutofit/>
          </a:bodyPr>
          <a:lstStyle/>
          <a:p>
            <a:r>
              <a:rPr lang="en-US" sz="2800" dirty="0"/>
              <a:t>Varun Malhotra</a:t>
            </a:r>
          </a:p>
          <a:p>
            <a:r>
              <a:rPr lang="en-US" sz="1800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varunvirenmalu@gmail.com</a:t>
            </a:r>
            <a:endParaRPr lang="en-US" sz="1800" dirty="0"/>
          </a:p>
          <a:p>
            <a:r>
              <a:rPr lang="en-US" sz="18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https://github.com/ivarunmalhotra</a:t>
            </a:r>
            <a:endParaRPr lang="en-US" sz="1800" dirty="0"/>
          </a:p>
          <a:p>
            <a:r>
              <a:rPr lang="en-US" sz="1800" dirty="0"/>
              <a:t>https://www.linkedin.com/in/i-varunmalhotra/</a:t>
            </a:r>
          </a:p>
        </p:txBody>
      </p:sp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69B005CB-CB4E-409C-B11F-FD36873BE9D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4"/>
          <a:srcRect l="10488" r="10488"/>
          <a:stretch>
            <a:fillRect/>
          </a:stretch>
        </p:blipFill>
        <p:spPr>
          <a:xfrm>
            <a:off x="1254407" y="2005651"/>
            <a:ext cx="4589802" cy="340075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B9634D8-9447-DC3D-7322-4DA88E9794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4053" y="2651442"/>
            <a:ext cx="2156791" cy="21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93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A4A7895-3FBB-9134-6284-4A5950F5B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253" y="357809"/>
            <a:ext cx="4831209" cy="1212574"/>
          </a:xfrm>
        </p:spPr>
        <p:txBody>
          <a:bodyPr/>
          <a:lstStyle/>
          <a:p>
            <a:r>
              <a:rPr lang="en-US" b="1" dirty="0"/>
              <a:t>CONTENTS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9F04B66-5C68-5FD6-773C-3016CF0ACCE4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75253" y="2080751"/>
            <a:ext cx="4831209" cy="3869317"/>
          </a:xfrm>
        </p:spPr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Objective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Data Overview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Data Cleaning</a:t>
            </a:r>
          </a:p>
          <a:p>
            <a:pPr>
              <a:spcBef>
                <a:spcPts val="600"/>
              </a:spcBef>
            </a:pPr>
            <a:r>
              <a:rPr lang="en-US" sz="3200" dirty="0"/>
              <a:t>Data Preprocessing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Exploratory Data Analysis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Tools &amp; Technologies Used</a:t>
            </a:r>
          </a:p>
          <a:p>
            <a:pPr>
              <a:spcBef>
                <a:spcPts val="600"/>
              </a:spcBef>
              <a:spcAft>
                <a:spcPts val="0"/>
              </a:spcAft>
            </a:pPr>
            <a:r>
              <a:rPr lang="en-US" sz="3200" dirty="0"/>
              <a:t>Conclusion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E1F36102-91E3-B5B6-05D2-563D2642C9A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4" name="Picture Placeholder 3">
            <a:extLst>
              <a:ext uri="{FF2B5EF4-FFF2-40B4-BE49-F238E27FC236}">
                <a16:creationId xmlns:a16="http://schemas.microsoft.com/office/drawing/2014/main" id="{5435D1F1-AF25-D26E-FE50-18579D040F1B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960" b="12960"/>
          <a:stretch>
            <a:fillRect/>
          </a:stretch>
        </p:blipFill>
        <p:spPr>
          <a:xfrm>
            <a:off x="6370983" y="2107565"/>
            <a:ext cx="4359005" cy="32297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43A0C9F-C93C-7C1B-7802-C10A998C01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0919" y="2157260"/>
            <a:ext cx="3086934" cy="308693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0340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7AF5A1F-B233-C75A-B7DC-066E53119D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83674" y="347620"/>
            <a:ext cx="4505155" cy="920157"/>
          </a:xfrm>
        </p:spPr>
        <p:txBody>
          <a:bodyPr/>
          <a:lstStyle/>
          <a:p>
            <a:r>
              <a:rPr lang="en-US" b="1" dirty="0"/>
              <a:t>Objective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09B322C-92BF-3972-EB9C-80C69BC2D96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6583673" y="1729409"/>
            <a:ext cx="4505156" cy="441584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This project will analyze and predict insights on Instagram influencers using a dataset containing information on influencer ranking, engagement metrics, followers, likes, and more. This project targets a more advanced audience with 5 years of experience, so, it will involve detailed exploratory data analysis (EDA) and visualizations.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D0F67C-5190-34BB-E17A-17334527211D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0CC00D2D-0710-8982-8EED-D54FD99A2E2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 t="12949" b="12949"/>
          <a:stretch>
            <a:fillRect/>
          </a:stretch>
        </p:blipFill>
        <p:spPr>
          <a:xfrm>
            <a:off x="1411357" y="2119224"/>
            <a:ext cx="4276198" cy="31683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306624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AFF48-132C-6DAA-622E-E58AF3A8D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8745" y="507245"/>
            <a:ext cx="9143999" cy="655633"/>
          </a:xfrm>
        </p:spPr>
        <p:txBody>
          <a:bodyPr>
            <a:normAutofit fontScale="90000"/>
          </a:bodyPr>
          <a:lstStyle/>
          <a:p>
            <a:r>
              <a:rPr lang="en-US" dirty="0"/>
              <a:t>Data 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5C4D93-CBC8-E70B-5147-AEC324F70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1734D3-FBE3-FC91-6CAF-EEBE86EF4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290"/>
          <a:stretch>
            <a:fillRect/>
          </a:stretch>
        </p:blipFill>
        <p:spPr>
          <a:xfrm>
            <a:off x="1518745" y="1340958"/>
            <a:ext cx="9196117" cy="4704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463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BE8245-E190-C9EE-87ED-FD906846ABF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907C1F-ED12-28ED-3247-ED946E7A09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245" y="1818492"/>
            <a:ext cx="4094538" cy="3459556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7" name="Content Placeholder 7">
            <a:extLst>
              <a:ext uri="{FF2B5EF4-FFF2-40B4-BE49-F238E27FC236}">
                <a16:creationId xmlns:a16="http://schemas.microsoft.com/office/drawing/2014/main" id="{327C32CD-9896-B446-43FF-B803EF616A79}"/>
              </a:ext>
            </a:extLst>
          </p:cNvPr>
          <p:cNvSpPr txBox="1">
            <a:spLocks/>
          </p:cNvSpPr>
          <p:nvPr/>
        </p:nvSpPr>
        <p:spPr>
          <a:xfrm>
            <a:off x="5637287" y="932842"/>
            <a:ext cx="5673444" cy="5358628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100" b="1" dirty="0"/>
              <a:t>Columns Overview</a:t>
            </a:r>
          </a:p>
          <a:p>
            <a:pPr marL="0" indent="0">
              <a:buNone/>
            </a:pPr>
            <a:endParaRPr lang="en-US" sz="2300" b="1" dirty="0"/>
          </a:p>
          <a:p>
            <a:r>
              <a:rPr lang="en-US" sz="2300" b="1" dirty="0"/>
              <a:t>rank</a:t>
            </a:r>
            <a:r>
              <a:rPr lang="en-US" sz="2300" dirty="0"/>
              <a:t>: Influencer rank</a:t>
            </a:r>
          </a:p>
          <a:p>
            <a:r>
              <a:rPr lang="en-US" sz="2300" b="1" dirty="0"/>
              <a:t>channel_info</a:t>
            </a:r>
            <a:r>
              <a:rPr lang="en-US" sz="2300" dirty="0"/>
              <a:t>: Instagram handle or channel information</a:t>
            </a:r>
          </a:p>
          <a:p>
            <a:r>
              <a:rPr lang="en-US" sz="2300" b="1" dirty="0"/>
              <a:t>influence_score</a:t>
            </a:r>
            <a:r>
              <a:rPr lang="en-US" sz="2300" dirty="0"/>
              <a:t>: Calculated influence score based on engagement and followers</a:t>
            </a:r>
          </a:p>
          <a:p>
            <a:r>
              <a:rPr lang="en-US" sz="2300" b="1" dirty="0"/>
              <a:t>posts</a:t>
            </a:r>
            <a:r>
              <a:rPr lang="en-US" sz="2300" dirty="0"/>
              <a:t>: Total number of posts made by the influencer</a:t>
            </a:r>
          </a:p>
          <a:p>
            <a:r>
              <a:rPr lang="en-US" sz="2300" b="1" dirty="0"/>
              <a:t>followers</a:t>
            </a:r>
            <a:r>
              <a:rPr lang="en-US" sz="2300" dirty="0"/>
              <a:t>: Number of followers</a:t>
            </a:r>
          </a:p>
          <a:p>
            <a:r>
              <a:rPr lang="en-US" sz="2300" b="1" dirty="0"/>
              <a:t>avg_likes</a:t>
            </a:r>
            <a:r>
              <a:rPr lang="en-US" sz="2300" dirty="0"/>
              <a:t>: Average likes per post</a:t>
            </a:r>
          </a:p>
          <a:p>
            <a:r>
              <a:rPr lang="en-US" sz="2300" b="1" dirty="0"/>
              <a:t>60_day_eng_rate</a:t>
            </a:r>
            <a:r>
              <a:rPr lang="en-US" sz="2300" dirty="0"/>
              <a:t>: Engagement rate over the past 60 days</a:t>
            </a:r>
          </a:p>
          <a:p>
            <a:r>
              <a:rPr lang="en-US" sz="2300" b="1" dirty="0"/>
              <a:t>new_post_avg_like</a:t>
            </a:r>
            <a:r>
              <a:rPr lang="en-US" sz="2300" dirty="0"/>
              <a:t>: Average likes on recent posts</a:t>
            </a:r>
          </a:p>
          <a:p>
            <a:r>
              <a:rPr lang="en-US" sz="2300" b="1" dirty="0"/>
              <a:t>total_likes</a:t>
            </a:r>
            <a:r>
              <a:rPr lang="en-US" sz="2300" dirty="0"/>
              <a:t>: Cumulative likes on all posts</a:t>
            </a:r>
          </a:p>
          <a:p>
            <a:r>
              <a:rPr lang="en-US" sz="2300" b="1" dirty="0"/>
              <a:t>country</a:t>
            </a:r>
            <a:r>
              <a:rPr lang="en-US" sz="2300" dirty="0"/>
              <a:t>: Influencer's country</a:t>
            </a:r>
          </a:p>
        </p:txBody>
      </p:sp>
    </p:spTree>
    <p:extLst>
      <p:ext uri="{BB962C8B-B14F-4D97-AF65-F5344CB8AC3E}">
        <p14:creationId xmlns:p14="http://schemas.microsoft.com/office/powerpoint/2010/main" val="40687717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739A0-AB25-231D-F1BE-533B41CCCD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6306" y="590033"/>
            <a:ext cx="5469591" cy="67586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A62A93-B05D-F902-E82F-647AA5B8957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E74F2C9-7C94-3D78-D74D-26DF1E4C5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17" t="-3971" r="21253" b="3971"/>
          <a:stretch>
            <a:fillRect/>
          </a:stretch>
        </p:blipFill>
        <p:spPr>
          <a:xfrm>
            <a:off x="1340748" y="1358219"/>
            <a:ext cx="9234487" cy="4571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5295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76C96C-8CE6-E0C6-9BC4-BCC72E02A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19D3-8F5E-7798-A412-D08CC2E644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74202" y="421071"/>
            <a:ext cx="4724971" cy="675861"/>
          </a:xfrm>
        </p:spPr>
        <p:txBody>
          <a:bodyPr>
            <a:normAutofit fontScale="90000"/>
          </a:bodyPr>
          <a:lstStyle/>
          <a:p>
            <a:r>
              <a:rPr lang="en-US" dirty="0"/>
              <a:t>Data Preprocessing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D1980B-0682-B982-B6EE-9DB17E94DA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87A41-8659-FD7D-BC0E-6B81395E58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5637" r="48189" b="54214"/>
          <a:stretch>
            <a:fillRect/>
          </a:stretch>
        </p:blipFill>
        <p:spPr>
          <a:xfrm>
            <a:off x="622278" y="1238981"/>
            <a:ext cx="5314409" cy="299500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CC4E09C-F579-13F4-AC0F-C7653E297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" t="46636" r="46166"/>
          <a:stretch>
            <a:fillRect/>
          </a:stretch>
        </p:blipFill>
        <p:spPr>
          <a:xfrm>
            <a:off x="6096000" y="1238981"/>
            <a:ext cx="5473722" cy="39807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71E8BC-D6A7-A2C7-C49B-796C6ADC3F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9031"/>
          <a:stretch>
            <a:fillRect/>
          </a:stretch>
        </p:blipFill>
        <p:spPr>
          <a:xfrm>
            <a:off x="3574202" y="4026103"/>
            <a:ext cx="3015441" cy="23017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7451F92-6C73-8FDC-2F30-CFC28EDB47F7}"/>
              </a:ext>
            </a:extLst>
          </p:cNvPr>
          <p:cNvSpPr txBox="1"/>
          <p:nvPr/>
        </p:nvSpPr>
        <p:spPr>
          <a:xfrm>
            <a:off x="947398" y="4972688"/>
            <a:ext cx="201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Data Types After </a:t>
            </a:r>
          </a:p>
          <a:p>
            <a:pPr algn="ctr"/>
            <a:r>
              <a:rPr lang="en-US" dirty="0">
                <a:solidFill>
                  <a:schemeClr val="bg1"/>
                </a:solidFill>
              </a:rPr>
              <a:t>typecasting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EDD4551-2876-9207-5AED-0345FD0D81CC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2961860" y="5295854"/>
            <a:ext cx="487018" cy="0"/>
          </a:xfrm>
          <a:prstGeom prst="straightConnector1">
            <a:avLst/>
          </a:prstGeom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arrow" w="med" len="med"/>
          </a:ln>
          <a:effectLst>
            <a:glow rad="63500">
              <a:schemeClr val="accent1">
                <a:satMod val="175000"/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75695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F6616-99DE-C8E0-2506-449B8B81C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9A8F1-7FBE-5E1D-CDE2-831B4E35F2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04930" y="411132"/>
            <a:ext cx="6182139" cy="675861"/>
          </a:xfrm>
        </p:spPr>
        <p:txBody>
          <a:bodyPr>
            <a:normAutofit fontScale="90000"/>
          </a:bodyPr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7FD240-90EB-5980-DE18-B6F06A7F56C7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EB73D3-192B-E603-2F2C-067F149A41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6548" y="1094723"/>
            <a:ext cx="7841974" cy="538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27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5D1C0-1E2F-AF09-7C7A-BBEFFF9F0C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29FE38-C512-EE3C-4EF9-3BD68F9952A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922000" y="6145255"/>
            <a:ext cx="845114" cy="365125"/>
          </a:xfrm>
        </p:spPr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3CE37-B0FE-4613-06A1-3A824C79C3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48979" b="49299"/>
          <a:stretch>
            <a:fillRect/>
          </a:stretch>
        </p:blipFill>
        <p:spPr>
          <a:xfrm>
            <a:off x="7858540" y="407181"/>
            <a:ext cx="3481192" cy="30711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CD7A13E-0B75-0248-AFC7-8ED96CF1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622" r="342" b="53045"/>
          <a:stretch>
            <a:fillRect/>
          </a:stretch>
        </p:blipFill>
        <p:spPr>
          <a:xfrm>
            <a:off x="7858539" y="3458494"/>
            <a:ext cx="3481191" cy="295814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B161B9-33AD-CC3B-E2A7-947172448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8849" y="1465699"/>
            <a:ext cx="5479064" cy="486211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sq">
            <a:solidFill>
              <a:srgbClr val="FFFFFF"/>
            </a:solidFill>
            <a:miter lim="800000"/>
          </a:ln>
          <a:effectLst>
            <a:outerShdw blurRad="65000" dist="50800" dir="12900000" kx="195000" ky="145000" algn="tl" rotWithShape="0">
              <a:srgbClr val="000000">
                <a:alpha val="30000"/>
              </a:srgbClr>
            </a:outerShdw>
          </a:effectLst>
          <a:scene3d>
            <a:camera prst="orthographicFront">
              <a:rot lat="0" lon="0" rev="360000"/>
            </a:camera>
            <a:lightRig rig="twoPt" dir="t">
              <a:rot lat="0" lon="0" rev="7200000"/>
            </a:lightRig>
          </a:scene3d>
          <a:sp3d contourW="12700">
            <a:bevelT w="25400" h="19050"/>
            <a:contourClr>
              <a:srgbClr val="969696"/>
            </a:contourClr>
          </a:sp3d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2D27F167-2AC9-10CA-B051-88CCB7C91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87018" y="407181"/>
            <a:ext cx="7285381" cy="675861"/>
          </a:xfrm>
        </p:spPr>
        <p:txBody>
          <a:bodyPr>
            <a:normAutofit fontScale="90000"/>
          </a:bodyPr>
          <a:lstStyle/>
          <a:p>
            <a:r>
              <a:rPr lang="en-US" dirty="0"/>
              <a:t>Bar Chart of Top 10 Influencers</a:t>
            </a:r>
          </a:p>
        </p:txBody>
      </p:sp>
    </p:spTree>
    <p:extLst>
      <p:ext uri="{BB962C8B-B14F-4D97-AF65-F5344CB8AC3E}">
        <p14:creationId xmlns:p14="http://schemas.microsoft.com/office/powerpoint/2010/main" val="3895915683"/>
      </p:ext>
    </p:extLst>
  </p:cSld>
  <p:clrMapOvr>
    <a:masterClrMapping/>
  </p:clrMapOvr>
</p:sld>
</file>

<file path=ppt/theme/theme1.xml><?xml version="1.0" encoding="utf-8"?>
<a:theme xmlns:a="http://schemas.openxmlformats.org/drawingml/2006/main" name="Madison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1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439525_Win32_SL_V10" id="{6D1E132C-EE58-410C-AA79-6634C21077D3}" vid="{B34F418C-A6AD-4EA0-82A8-449DB69F489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4A2E04-D8A3-4CD6-A49A-4E88613CFB2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7A6AD6DB-9470-4861-90FA-528B22606C3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5A97A83-19EA-4F1C-BA10-74DE001096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Vivid circles presentation</Template>
  <TotalTime>53</TotalTime>
  <Words>299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Madison</vt:lpstr>
      <vt:lpstr>Top Instagram Influencers Analysis</vt:lpstr>
      <vt:lpstr>CONTENTS</vt:lpstr>
      <vt:lpstr>Objective</vt:lpstr>
      <vt:lpstr>Data Overview</vt:lpstr>
      <vt:lpstr>PowerPoint Presentation</vt:lpstr>
      <vt:lpstr>Data Cleaning</vt:lpstr>
      <vt:lpstr>Data Preprocessing</vt:lpstr>
      <vt:lpstr>Exploratory Data Analysis</vt:lpstr>
      <vt:lpstr>Bar Chart of Top 10 Influencers</vt:lpstr>
      <vt:lpstr>Influencers Count by Country</vt:lpstr>
      <vt:lpstr>Influence Score by Country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Varun Malhotra</dc:creator>
  <cp:lastModifiedBy>Varun Malhotra</cp:lastModifiedBy>
  <cp:revision>1</cp:revision>
  <dcterms:created xsi:type="dcterms:W3CDTF">2025-06-22T19:22:58Z</dcterms:created>
  <dcterms:modified xsi:type="dcterms:W3CDTF">2025-06-22T20:16:35Z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