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00" r:id="rId5"/>
    <p:sldId id="308" r:id="rId6"/>
    <p:sldId id="309" r:id="rId7"/>
    <p:sldId id="310" r:id="rId8"/>
    <p:sldId id="320" r:id="rId9"/>
    <p:sldId id="311" r:id="rId10"/>
    <p:sldId id="321" r:id="rId11"/>
    <p:sldId id="322" r:id="rId12"/>
    <p:sldId id="323" r:id="rId13"/>
    <p:sldId id="325" r:id="rId14"/>
    <p:sldId id="324" r:id="rId15"/>
    <p:sldId id="318" r:id="rId16"/>
    <p:sldId id="31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2"/>
  </p:normalViewPr>
  <p:slideViewPr>
    <p:cSldViewPr snapToGrid="0">
      <p:cViewPr varScale="1">
        <p:scale>
          <a:sx n="77" d="100"/>
          <a:sy n="77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6C669D0-F8F9-909F-F36A-221EAC7424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61AC27-49A0-3B4C-5F49-D6641499EF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2F45D-55D9-47BA-9640-E7EB1024F606}" type="datetimeFigureOut">
              <a:rPr lang="en-US" smtClean="0"/>
              <a:t>23-Jun-25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AD1BD-C6AD-D1DF-596E-659165024C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BA659A-33FC-973A-2DD5-89A959CA8C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A2DCA-E9F6-4345-9316-BF42F09A2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669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9C6F8-5F98-E04A-B725-72D1A5FE8444}" type="datetimeFigureOut">
              <a:rPr lang="en-US" smtClean="0"/>
              <a:t>23-Jun-25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A9608-B288-5444-9C81-49B56A597B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77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161BAA5-48F7-7727-F9D9-CE83907F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4ED4F-0011-0734-A8CE-F357C9B3C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23776" y="0"/>
            <a:ext cx="16715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C40BC2-4799-E79D-1CFD-4A82C90A1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693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7662E9-6C4B-1DCF-4FA0-9D0E52069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5232" y="463974"/>
            <a:ext cx="4217424" cy="3709195"/>
          </a:xfrm>
        </p:spPr>
        <p:txBody>
          <a:bodyPr anchor="b">
            <a:normAutofit/>
          </a:bodyPr>
          <a:lstStyle>
            <a:lvl1pPr algn="l">
              <a:defRPr sz="4800" b="1" spc="-15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E2C7390-A781-021E-CEDA-D9040304381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0158" y="1741488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9B0186-5603-6346-34F2-6BFA71BC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14738" y="2425699"/>
            <a:ext cx="3288931" cy="3439321"/>
            <a:chOff x="5656746" y="820557"/>
            <a:chExt cx="4120055" cy="4308449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F76A59AE-96E4-A701-461B-61618472B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48649D3D-45B7-44C7-93B4-BDC88C328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7349E-C488-C02B-B3B1-CCDBD3A78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77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2520" y="1825625"/>
            <a:ext cx="4825294" cy="4651375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 marL="457200" indent="0">
              <a:spcAft>
                <a:spcPts val="800"/>
              </a:spcAft>
              <a:buNone/>
              <a:defRPr sz="2000"/>
            </a:lvl2pPr>
            <a:lvl3pPr marL="914400" indent="0">
              <a:spcAft>
                <a:spcPts val="800"/>
              </a:spcAft>
              <a:buNone/>
              <a:defRPr sz="2000"/>
            </a:lvl3pPr>
            <a:lvl4pPr marL="1371600" indent="0">
              <a:spcAft>
                <a:spcPts val="800"/>
              </a:spcAft>
              <a:buNone/>
              <a:defRPr sz="2000"/>
            </a:lvl4pPr>
            <a:lvl5pPr marL="1828800" indent="0">
              <a:spcAft>
                <a:spcPts val="800"/>
              </a:spcAft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696778" y="1813720"/>
            <a:ext cx="4657021" cy="4051300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004FE-7725-F349-1245-F443F9E81B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7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F97B6B-1E04-799C-CDFE-9DAFCA93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28970" y="13063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11DE0A-4C1D-01B1-AA49-D966343F6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77288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EA20E-0FF2-2897-8BD6-8EFAA8C8D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78460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E259F776-4BD1-2F21-61F0-3B60DF6F0366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825625"/>
            <a:ext cx="10515600" cy="40544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987B8-BA6E-EE2B-BFB9-D52D6D956A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869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4A07D69-1AF2-A193-316E-DD3803E94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520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D2FA-0049-1792-F6B4-D5FE1EE5A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92348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E6ACF-3879-BE02-100B-2096C2235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323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74699B-D6F0-303E-200A-7017E1842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06739" y="2603777"/>
            <a:ext cx="4120055" cy="4308449"/>
            <a:chOff x="5656746" y="820557"/>
            <a:chExt cx="4120055" cy="430844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9C9E38E0-92AE-5063-B259-A22230AA6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7260EEF0-1C13-AD9A-0967-0460B979E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FE848A-1123-37B6-C43C-5DC49EE0A1D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412173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FB0C591-7E28-3722-4795-07BFB9ED09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851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312039-7E28-974D-ED1C-90F1E53E9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382344"/>
            <a:ext cx="4377767" cy="2719337"/>
          </a:xfrm>
        </p:spPr>
        <p:txBody>
          <a:bodyPr anchor="b">
            <a:normAutofit/>
          </a:bodyPr>
          <a:lstStyle>
            <a:lvl1pPr algn="l">
              <a:defRPr sz="44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1745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9992" y="3340800"/>
            <a:ext cx="4368450" cy="316633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marL="57150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/>
            </a:lvl2pPr>
            <a:lvl3pPr marL="9715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3pPr>
            <a:lvl4pPr marL="14287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4pPr>
            <a:lvl5pPr marL="18859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2793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4CE42-5F4D-E722-7ABC-852575A3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FCB7E-A25D-2786-57F4-CAC8C0B7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8020-3841-3809-A971-C013AF1C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76D726-924C-E5EB-B28C-E3B9B446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9A287-35CA-B289-525D-D67FB24B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B2365-305E-AE99-1CD4-605540C7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F31C49C2-4E92-6564-1A68-190EFACC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03C2B3-3873-7FFA-2567-57F2F6ABB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3334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19A50-ADC7-AA30-E96F-D0853D0D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6501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447AC2-F09C-2AC2-0522-F871987D6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140" y="576470"/>
            <a:ext cx="4831209" cy="2266121"/>
          </a:xfrm>
        </p:spPr>
        <p:txBody>
          <a:bodyPr anchor="ctr">
            <a:normAutofit/>
          </a:bodyPr>
          <a:lstStyle>
            <a:lvl1pPr algn="r">
              <a:defRPr sz="4400" b="0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C3A4AA6-1D0C-DE79-F399-33299CB812C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7139" y="3031435"/>
            <a:ext cx="4831209" cy="3478944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 algn="r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 algn="r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90039" y="1751216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E58A54-F746-59CF-007A-329493EC50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7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A991E4A-E418-E9C0-B35B-0A81DCE3A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1138655 w 12192000"/>
              <a:gd name="connsiteY0" fmla="*/ 1746908 h 6858000"/>
              <a:gd name="connsiteX1" fmla="*/ 913599 w 12192000"/>
              <a:gd name="connsiteY1" fmla="*/ 1971964 h 6858000"/>
              <a:gd name="connsiteX2" fmla="*/ 913599 w 12192000"/>
              <a:gd name="connsiteY2" fmla="*/ 5520711 h 6858000"/>
              <a:gd name="connsiteX3" fmla="*/ 1138655 w 12192000"/>
              <a:gd name="connsiteY3" fmla="*/ 5745767 h 6858000"/>
              <a:gd name="connsiteX4" fmla="*/ 6091846 w 12192000"/>
              <a:gd name="connsiteY4" fmla="*/ 5745767 h 6858000"/>
              <a:gd name="connsiteX5" fmla="*/ 6316902 w 12192000"/>
              <a:gd name="connsiteY5" fmla="*/ 5520711 h 6858000"/>
              <a:gd name="connsiteX6" fmla="*/ 6316902 w 12192000"/>
              <a:gd name="connsiteY6" fmla="*/ 1971964 h 6858000"/>
              <a:gd name="connsiteX7" fmla="*/ 6091846 w 12192000"/>
              <a:gd name="connsiteY7" fmla="*/ 1746908 h 6858000"/>
              <a:gd name="connsiteX8" fmla="*/ 1218461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12184610 w 12192000"/>
              <a:gd name="connsiteY11" fmla="*/ 6858000 h 6858000"/>
              <a:gd name="connsiteX12" fmla="*/ 0 w 12192000"/>
              <a:gd name="connsiteY12" fmla="*/ 0 h 6858000"/>
              <a:gd name="connsiteX13" fmla="*/ 918140 w 12192000"/>
              <a:gd name="connsiteY13" fmla="*/ 0 h 6858000"/>
              <a:gd name="connsiteX14" fmla="*/ 918140 w 12192000"/>
              <a:gd name="connsiteY14" fmla="*/ 1010539 h 6858000"/>
              <a:gd name="connsiteX15" fmla="*/ 1195741 w 12192000"/>
              <a:gd name="connsiteY15" fmla="*/ 1288140 h 6858000"/>
              <a:gd name="connsiteX16" fmla="*/ 6043842 w 12192000"/>
              <a:gd name="connsiteY16" fmla="*/ 1288140 h 6858000"/>
              <a:gd name="connsiteX17" fmla="*/ 6321443 w 12192000"/>
              <a:gd name="connsiteY17" fmla="*/ 1010539 h 6858000"/>
              <a:gd name="connsiteX18" fmla="*/ 6321443 w 12192000"/>
              <a:gd name="connsiteY18" fmla="*/ 0 h 6858000"/>
              <a:gd name="connsiteX19" fmla="*/ 11019692 w 12192000"/>
              <a:gd name="connsiteY19" fmla="*/ 0 h 6858000"/>
              <a:gd name="connsiteX20" fmla="*/ 11019692 w 12192000"/>
              <a:gd name="connsiteY20" fmla="*/ 6858000 h 6858000"/>
              <a:gd name="connsiteX21" fmla="*/ 6283982 w 12192000"/>
              <a:gd name="connsiteY21" fmla="*/ 6858000 h 6858000"/>
              <a:gd name="connsiteX22" fmla="*/ 6283982 w 12192000"/>
              <a:gd name="connsiteY22" fmla="*/ 6429590 h 6858000"/>
              <a:gd name="connsiteX23" fmla="*/ 6058926 w 12192000"/>
              <a:gd name="connsiteY23" fmla="*/ 6204534 h 6858000"/>
              <a:gd name="connsiteX24" fmla="*/ 1105735 w 12192000"/>
              <a:gd name="connsiteY24" fmla="*/ 6204534 h 6858000"/>
              <a:gd name="connsiteX25" fmla="*/ 880679 w 12192000"/>
              <a:gd name="connsiteY25" fmla="*/ 6429590 h 6858000"/>
              <a:gd name="connsiteX26" fmla="*/ 880679 w 12192000"/>
              <a:gd name="connsiteY26" fmla="*/ 6858000 h 6858000"/>
              <a:gd name="connsiteX27" fmla="*/ 0 w 12192000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58000"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close/>
                <a:moveTo>
                  <a:pt x="1218461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84610" y="6858000"/>
                </a:lnTo>
                <a:close/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1019692" y="0"/>
                </a:lnTo>
                <a:lnTo>
                  <a:pt x="11019692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315A23-2C00-4A7E-B9E9-65CF734EE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68700" y="1116391"/>
            <a:ext cx="4120055" cy="4308449"/>
            <a:chOff x="5656746" y="820557"/>
            <a:chExt cx="4120055" cy="4308449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CFF8075D-03CC-DDD4-332C-F26F61AF7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DE03B7A5-6E3E-5DC1-6705-A3B82F408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480627"/>
            <a:ext cx="4505155" cy="2894495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541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1313" y="3505200"/>
            <a:ext cx="4029859" cy="30019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2A9BE-2A46-4899-C38E-B513CC1AF1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9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9EF1CCA-35D0-41F4-BC3D-AA1679C3E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76514" y="397442"/>
            <a:ext cx="9619886" cy="6623279"/>
            <a:chOff x="1276514" y="397442"/>
            <a:chExt cx="9619886" cy="662327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39112C6-05E1-7A58-F9B3-4ED607F0FEB5}"/>
                </a:ext>
              </a:extLst>
            </p:cNvPr>
            <p:cNvGrpSpPr/>
            <p:nvPr userDrawn="1"/>
          </p:nvGrpSpPr>
          <p:grpSpPr>
            <a:xfrm>
              <a:off x="1276514" y="397442"/>
              <a:ext cx="3028206" cy="3166674"/>
              <a:chOff x="5656746" y="820557"/>
              <a:chExt cx="4120055" cy="4308449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580B3039-6990-1E35-87E4-6C581CF7BA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37F0331D-9A8D-485F-9469-6B31E3D61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BCBEDD-D6D8-B22D-46D2-C061FBDFE326}"/>
                </a:ext>
              </a:extLst>
            </p:cNvPr>
            <p:cNvGrpSpPr/>
            <p:nvPr userDrawn="1"/>
          </p:nvGrpSpPr>
          <p:grpSpPr>
            <a:xfrm>
              <a:off x="6776345" y="2712272"/>
              <a:ext cx="4120055" cy="4308449"/>
              <a:chOff x="5656746" y="820557"/>
              <a:chExt cx="4120055" cy="4308449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43D2104B-238A-6958-53E9-4C3CFC4C9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FE1FCD13-2E12-4019-9FCB-3A53D17321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CEA9FD7-5B24-27A7-2BB5-A937B6A4D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938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3731B0-8EE6-11A7-D5EB-431792C48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2568" y="0"/>
            <a:ext cx="210812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8745" y="507244"/>
            <a:ext cx="9143999" cy="2162065"/>
          </a:xfrm>
        </p:spPr>
        <p:txBody>
          <a:bodyPr anchor="b">
            <a:normAutofit/>
          </a:bodyPr>
          <a:lstStyle>
            <a:lvl1pPr algn="l">
              <a:defRPr sz="48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52700" y="3586281"/>
            <a:ext cx="7086600" cy="2286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AEB78-507E-76A4-533C-B685FBB9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71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08A07D-9CD9-61E7-5307-509E256E3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819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D3D556-F10A-EC7C-0757-E00C6BD11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55612" y="0"/>
            <a:ext cx="39699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434F37-A346-4DC3-ACA1-FE0B5DD0A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05264" y="1517829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CD6BFE6-65DF-2EFD-2AB8-EF54AE6ED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772A018D-5452-637A-6EFC-8A1C55CE0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3AED969-CB3F-45E5-4B56-8D4841A04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3444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7523" y="750316"/>
            <a:ext cx="5469591" cy="2066052"/>
          </a:xfrm>
        </p:spPr>
        <p:txBody>
          <a:bodyPr anchor="ctr">
            <a:normAutofit/>
          </a:bodyPr>
          <a:lstStyle>
            <a:lvl1pPr algn="l">
              <a:defRPr sz="4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F3BAA8E-44E6-12B3-F690-09AB8C245E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97703" y="2884989"/>
            <a:ext cx="4768850" cy="36253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A042FB-AE91-12A6-1B9A-55AE16FB53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9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FA63973E-7BCA-0A84-9988-670F7B314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928" y="1925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9F5EDC-2D5E-96A7-AAB9-D60B6E1AF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6699" y="3527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424DE0-155D-2A3C-788A-5A0C0D9CD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6728" y="275768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87C557-55D3-F920-773C-DDD1348C4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2673" y="2714197"/>
            <a:ext cx="4120055" cy="4308449"/>
            <a:chOff x="5656746" y="820557"/>
            <a:chExt cx="4120055" cy="4308449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BC0724F-AE42-0E0F-E392-0C3EBB9DD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1B6F6A44-F108-5B62-1638-5680B0204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0667" y="405113"/>
            <a:ext cx="4505155" cy="6007261"/>
          </a:xfrm>
        </p:spPr>
        <p:txBody>
          <a:bodyPr anchor="ctr">
            <a:normAutofit/>
          </a:bodyPr>
          <a:lstStyle>
            <a:lvl1pPr algn="r">
              <a:defRPr sz="48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83A8F0F5-EBCC-860A-B0EE-A7F56BA39A4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876079" y="1748992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0224B-09BE-F95F-F2DE-0EA9731AEB8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76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D13AA8-D23C-5C6A-33DF-C454CDF89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9930" y="347620"/>
            <a:ext cx="5163939" cy="2474204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017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599930" y="2961187"/>
            <a:ext cx="5163939" cy="3346735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/>
            </a:lvl1pPr>
            <a:lvl2pPr marL="8001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/>
            </a:lvl2pPr>
            <a:lvl3pPr marL="12001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3pPr>
            <a:lvl4pPr marL="16573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4pPr>
            <a:lvl5pPr marL="21145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AD0209-DE4E-6825-8F20-EC9CF7FA6A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083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1F6D51D-5B15-9B30-DC19-5F58B3052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7577" y="3429000"/>
            <a:ext cx="3288931" cy="3439321"/>
            <a:chOff x="5656746" y="820557"/>
            <a:chExt cx="4120055" cy="4308449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A480DA77-F71B-5298-1353-A41A3B4DA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90839BC8-89BD-1554-5D44-CDDBE6CA9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1216545-2BDC-F9A0-F675-174EDC926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36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68970B-8B94-3775-274C-FB844115E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2942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972257-517A-A49E-FA85-ED69B1A6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68288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247067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434851" y="1825625"/>
            <a:ext cx="4247067" cy="435133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4AC65-CD3D-69D7-24FB-C82AA429A9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D04544E-40BA-0EF3-1D11-F15C7E80D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8356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06BFA7-94AE-3A18-523D-C688ECFB4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78414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786F04-54BF-9AA6-0B44-DE78BB380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5177" y="2407472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A2FB764-6719-6FC4-D31C-F96BBA0A6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87175FD-8DE3-7754-36A9-07FEE388E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3" y="1825625"/>
            <a:ext cx="3525772" cy="4351338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149516" y="1733025"/>
            <a:ext cx="6204283" cy="398938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DBFC337-301C-C3ED-321C-AB4EF4A108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59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187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1452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2000" y="6145255"/>
            <a:ext cx="8451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AFD02D-325A-F2A8-9A62-D6D0AF069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45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6" r:id="rId3"/>
    <p:sldLayoutId id="2147483663" r:id="rId4"/>
    <p:sldLayoutId id="2147483667" r:id="rId5"/>
    <p:sldLayoutId id="2147483668" r:id="rId6"/>
    <p:sldLayoutId id="2147483669" r:id="rId7"/>
    <p:sldLayoutId id="2147483650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54" r:id="rId14"/>
    <p:sldLayoutId id="214748365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arunmalhotra" TargetMode="External"/><Relationship Id="rId2" Type="http://schemas.openxmlformats.org/officeDocument/2006/relationships/hyperlink" Target="mailto:varunvirenmalu@gmail.com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7058" y="613061"/>
            <a:ext cx="4217424" cy="3709195"/>
          </a:xfrm>
        </p:spPr>
        <p:txBody>
          <a:bodyPr anchor="b">
            <a:normAutofit/>
          </a:bodyPr>
          <a:lstStyle/>
          <a:p>
            <a:r>
              <a:rPr lang="en-US" dirty="0"/>
              <a:t>Top Instagram</a:t>
            </a:r>
            <a:br>
              <a:rPr lang="en-US" dirty="0"/>
            </a:br>
            <a:r>
              <a:rPr lang="en-US" dirty="0"/>
              <a:t>Influencers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91D9EC-1876-6B5F-F34A-B1594946CD8E}"/>
              </a:ext>
            </a:extLst>
          </p:cNvPr>
          <p:cNvSpPr txBox="1"/>
          <p:nvPr/>
        </p:nvSpPr>
        <p:spPr>
          <a:xfrm>
            <a:off x="6727058" y="4512365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Presented By- Varun Malhotra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D9CEFA61-9DF6-5040-CDC6-D368A092142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0499" r="10499"/>
          <a:stretch>
            <a:fillRect/>
          </a:stretch>
        </p:blipFill>
        <p:spPr>
          <a:xfrm>
            <a:off x="1331842" y="2031293"/>
            <a:ext cx="4631635" cy="34321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6C0C8CA-04E5-977A-039E-BA22E5D3D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767" y="2394373"/>
            <a:ext cx="2659981" cy="26599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86662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02D89-DEDE-B3D4-A6F4-852221D44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561C5-4891-D7C2-FC5E-B3940A0B8E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92639D-33C9-7041-BD46-98D4792E5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175" y="400974"/>
            <a:ext cx="11559208" cy="6758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Influencers Count by Country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DB971D-72CE-74CC-E2C0-880C98CFF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9" r="16626" b="2921"/>
          <a:stretch>
            <a:fillRect/>
          </a:stretch>
        </p:blipFill>
        <p:spPr>
          <a:xfrm>
            <a:off x="1634299" y="1156348"/>
            <a:ext cx="8751120" cy="52211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7798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757E9-E403-2910-EB8B-96B661A7E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915DF-6E18-E176-969E-26022B4F10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F95319C-2C01-A98D-D7F1-39BC8B0A5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053" y="400974"/>
            <a:ext cx="11529390" cy="6758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Influence Score by Country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7A1C6C-AB9E-89E6-16D5-183E2D2F0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391" y="1212574"/>
            <a:ext cx="8748714" cy="50456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5418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EEFE-3603-56A9-02FC-A2488A187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DA292-2DDD-FBBA-7845-3B181E433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852" y="1825625"/>
            <a:ext cx="4678975" cy="451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Influencer Rankings and Distribution</a:t>
            </a:r>
            <a:r>
              <a:rPr lang="en-US" sz="2400" dirty="0"/>
              <a:t>:</a:t>
            </a:r>
          </a:p>
          <a:p>
            <a:r>
              <a:rPr lang="en-US" dirty="0"/>
              <a:t>Analyzed top influencers, their reach, and engagement patterns.</a:t>
            </a:r>
          </a:p>
          <a:p>
            <a:endParaRPr lang="en-US" sz="1000" dirty="0"/>
          </a:p>
          <a:p>
            <a:pPr marL="0" indent="0">
              <a:buNone/>
            </a:pPr>
            <a:r>
              <a:rPr lang="en-US" sz="2400" b="1" dirty="0"/>
              <a:t>Country-based Trends</a:t>
            </a:r>
            <a:r>
              <a:rPr lang="en-US" sz="2400" dirty="0"/>
              <a:t>:</a:t>
            </a:r>
          </a:p>
          <a:p>
            <a:r>
              <a:rPr lang="en-US" dirty="0"/>
              <a:t>Identified which countries have the most active influencer bases and higher follower counts.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B1359-DE2C-2BC6-174D-B7C0DB1F607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412173" y="1825625"/>
            <a:ext cx="4678975" cy="4517302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Micro-Influencers with High Engagement</a:t>
            </a:r>
            <a:r>
              <a:rPr lang="en-US" sz="2400" dirty="0"/>
              <a:t>:</a:t>
            </a:r>
          </a:p>
          <a:p>
            <a:r>
              <a:rPr lang="en-US" dirty="0"/>
              <a:t>Discovered lower-followed influencers with significant engagement.</a:t>
            </a:r>
          </a:p>
          <a:p>
            <a:endParaRPr lang="en-US" sz="1000" b="1" dirty="0"/>
          </a:p>
          <a:p>
            <a:pPr marL="0" indent="0">
              <a:buNone/>
            </a:pPr>
            <a:r>
              <a:rPr lang="en-US" sz="2400" b="1" dirty="0"/>
              <a:t>Growth Indicators</a:t>
            </a:r>
            <a:r>
              <a:rPr lang="en-US" sz="2400" dirty="0"/>
              <a:t>:</a:t>
            </a:r>
          </a:p>
          <a:p>
            <a:r>
              <a:rPr lang="en-US" dirty="0"/>
              <a:t>Showcased influencers with rising engagement rates on recent posts.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7D425-ACCD-D8C2-7544-51EDA05C8F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472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AAB1C8-4A29-D350-B7C4-3089C13BF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9826" y="350869"/>
            <a:ext cx="4377767" cy="2719337"/>
          </a:xfrm>
        </p:spPr>
        <p:txBody>
          <a:bodyPr>
            <a:normAutofit/>
          </a:bodyPr>
          <a:lstStyle/>
          <a:p>
            <a:r>
              <a:rPr lang="en-US" sz="5400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8618F-D769-F666-B1AD-B03C82DA1B2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659217" y="3340800"/>
            <a:ext cx="4949687" cy="3166331"/>
          </a:xfrm>
        </p:spPr>
        <p:txBody>
          <a:bodyPr>
            <a:normAutofit/>
          </a:bodyPr>
          <a:lstStyle/>
          <a:p>
            <a:r>
              <a:rPr lang="en-US" sz="2800" dirty="0"/>
              <a:t>Varun Malhotra</a:t>
            </a:r>
          </a:p>
          <a:p>
            <a:r>
              <a:rPr lang="en-US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varunvirenmalu@gmail.com</a:t>
            </a:r>
            <a:endParaRPr lang="en-US" sz="1800" dirty="0"/>
          </a:p>
          <a:p>
            <a:r>
              <a:rPr lang="en-US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https://github.com/ivarunmalhotra</a:t>
            </a:r>
            <a:endParaRPr lang="en-US" sz="1800" dirty="0"/>
          </a:p>
          <a:p>
            <a:r>
              <a:rPr lang="en-US" sz="1800" dirty="0"/>
              <a:t>https://www.linkedin.com/in/i-varunmalhotra/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69B005CB-CB4E-409C-B11F-FD36873BE9D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l="10488" r="10488"/>
          <a:stretch>
            <a:fillRect/>
          </a:stretch>
        </p:blipFill>
        <p:spPr>
          <a:xfrm>
            <a:off x="1254407" y="2005651"/>
            <a:ext cx="4589802" cy="34007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9634D8-9447-DC3D-7322-4DA88E9794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4053" y="2651442"/>
            <a:ext cx="2156791" cy="215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93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4A7895-3FBB-9134-6284-4A5950F5B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253" y="357809"/>
            <a:ext cx="4831209" cy="1212574"/>
          </a:xfrm>
        </p:spPr>
        <p:txBody>
          <a:bodyPr/>
          <a:lstStyle/>
          <a:p>
            <a:r>
              <a:rPr lang="en-US" b="1" dirty="0"/>
              <a:t>CONTENTS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F04B66-5C68-5FD6-773C-3016CF0ACCE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75253" y="2080751"/>
            <a:ext cx="4831209" cy="3869317"/>
          </a:xfrm>
        </p:spPr>
        <p:txBody>
          <a:bodyPr>
            <a:normAutofit fontScale="92500"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3200" dirty="0"/>
              <a:t>Objective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3200" dirty="0"/>
              <a:t>Data Overview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3200" dirty="0"/>
              <a:t>Data Cleaning</a:t>
            </a:r>
          </a:p>
          <a:p>
            <a:pPr>
              <a:spcBef>
                <a:spcPts val="600"/>
              </a:spcBef>
            </a:pPr>
            <a:r>
              <a:rPr lang="en-US" sz="3200" dirty="0"/>
              <a:t>Data Preprocessing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3200" dirty="0"/>
              <a:t>Exploratory Data Analysis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3200" dirty="0"/>
              <a:t>Tools &amp; Technologies Used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3200" dirty="0"/>
              <a:t>Conclusion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1F36102-91E3-B5B6-05D2-563D2642C9A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5435D1F1-AF25-D26E-FE50-18579D040F1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2960" b="12960"/>
          <a:stretch>
            <a:fillRect/>
          </a:stretch>
        </p:blipFill>
        <p:spPr>
          <a:xfrm>
            <a:off x="6370983" y="2107565"/>
            <a:ext cx="4359005" cy="32297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3A0C9F-C93C-7C1B-7802-C10A998C0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919" y="2157260"/>
            <a:ext cx="3086934" cy="30869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0340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AF5A1F-B233-C75A-B7DC-066E53119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3674" y="347620"/>
            <a:ext cx="4505155" cy="920157"/>
          </a:xfrm>
        </p:spPr>
        <p:txBody>
          <a:bodyPr/>
          <a:lstStyle/>
          <a:p>
            <a:r>
              <a:rPr lang="en-US" b="1" dirty="0"/>
              <a:t>Objective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9B322C-92BF-3972-EB9C-80C69BC2D96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583673" y="1729409"/>
            <a:ext cx="4505156" cy="44158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project will analyze and predict insights on Instagram influencers using a dataset containing information on influencer ranking, engagement metrics, followers, likes, and more. This project targets a more advanced audience with 5 years of experience, so, it will involve detailed exploratory data analysis (EDA) and visualizations.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0F67C-5190-34BB-E17A-1733452721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CC00D2D-0710-8982-8EED-D54FD99A2E2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2949" b="12949"/>
          <a:stretch>
            <a:fillRect/>
          </a:stretch>
        </p:blipFill>
        <p:spPr>
          <a:xfrm>
            <a:off x="1411357" y="2119224"/>
            <a:ext cx="4276198" cy="31683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06624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FF48-132C-6DAA-622E-E58AF3A8D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745" y="507245"/>
            <a:ext cx="9143999" cy="655633"/>
          </a:xfrm>
        </p:spPr>
        <p:txBody>
          <a:bodyPr>
            <a:normAutofit fontScale="90000"/>
          </a:bodyPr>
          <a:lstStyle/>
          <a:p>
            <a:r>
              <a:rPr lang="en-US" dirty="0"/>
              <a:t>Data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C4D93-CBC8-E70B-5147-AEC324F70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1734D3-FBE3-FC91-6CAF-EEBE86EF4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90"/>
          <a:stretch>
            <a:fillRect/>
          </a:stretch>
        </p:blipFill>
        <p:spPr>
          <a:xfrm>
            <a:off x="1518745" y="1340958"/>
            <a:ext cx="9196117" cy="47049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944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E8245-E190-C9EE-87ED-FD906846ABF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907C1F-ED12-28ED-3247-ED946E7A0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45" y="1818492"/>
            <a:ext cx="4094538" cy="345955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327C32CD-9896-B446-43FF-B803EF616A79}"/>
              </a:ext>
            </a:extLst>
          </p:cNvPr>
          <p:cNvSpPr txBox="1">
            <a:spLocks/>
          </p:cNvSpPr>
          <p:nvPr/>
        </p:nvSpPr>
        <p:spPr>
          <a:xfrm>
            <a:off x="5671113" y="868956"/>
            <a:ext cx="5673444" cy="535862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3100" b="1" dirty="0"/>
              <a:t>Columns Overview</a:t>
            </a:r>
          </a:p>
          <a:p>
            <a:pPr marL="0" indent="0">
              <a:spcBef>
                <a:spcPts val="600"/>
              </a:spcBef>
              <a:buNone/>
            </a:pPr>
            <a:endParaRPr lang="en-US" sz="2300" b="1" dirty="0"/>
          </a:p>
          <a:p>
            <a:pPr>
              <a:spcBef>
                <a:spcPts val="600"/>
              </a:spcBef>
            </a:pPr>
            <a:r>
              <a:rPr lang="en-US" sz="2300" b="1" dirty="0"/>
              <a:t>rank</a:t>
            </a:r>
            <a:r>
              <a:rPr lang="en-US" sz="2300" dirty="0"/>
              <a:t>: Influencer rank</a:t>
            </a:r>
          </a:p>
          <a:p>
            <a:pPr>
              <a:spcBef>
                <a:spcPts val="600"/>
              </a:spcBef>
            </a:pPr>
            <a:r>
              <a:rPr lang="en-US" sz="2300" b="1" dirty="0"/>
              <a:t>channel_info</a:t>
            </a:r>
            <a:r>
              <a:rPr lang="en-US" sz="2300" dirty="0"/>
              <a:t>: Instagram handle or channel information</a:t>
            </a:r>
          </a:p>
          <a:p>
            <a:pPr>
              <a:spcBef>
                <a:spcPts val="600"/>
              </a:spcBef>
            </a:pPr>
            <a:r>
              <a:rPr lang="en-US" sz="2300" b="1" dirty="0"/>
              <a:t>influence_score</a:t>
            </a:r>
            <a:r>
              <a:rPr lang="en-US" sz="2300" dirty="0"/>
              <a:t>: Calculated influence score based on engagement and followers</a:t>
            </a:r>
          </a:p>
          <a:p>
            <a:pPr>
              <a:spcBef>
                <a:spcPts val="600"/>
              </a:spcBef>
            </a:pPr>
            <a:r>
              <a:rPr lang="en-US" sz="2300" b="1" dirty="0"/>
              <a:t>posts</a:t>
            </a:r>
            <a:r>
              <a:rPr lang="en-US" sz="2300" dirty="0"/>
              <a:t>: Total number of posts made by the influencer</a:t>
            </a:r>
          </a:p>
          <a:p>
            <a:pPr>
              <a:spcBef>
                <a:spcPts val="600"/>
              </a:spcBef>
            </a:pPr>
            <a:r>
              <a:rPr lang="en-US" sz="2300" b="1" dirty="0"/>
              <a:t>followers</a:t>
            </a:r>
            <a:r>
              <a:rPr lang="en-US" sz="2300" dirty="0"/>
              <a:t>: Number of followers</a:t>
            </a:r>
          </a:p>
          <a:p>
            <a:pPr>
              <a:spcBef>
                <a:spcPts val="600"/>
              </a:spcBef>
            </a:pPr>
            <a:r>
              <a:rPr lang="en-US" sz="2300" b="1" dirty="0"/>
              <a:t>avg_likes</a:t>
            </a:r>
            <a:r>
              <a:rPr lang="en-US" sz="2300" dirty="0"/>
              <a:t>: Average likes per post</a:t>
            </a:r>
          </a:p>
          <a:p>
            <a:pPr>
              <a:spcBef>
                <a:spcPts val="600"/>
              </a:spcBef>
            </a:pPr>
            <a:r>
              <a:rPr lang="en-US" sz="2300" b="1" dirty="0"/>
              <a:t>60_day_eng_rate</a:t>
            </a:r>
            <a:r>
              <a:rPr lang="en-US" sz="2300" dirty="0"/>
              <a:t>: Engagement rate over the past 60 days</a:t>
            </a:r>
          </a:p>
          <a:p>
            <a:pPr>
              <a:spcBef>
                <a:spcPts val="600"/>
              </a:spcBef>
            </a:pPr>
            <a:r>
              <a:rPr lang="en-US" sz="2300" b="1" dirty="0"/>
              <a:t>new_post_avg_like</a:t>
            </a:r>
            <a:r>
              <a:rPr lang="en-US" sz="2300" dirty="0"/>
              <a:t>: Average likes on recent posts</a:t>
            </a:r>
          </a:p>
          <a:p>
            <a:pPr>
              <a:spcBef>
                <a:spcPts val="600"/>
              </a:spcBef>
            </a:pPr>
            <a:r>
              <a:rPr lang="en-US" sz="2300" b="1" dirty="0"/>
              <a:t>total_likes</a:t>
            </a:r>
            <a:r>
              <a:rPr lang="en-US" sz="2300" dirty="0"/>
              <a:t>: Cumulative likes on all posts</a:t>
            </a:r>
          </a:p>
          <a:p>
            <a:pPr>
              <a:spcBef>
                <a:spcPts val="600"/>
              </a:spcBef>
            </a:pPr>
            <a:r>
              <a:rPr lang="en-US" sz="2300" b="1" dirty="0"/>
              <a:t>country</a:t>
            </a:r>
            <a:r>
              <a:rPr lang="en-US" sz="2300" dirty="0"/>
              <a:t>: Influencer's country</a:t>
            </a:r>
          </a:p>
        </p:txBody>
      </p:sp>
    </p:spTree>
    <p:extLst>
      <p:ext uri="{BB962C8B-B14F-4D97-AF65-F5344CB8AC3E}">
        <p14:creationId xmlns:p14="http://schemas.microsoft.com/office/powerpoint/2010/main" val="4068771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39A0-AB25-231D-F1BE-533B41CCC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0239" y="402781"/>
            <a:ext cx="9868451" cy="6758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62A93-B05D-F902-E82F-647AA5B8957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74F2C9-7C94-3D78-D74D-26DF1E4C5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7" t="-3970" r="21253" b="-652"/>
          <a:stretch>
            <a:fillRect/>
          </a:stretch>
        </p:blipFill>
        <p:spPr>
          <a:xfrm>
            <a:off x="1053548" y="1078642"/>
            <a:ext cx="9868451" cy="51115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5295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6C96C-8CE6-E0C6-9BC4-BCC72E02A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319D3-8F5E-7798-A412-D08CC2E64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4202" y="421071"/>
            <a:ext cx="4724971" cy="675861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1980B-0682-B982-B6EE-9DB17E94DA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287A41-8659-FD7D-BC0E-6B81395E5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637" r="48189" b="54214"/>
          <a:stretch>
            <a:fillRect/>
          </a:stretch>
        </p:blipFill>
        <p:spPr>
          <a:xfrm>
            <a:off x="622278" y="1238981"/>
            <a:ext cx="5314409" cy="29950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C4E09C-F579-13F4-AC0F-C7653E297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" t="46636" r="46166"/>
          <a:stretch>
            <a:fillRect/>
          </a:stretch>
        </p:blipFill>
        <p:spPr>
          <a:xfrm>
            <a:off x="6096000" y="1238981"/>
            <a:ext cx="5473722" cy="39807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1E8BC-D6A7-A2C7-C49B-796C6ADC3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1"/>
          <a:stretch>
            <a:fillRect/>
          </a:stretch>
        </p:blipFill>
        <p:spPr>
          <a:xfrm>
            <a:off x="3574202" y="4026103"/>
            <a:ext cx="3015441" cy="23017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451F92-6C73-8FDC-2F30-CFC28EDB47F7}"/>
              </a:ext>
            </a:extLst>
          </p:cNvPr>
          <p:cNvSpPr txBox="1"/>
          <p:nvPr/>
        </p:nvSpPr>
        <p:spPr>
          <a:xfrm>
            <a:off x="947398" y="4972688"/>
            <a:ext cx="2014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Types After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typecasting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DD4551-2876-9207-5AED-0345FD0D81CC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961860" y="5295854"/>
            <a:ext cx="487018" cy="0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569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F6616-99DE-C8E0-2506-449B8B81C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9A8F1-7FBE-5E1D-CDE2-831B4E35F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113" y="311741"/>
            <a:ext cx="11569148" cy="6758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Exploratory Data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FD240-90EB-5980-DE18-B6F06A7F56C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EB73D3-192B-E603-2F2C-067F149A4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4" b="3063"/>
          <a:stretch>
            <a:fillRect/>
          </a:stretch>
        </p:blipFill>
        <p:spPr>
          <a:xfrm>
            <a:off x="2069989" y="987602"/>
            <a:ext cx="8045395" cy="5359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1227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5D1C0-1E2F-AF09-7C7A-BBEFFF9F0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9FE38-C512-EE3C-4EF9-3BD68F9952A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B161B9-33AD-CC3B-E2A7-947172448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176" y="1366308"/>
            <a:ext cx="5479064" cy="486211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2D27F167-2AC9-10CA-B051-88CCB7C91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052" y="407183"/>
            <a:ext cx="7660655" cy="6758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Bar Chart of Top 10 Influencers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A5930B-08CD-BD48-8077-B66D77A8D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707" y="413472"/>
            <a:ext cx="3481118" cy="6011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5915683"/>
      </p:ext>
    </p:extLst>
  </p:cSld>
  <p:clrMapOvr>
    <a:masterClrMapping/>
  </p:clrMapOvr>
</p:sld>
</file>

<file path=ppt/theme/theme1.xml><?xml version="1.0" encoding="utf-8"?>
<a:theme xmlns:a="http://schemas.openxmlformats.org/drawingml/2006/main" name="Madison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ustom 1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439525_Win32_SL_V10" id="{6D1E132C-EE58-410C-AA79-6634C21077D3}" vid="{B34F418C-A6AD-4EA0-82A8-449DB69F48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5A97A83-19EA-4F1C-BA10-74DE001096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6AD6DB-9470-4861-90FA-528B22606C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4A2E04-D8A3-4CD6-A49A-4E88613CFB2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Vivid circles presentation</Template>
  <TotalTime>61</TotalTime>
  <Words>299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Arial</vt:lpstr>
      <vt:lpstr>Calibri</vt:lpstr>
      <vt:lpstr>Madison</vt:lpstr>
      <vt:lpstr>Top Instagram Influencers Analysis</vt:lpstr>
      <vt:lpstr>CONTENTS</vt:lpstr>
      <vt:lpstr>Objective</vt:lpstr>
      <vt:lpstr>Data Overview</vt:lpstr>
      <vt:lpstr>PowerPoint Presentation</vt:lpstr>
      <vt:lpstr>Data Cleaning</vt:lpstr>
      <vt:lpstr>Data Preprocessing</vt:lpstr>
      <vt:lpstr>Exploratory Data Analysis</vt:lpstr>
      <vt:lpstr>Bar Chart of Top 10 Influencers</vt:lpstr>
      <vt:lpstr>Influencers Count by Country</vt:lpstr>
      <vt:lpstr>Influence Score by Country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Varun Malhotra</dc:creator>
  <cp:lastModifiedBy>Varun Malhotra</cp:lastModifiedBy>
  <cp:revision>5</cp:revision>
  <dcterms:created xsi:type="dcterms:W3CDTF">2025-06-22T19:22:58Z</dcterms:created>
  <dcterms:modified xsi:type="dcterms:W3CDTF">2025-06-23T09:16:12Z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