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8" r:id="rId10"/>
    <p:sldId id="269" r:id="rId11"/>
    <p:sldId id="270" r:id="rId12"/>
    <p:sldId id="271" r:id="rId13"/>
    <p:sldId id="266" r:id="rId14"/>
    <p:sldId id="267" r:id="rId15"/>
    <p:sldId id="272" r:id="rId16"/>
    <p:sldId id="273" r:id="rId17"/>
    <p:sldId id="274" r:id="rId18"/>
    <p:sldId id="277" r:id="rId19"/>
    <p:sldId id="27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50" y="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1AD3-6514-464A-94D8-1647E54C6A1C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5677-0607-4F10-8CA7-0B2477377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6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1AD3-6514-464A-94D8-1647E54C6A1C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5677-0607-4F10-8CA7-0B2477377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83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1AD3-6514-464A-94D8-1647E54C6A1C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5677-0607-4F10-8CA7-0B2477377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91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1AD3-6514-464A-94D8-1647E54C6A1C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5677-0607-4F10-8CA7-0B2477377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68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1AD3-6514-464A-94D8-1647E54C6A1C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5677-0607-4F10-8CA7-0B2477377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89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1AD3-6514-464A-94D8-1647E54C6A1C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5677-0607-4F10-8CA7-0B2477377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21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1AD3-6514-464A-94D8-1647E54C6A1C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5677-0607-4F10-8CA7-0B2477377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78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1AD3-6514-464A-94D8-1647E54C6A1C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5677-0607-4F10-8CA7-0B2477377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17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1AD3-6514-464A-94D8-1647E54C6A1C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5677-0607-4F10-8CA7-0B2477377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45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1AD3-6514-464A-94D8-1647E54C6A1C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5677-0607-4F10-8CA7-0B2477377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47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1AD3-6514-464A-94D8-1647E54C6A1C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5677-0607-4F10-8CA7-0B2477377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02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61AD3-6514-464A-94D8-1647E54C6A1C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15677-0607-4F10-8CA7-0B2477377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93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Видеоигра </a:t>
            </a:r>
            <a:r>
              <a:rPr lang="en-US" dirty="0" err="1" smtClean="0"/>
              <a:t>FireNight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3861048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Группа ИВТ-260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Кононов Александр 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Бирюков Андрей 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Касьянов Иван 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Мешков Владислав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0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Бизнес-модель. Ключевые ценности.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наше время игры очень популярны потому что это самый доступный способ развлечься в свободное время.</a:t>
            </a:r>
          </a:p>
          <a:p>
            <a:r>
              <a:rPr lang="ru-RU" dirty="0" smtClean="0"/>
              <a:t>Игровая индустрия быстро развивается, поэтому при должном качестве продукта он будет популярен, даже без дорогого маркетинга.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18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Бизнес-модель. Каналы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Сейчас существует очень много игровых площадок где любой желающий может разместить свой продукт. Например</a:t>
            </a:r>
            <a:r>
              <a:rPr lang="en-US" dirty="0" smtClean="0"/>
              <a:t>: Steam, GOG, EGS.</a:t>
            </a:r>
          </a:p>
          <a:p>
            <a:r>
              <a:rPr lang="ru-RU" dirty="0" smtClean="0"/>
              <a:t>Если заручиться помощью популярного издателя, то место в лидерах продаж гарантировано.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11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Бизнес-модель. Взаимоотношения с клиентами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Существующая система торговых площадок уже выстроена так чтобы подбирать наиболее заинтересованные лица перед показом нашего продукта. Это значит, что наш клиент будет иметь интерес к нашему продукту с самого начала.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55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Бизнес-модель. Источники дохода.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Наша стратегия будет основываться на модели не только розничной продажи, но и на предложении игрокам дополнительного контента за дополнительную плату.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endParaRPr lang="ru-RU" sz="3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04048" y="4437112"/>
            <a:ext cx="348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Данная модель хороша не только тем что приносит прибыль непосредственно после поступления в продажу, но и в долгосрочной перспективе за счет дополнительного контента при минимальных затратах</a:t>
            </a:r>
          </a:p>
        </p:txBody>
      </p:sp>
    </p:spTree>
    <p:extLst>
      <p:ext uri="{BB962C8B-B14F-4D97-AF65-F5344CB8AC3E}">
        <p14:creationId xmlns:p14="http://schemas.microsoft.com/office/powerpoint/2010/main" val="27624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Бизнес-модель. Рентабельность.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Выпуск продукта назначен на 2022 год.</a:t>
            </a:r>
          </a:p>
          <a:p>
            <a:r>
              <a:rPr lang="ru-RU" dirty="0" smtClean="0"/>
              <a:t>При успешной рекламной компании он окупится в течение одного квартала</a:t>
            </a:r>
          </a:p>
          <a:p>
            <a:r>
              <a:rPr lang="ru-RU" dirty="0" smtClean="0"/>
              <a:t>Дальнейшая прибыль будет поступать за счет дополнительного </a:t>
            </a:r>
            <a:r>
              <a:rPr lang="ru-RU" dirty="0" err="1" smtClean="0"/>
              <a:t>внутриигрового</a:t>
            </a:r>
            <a:r>
              <a:rPr lang="ru-RU" dirty="0" smtClean="0"/>
              <a:t> контента.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26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Бизнес-модель. Необходимые ресурсы.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Следует заявить, что у текущей команды не хватит ресурсов для выполнения всех поставленных задач. Пусть текущая группа готова работать на энтузиазме, на некоторых этапах разработки необходимо прибегнуть к помощи аутсорсинга. Основные расходы появятся в момент нехватки человеческого ресурса.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06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и технологии.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текущем составе имеются все необходимые специалисты для создания основы главных этапов проекта. Пусть коллектив состоит из нескольких человек, разнообразия и глубины опыта будет достаточно.</a:t>
            </a:r>
          </a:p>
        </p:txBody>
      </p:sp>
    </p:spTree>
    <p:extLst>
      <p:ext uri="{BB962C8B-B14F-4D97-AF65-F5344CB8AC3E}">
        <p14:creationId xmlns:p14="http://schemas.microsoft.com/office/powerpoint/2010/main" val="131569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и технологии.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3217" y="1700808"/>
            <a:ext cx="8229600" cy="4525963"/>
          </a:xfrm>
        </p:spPr>
        <p:txBody>
          <a:bodyPr/>
          <a:lstStyle/>
          <a:p>
            <a:r>
              <a:rPr lang="ru-RU" dirty="0"/>
              <a:t>Кононов Александр </a:t>
            </a:r>
            <a:r>
              <a:rPr lang="ru-RU" dirty="0" smtClean="0"/>
              <a:t>будет заниматься сюжетной составляющей проекта. </a:t>
            </a:r>
          </a:p>
          <a:p>
            <a:r>
              <a:rPr lang="ru-RU" dirty="0"/>
              <a:t>Бирюков Андрей </a:t>
            </a:r>
            <a:r>
              <a:rPr lang="ru-RU" dirty="0" smtClean="0"/>
              <a:t>в основном написанием кода и решением технических проблем</a:t>
            </a:r>
          </a:p>
          <a:p>
            <a:r>
              <a:rPr lang="ru-RU" dirty="0" smtClean="0"/>
              <a:t>Касьянов Иван</a:t>
            </a:r>
            <a:r>
              <a:rPr lang="en-US" dirty="0" smtClean="0"/>
              <a:t> -</a:t>
            </a:r>
            <a:r>
              <a:rPr lang="ru-RU" dirty="0" smtClean="0"/>
              <a:t> маркетинг, продажи</a:t>
            </a:r>
            <a:r>
              <a:rPr lang="en-US" dirty="0" smtClean="0"/>
              <a:t>,</a:t>
            </a:r>
            <a:r>
              <a:rPr lang="ru-RU" dirty="0" smtClean="0"/>
              <a:t> координация.</a:t>
            </a:r>
          </a:p>
          <a:p>
            <a:r>
              <a:rPr lang="ru-RU" dirty="0" smtClean="0"/>
              <a:t>Мешков Владислав – дизайнер, художник.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099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ru-RU" dirty="0" smtClean="0"/>
              <a:t>Команда и технологии. Этапы.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44646"/>
            <a:ext cx="8496944" cy="542471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Создание концепта</a:t>
            </a:r>
            <a:r>
              <a:rPr lang="en-US" sz="2800" dirty="0" smtClean="0"/>
              <a:t>: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sz="2000" dirty="0" smtClean="0"/>
              <a:t>Главная идея. (сюжетная\механическая)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sz="2000" dirty="0" smtClean="0"/>
              <a:t>Основной концепт.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sz="2000" dirty="0" smtClean="0"/>
              <a:t>Составление дизайн листа.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Начало разработки: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sz="2000" dirty="0" smtClean="0"/>
              <a:t>Выбор движка и прочего необходимого инструмента.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sz="2000" dirty="0" smtClean="0"/>
              <a:t>Создание прототипа</a:t>
            </a:r>
            <a:endParaRPr lang="ru-RU" sz="2000" dirty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Основная разработка</a:t>
            </a:r>
            <a:r>
              <a:rPr lang="en-US" sz="2800" dirty="0" smtClean="0"/>
              <a:t>: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sz="2000" dirty="0" smtClean="0"/>
              <a:t>Дизайн локаций, кодировка основных механик, </a:t>
            </a:r>
            <a:r>
              <a:rPr lang="ru-RU" sz="2000" dirty="0" err="1"/>
              <a:t>о</a:t>
            </a:r>
            <a:r>
              <a:rPr lang="ru-RU" sz="2000" dirty="0" err="1" smtClean="0"/>
              <a:t>трисовка</a:t>
            </a:r>
            <a:r>
              <a:rPr lang="ru-RU" sz="2000" dirty="0" smtClean="0"/>
              <a:t> спрайтов.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sz="2000" dirty="0" smtClean="0"/>
              <a:t>Решение технических задач.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sz="2000" dirty="0" smtClean="0"/>
              <a:t>Элементы постобработки: эффекты, звуки, фильтры.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 smtClean="0"/>
              <a:t>Завершение</a:t>
            </a:r>
            <a:r>
              <a:rPr lang="en-US" sz="2800" dirty="0" smtClean="0"/>
              <a:t>:</a:t>
            </a:r>
          </a:p>
          <a:p>
            <a:pPr marL="857250" lvl="1" indent="-457200">
              <a:buFont typeface="+mj-lt"/>
              <a:buAutoNum type="alphaLcParenR"/>
            </a:pPr>
            <a:r>
              <a:rPr lang="ru-RU" sz="2100" dirty="0" smtClean="0"/>
              <a:t>Тестирование. Отладка.</a:t>
            </a:r>
          </a:p>
          <a:p>
            <a:pPr marL="857250" lvl="1" indent="-457200">
              <a:buFont typeface="+mj-lt"/>
              <a:buAutoNum type="alphaLcParenR"/>
            </a:pPr>
            <a:r>
              <a:rPr lang="ru-RU" sz="2100" dirty="0" smtClean="0"/>
              <a:t>Исправление ошибок. Маркетинг</a:t>
            </a:r>
            <a:r>
              <a:rPr lang="en-US" sz="2100" dirty="0" smtClean="0"/>
              <a:t/>
            </a:r>
            <a:br>
              <a:rPr lang="en-US" sz="2100" dirty="0" smtClean="0"/>
            </a:br>
            <a:endParaRPr lang="ru-RU" sz="2100" dirty="0" smtClean="0"/>
          </a:p>
          <a:p>
            <a:pPr marL="914400" lvl="1" indent="-514350">
              <a:buFont typeface="+mj-lt"/>
              <a:buAutoNum type="alphaLcParenR"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77737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3651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6600" b="1" dirty="0" smtClean="0"/>
              <a:t>Спасибо за внимание!</a:t>
            </a:r>
            <a:endParaRPr lang="ru-RU" sz="6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</a:rPr>
              <a:t>Проект подготовили: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Кононов Александр 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Бирюков Андрей 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Касьянов Иван 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Мешков Владислав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298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Разработка игры для ПК в жанре</a:t>
            </a:r>
            <a:r>
              <a:rPr lang="en-US" dirty="0" smtClean="0"/>
              <a:t> 2D </a:t>
            </a:r>
            <a:r>
              <a:rPr lang="ru-RU" dirty="0" err="1" smtClean="0"/>
              <a:t>платформер</a:t>
            </a:r>
            <a:r>
              <a:rPr lang="ru-RU" dirty="0" smtClean="0"/>
              <a:t> </a:t>
            </a:r>
            <a:r>
              <a:rPr lang="en-US" dirty="0" err="1" smtClean="0"/>
              <a:t>Roguelike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043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пользователя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Отсутствие качественных игр </a:t>
            </a:r>
            <a:r>
              <a:rPr lang="en-US" dirty="0" err="1" smtClean="0"/>
              <a:t>Roguelike</a:t>
            </a:r>
            <a:r>
              <a:rPr lang="en-US" dirty="0" smtClean="0"/>
              <a:t> </a:t>
            </a:r>
            <a:r>
              <a:rPr lang="ru-RU" dirty="0" smtClean="0"/>
              <a:t>в последнее время на рынке. Мы вам предоставляем продукт развлекательного характера, создаваемого командой начинающих разработчиков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5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 сожалению, </a:t>
            </a:r>
            <a:r>
              <a:rPr lang="en-US" dirty="0" err="1" smtClean="0"/>
              <a:t>Roguelike</a:t>
            </a:r>
            <a:r>
              <a:rPr lang="en-US" dirty="0" smtClean="0"/>
              <a:t> </a:t>
            </a:r>
            <a:r>
              <a:rPr lang="ru-RU" dirty="0" smtClean="0"/>
              <a:t>игры теряют свою актуальность в наше время </a:t>
            </a:r>
            <a:r>
              <a:rPr lang="ru-RU" dirty="0" err="1" smtClean="0"/>
              <a:t>т.к</a:t>
            </a:r>
            <a:r>
              <a:rPr lang="en-US" dirty="0"/>
              <a:t>.</a:t>
            </a:r>
            <a:r>
              <a:rPr lang="ru-RU" dirty="0" smtClean="0"/>
              <a:t> старые игроки уходят,</a:t>
            </a:r>
            <a:r>
              <a:rPr lang="en-US" dirty="0" smtClean="0"/>
              <a:t> </a:t>
            </a:r>
            <a:r>
              <a:rPr lang="ru-RU" dirty="0" smtClean="0"/>
              <a:t>а современный рынок «заполонили» различные игры таких жанров как </a:t>
            </a:r>
            <a:r>
              <a:rPr lang="ru-RU" dirty="0" err="1" smtClean="0"/>
              <a:t>шутеры</a:t>
            </a:r>
            <a:r>
              <a:rPr lang="ru-RU" dirty="0" smtClean="0"/>
              <a:t>,</a:t>
            </a:r>
            <a:r>
              <a:rPr lang="en-US" dirty="0" smtClean="0"/>
              <a:t> Battle </a:t>
            </a:r>
            <a:r>
              <a:rPr lang="en-US" dirty="0" err="1" smtClean="0"/>
              <a:t>royale</a:t>
            </a:r>
            <a:r>
              <a:rPr lang="en-US" dirty="0" smtClean="0"/>
              <a:t>, RPG</a:t>
            </a:r>
            <a:r>
              <a:rPr lang="ru-RU" dirty="0" smtClean="0"/>
              <a:t> и т.д. </a:t>
            </a:r>
          </a:p>
          <a:p>
            <a:r>
              <a:rPr lang="ru-RU" dirty="0" smtClean="0"/>
              <a:t>Новые игры </a:t>
            </a:r>
            <a:r>
              <a:rPr lang="en-US" dirty="0" err="1" smtClean="0"/>
              <a:t>Roguelike</a:t>
            </a:r>
            <a:r>
              <a:rPr lang="ru-RU" dirty="0" smtClean="0"/>
              <a:t> практически не поддерживаются,</a:t>
            </a:r>
            <a:r>
              <a:rPr lang="en-US" dirty="0" smtClean="0"/>
              <a:t> </a:t>
            </a:r>
            <a:r>
              <a:rPr lang="ru-RU" dirty="0" smtClean="0"/>
              <a:t>а старые становятся неинтересными новым пользователям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493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мы решим проблему?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считаем, что нужно разбавить игру элементами других жанров, стараться как можно чаще выпускать различные обновления(например дополнительные главы или новое оружие), поддерживать связь с пользователем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72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56990"/>
          </a:xfrm>
        </p:spPr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Vagante</a:t>
            </a:r>
            <a:r>
              <a:rPr lang="en-US" sz="2000" dirty="0" smtClean="0"/>
              <a:t>.</a:t>
            </a:r>
            <a:r>
              <a:rPr lang="ru-RU" sz="2000" dirty="0" smtClean="0"/>
              <a:t> </a:t>
            </a:r>
            <a:r>
              <a:rPr lang="ru-RU" sz="2000" dirty="0"/>
              <a:t>Эта игра может даровать игроку увлекательный опыт RPG составляющей, но высокий порог вхождения может оттолкнуть от неё определённый слой игроков</a:t>
            </a:r>
            <a:r>
              <a:rPr lang="ru-RU" sz="2000" dirty="0" smtClean="0"/>
              <a:t>.</a:t>
            </a:r>
          </a:p>
          <a:p>
            <a:r>
              <a:rPr lang="en-US" sz="2000" dirty="0" smtClean="0"/>
              <a:t>Rogue Legacy</a:t>
            </a:r>
            <a:r>
              <a:rPr lang="ru-RU" sz="2000" dirty="0" smtClean="0"/>
              <a:t> является отличным пример сочетания жанров </a:t>
            </a:r>
            <a:r>
              <a:rPr lang="en-US" sz="2000" dirty="0" err="1" smtClean="0"/>
              <a:t>roguelike</a:t>
            </a:r>
            <a:r>
              <a:rPr lang="ru-RU" sz="2000" dirty="0" smtClean="0"/>
              <a:t> и </a:t>
            </a:r>
            <a:r>
              <a:rPr lang="ru-RU" sz="2000" dirty="0" err="1" smtClean="0"/>
              <a:t>платформера</a:t>
            </a:r>
            <a:r>
              <a:rPr lang="ru-RU" sz="2000" dirty="0" smtClean="0"/>
              <a:t>, но однотипность окружения со временем отбивает желание исследовать локации.</a:t>
            </a:r>
          </a:p>
          <a:p>
            <a:r>
              <a:rPr lang="ru-RU" sz="2000" dirty="0" smtClean="0"/>
              <a:t>В </a:t>
            </a:r>
            <a:r>
              <a:rPr lang="en-US" sz="2000" dirty="0" smtClean="0"/>
              <a:t>Risk of Rain</a:t>
            </a:r>
            <a:r>
              <a:rPr lang="ru-RU" sz="2000" dirty="0" smtClean="0"/>
              <a:t> игрок получает большую вариативность в прохождении за счет разнообразного сочетания </a:t>
            </a:r>
            <a:r>
              <a:rPr lang="ru-RU" sz="2000" dirty="0" err="1" smtClean="0"/>
              <a:t>синергирующих</a:t>
            </a:r>
            <a:r>
              <a:rPr lang="ru-RU" sz="2000" dirty="0" smtClean="0"/>
              <a:t> между собой элементов экипировки, нежели в других играх, но однотипность игрового процесса является существенным минусом этой игры.</a:t>
            </a:r>
            <a:endParaRPr lang="ru-RU" sz="2000" dirty="0"/>
          </a:p>
        </p:txBody>
      </p:sp>
      <p:sp>
        <p:nvSpPr>
          <p:cNvPr id="4" name="AutoShape 2" descr="Image result for vagan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Image result for vagan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70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Наше поэтапное решение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Наш проект возьмет опыт предыдущего поколения игр данного жанра, а именно:</a:t>
            </a:r>
          </a:p>
          <a:p>
            <a:r>
              <a:rPr lang="ru-RU" dirty="0" smtClean="0"/>
              <a:t>Вариативность </a:t>
            </a:r>
            <a:r>
              <a:rPr lang="ru-RU" dirty="0" err="1" smtClean="0"/>
              <a:t>геймплея</a:t>
            </a:r>
            <a:r>
              <a:rPr lang="ru-RU" dirty="0" smtClean="0"/>
              <a:t>, обширность возможных действий.</a:t>
            </a:r>
          </a:p>
          <a:p>
            <a:r>
              <a:rPr lang="ru-RU" dirty="0" smtClean="0"/>
              <a:t>Разнообразный игровой мир, наполненный мелкими элементами окружения.</a:t>
            </a:r>
          </a:p>
          <a:p>
            <a:r>
              <a:rPr lang="ru-RU" dirty="0" err="1" smtClean="0"/>
              <a:t>Реиграбельность</a:t>
            </a:r>
            <a:r>
              <a:rPr lang="ru-RU" dirty="0" smtClean="0"/>
              <a:t> за счет грамотной системы улучшения персонажа.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556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482" y="332656"/>
            <a:ext cx="882047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 smtClean="0"/>
              <a:t>Поддержка финального продукта после его выпуска: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3200" dirty="0" smtClean="0"/>
              <a:t>Мгновенная реакция на проблемы</a:t>
            </a:r>
            <a:r>
              <a:rPr lang="en-US" sz="3200" dirty="0" smtClean="0"/>
              <a:t>, </a:t>
            </a:r>
            <a:r>
              <a:rPr lang="ru-RU" sz="3200" dirty="0" smtClean="0"/>
              <a:t>замеченные игроками.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3200" dirty="0" smtClean="0"/>
              <a:t>Улучшение быстродействия и постоянная «шлифовка» игровых механик.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3200" dirty="0" smtClean="0"/>
              <a:t>Постоянное добавление нового контента, в том числе и бесплатного.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3200" dirty="0" smtClean="0"/>
              <a:t>Сезонное изменение </a:t>
            </a:r>
            <a:r>
              <a:rPr lang="ru-RU" sz="3200" dirty="0" err="1" smtClean="0"/>
              <a:t>внутриигрового</a:t>
            </a:r>
            <a:r>
              <a:rPr lang="ru-RU" sz="3200" dirty="0" smtClean="0"/>
              <a:t> баланса.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799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Бизнес-модель. Сегменты потребителей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Наша компания позиционируется на людях ищущих лёгкий досуг. </a:t>
            </a:r>
          </a:p>
          <a:p>
            <a:r>
              <a:rPr lang="ru-RU" dirty="0" smtClean="0"/>
              <a:t>Пусть мы ориентируемся на молодежь, следует отметить что основную прибыль в игровую индустрию приносят именно подростки.</a:t>
            </a:r>
          </a:p>
          <a:p>
            <a:r>
              <a:rPr lang="ru-RU" dirty="0" smtClean="0"/>
              <a:t>В общем и целом продукт подходит для лиц всех возрастов, пусть и наиболее интересен молодежи.</a:t>
            </a:r>
          </a:p>
        </p:txBody>
      </p:sp>
    </p:spTree>
    <p:extLst>
      <p:ext uri="{BB962C8B-B14F-4D97-AF65-F5344CB8AC3E}">
        <p14:creationId xmlns:p14="http://schemas.microsoft.com/office/powerpoint/2010/main" val="23987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746</Words>
  <Application>Microsoft Office PowerPoint</Application>
  <PresentationFormat>Экран (4:3)</PresentationFormat>
  <Paragraphs>82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Видеоигра FireNight</vt:lpstr>
      <vt:lpstr>Суть проекта</vt:lpstr>
      <vt:lpstr>Проблема пользователя</vt:lpstr>
      <vt:lpstr> Актуальность</vt:lpstr>
      <vt:lpstr>Как мы решим проблему?</vt:lpstr>
      <vt:lpstr>Аналоги</vt:lpstr>
      <vt:lpstr>Наше поэтапное решение проблемы</vt:lpstr>
      <vt:lpstr>Презентация PowerPoint</vt:lpstr>
      <vt:lpstr>Бизнес-модель. Сегменты потребителей</vt:lpstr>
      <vt:lpstr>Бизнес-модель. Ключевые ценности.</vt:lpstr>
      <vt:lpstr>Бизнес-модель. Каналы</vt:lpstr>
      <vt:lpstr>Бизнес-модель. Взаимоотношения с клиентами </vt:lpstr>
      <vt:lpstr>Бизнес-модель. Источники дохода. </vt:lpstr>
      <vt:lpstr>Бизнес-модель. Рентабельность.</vt:lpstr>
      <vt:lpstr>Бизнес-модель. Необходимые ресурсы.</vt:lpstr>
      <vt:lpstr>Команда и технологии.</vt:lpstr>
      <vt:lpstr>Команда и технологии.</vt:lpstr>
      <vt:lpstr>Команда и технологии. Этапы.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Видеоигра по мотивам «Истории о плавающей Головке»</dc:title>
  <dc:creator>Ивасик</dc:creator>
  <cp:lastModifiedBy>Ивасик</cp:lastModifiedBy>
  <cp:revision>27</cp:revision>
  <dcterms:created xsi:type="dcterms:W3CDTF">2020-04-09T15:19:31Z</dcterms:created>
  <dcterms:modified xsi:type="dcterms:W3CDTF">2020-05-22T21:51:43Z</dcterms:modified>
</cp:coreProperties>
</file>