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79" r:id="rId2"/>
    <p:sldId id="399" r:id="rId3"/>
    <p:sldId id="400" r:id="rId4"/>
    <p:sldId id="398" r:id="rId5"/>
    <p:sldId id="404" r:id="rId6"/>
    <p:sldId id="406" r:id="rId7"/>
    <p:sldId id="407" r:id="rId8"/>
    <p:sldId id="408" r:id="rId9"/>
    <p:sldId id="409" r:id="rId10"/>
    <p:sldId id="405" r:id="rId11"/>
    <p:sldId id="410" r:id="rId12"/>
    <p:sldId id="411" r:id="rId13"/>
    <p:sldId id="412" r:id="rId14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00FF"/>
    <a:srgbClr val="FF66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1" autoAdjust="0"/>
  </p:normalViewPr>
  <p:slideViewPr>
    <p:cSldViewPr snapToGrid="0" snapToObjects="1"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26/06/2020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r>
              <a:rPr lang="en-US" altLang="it-IT" dirty="0"/>
              <a:t>15 July 2019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Ivancich Stefano 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Università degli Studi di Padova – CLSI Scienze Motorie Zimi Sawacha e-mail: zimi.sawacha@dei.unipd.it web: http://www.dei.unipd.it/corsi/bioingegneria/sawacha/ 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4800" dirty="0"/>
              <a:t>????Key word Spotting???</a:t>
            </a:r>
            <a:endParaRPr lang="en-GB" altLang="it-IT" sz="48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Students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 err="1">
                <a:solidFill>
                  <a:srgbClr val="000000"/>
                </a:solidFill>
                <a:latin typeface="Garamond" panose="02020404030301010803" pitchFamily="18" charset="0"/>
              </a:rPr>
              <a:t>Masiero</a:t>
            </a: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 Luca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4" y="3276601"/>
            <a:ext cx="24197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Rossi Michele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72" y="5910921"/>
            <a:ext cx="1879455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20 July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 key challenge in applying CNNs is that sufficient training data are not always available in medical images. To avoid Over/Under-fitting:</a:t>
            </a: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Data Augmentation: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In case of medical images this often comes down to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mirror flipping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small-magnitude translations, weak Gaussian blurring,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brightness augmentation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and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shadow augmentation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TransferLearning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from 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: training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CNN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usually challenging owing to the limited amount of labeled medical data. A promising alternative is to fine-tune the weights of a network that was trained using a large set of labeled natural images.</a:t>
            </a:r>
          </a:p>
          <a:p>
            <a:pPr marL="1085850" lvl="1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Prof. </a:t>
            </a:r>
            <a:r>
              <a:rPr lang="en-US" altLang="it-IT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Tajbakhsh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, Illinois Institute of Technology: considered several medical imaging applications and investigated how the performance of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from scratch compared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with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pre-trained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 CNNs.</a:t>
            </a:r>
            <a:b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Their experiments demonstrated that pretrained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CNNs performed better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than CNN trained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09744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Performances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397833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10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98847"/>
            <a:ext cx="8599487" cy="154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Due to the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lack of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memory (RAM) and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computational power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given to us, as we were undergraduate students: 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Instead of converting each MRI in 100 pictures, we have extracted only 8 pictures for each MRI, Trained on 3 folds instead of 20, haven’t performed any data augmentation.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However,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our supervisor will execute more exhaustive tests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CN vs AD: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00A64CD-33B7-45DF-B621-7AD41292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4" y="2396319"/>
            <a:ext cx="7152044" cy="1145078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73C3386-E891-48BB-AEB0-70BDADFC5C3E}"/>
              </a:ext>
            </a:extLst>
          </p:cNvPr>
          <p:cNvSpPr/>
          <p:nvPr/>
        </p:nvSpPr>
        <p:spPr>
          <a:xfrm>
            <a:off x="272255" y="361486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CN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DF83764-8E2C-4622-A41A-23C39E37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3" y="3701886"/>
            <a:ext cx="7152044" cy="116385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2D9FFBC-3F82-40F4-B00D-831C3B019773}"/>
              </a:ext>
            </a:extLst>
          </p:cNvPr>
          <p:cNvSpPr/>
          <p:nvPr/>
        </p:nvSpPr>
        <p:spPr>
          <a:xfrm>
            <a:off x="236603" y="486573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b="1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BD3C23-67FF-4D9B-BCCA-913A89A3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353" y="5219083"/>
            <a:ext cx="7161424" cy="11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>
                <a:solidFill>
                  <a:srgbClr val="FFFFFF"/>
                </a:solidFill>
                <a:latin typeface="Tw Cen MT" panose="020B0602020104020603" pitchFamily="34" charset="0"/>
              </a:rPr>
              <a:t>Conclusions</a:t>
            </a:r>
            <a:endParaRPr lang="en-US" altLang="it-IT" sz="60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Conclusions: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tests showed that our model was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very good at classify CN vs AD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that is an extraordinary results, because today to recognize if a person has Alzheimer different invasive medical tests must be done. With our model we need just a Magnetic Resonance.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Unfortunately CN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and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problems doesn’t reach good results, we think most of the problem is due to the lack of computational power.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Future Work: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Try different hyper-parameters during training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Change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structure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of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using: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pretrained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VGG-19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or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Inception v4</a:t>
            </a:r>
          </a:p>
          <a:p>
            <a:pPr marL="108585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3D-Convolution</a:t>
            </a:r>
          </a:p>
        </p:txBody>
      </p:sp>
    </p:spTree>
    <p:extLst>
      <p:ext uri="{BB962C8B-B14F-4D97-AF65-F5344CB8AC3E}">
        <p14:creationId xmlns:p14="http://schemas.microsoft.com/office/powerpoint/2010/main" val="243865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670794" y="6413034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2426573"/>
            <a:ext cx="8599487" cy="200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Thanks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it-IT" sz="5400" b="1" dirty="0">
                <a:solidFill>
                  <a:srgbClr val="000000"/>
                </a:solidFill>
                <a:latin typeface="Garamond" panose="02020404030301010803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732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Problem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Alzheimer’s disease (AD)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a neurological pathology that affects more than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47 million people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worldwide, being the first cause of neurodegenerative dementia.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Its prevalence is estimated to be around 5% after 65 years old and a staggering 30% for the more than 85 years old in developed countries.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From now to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2050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it is estimated that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640 Million people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in the world will be diagnosed with AD.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The most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common symptoms are problems in remembering, reasoning, orienting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It has become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 major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social and economic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issue and its effects are devastating not only for the diseased but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also for their families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For effective treatments to be administered that are capable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to slow down the progression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of the disease,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an early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and definite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diagnosis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is necessary.</a:t>
            </a:r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it-IT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The </a:t>
            </a:r>
            <a:r>
              <a:rPr lang="it-IT" altLang="it-IT" sz="6000" dirty="0" err="1">
                <a:solidFill>
                  <a:srgbClr val="FFFFFF"/>
                </a:solidFill>
                <a:latin typeface="Tw Cen MT" panose="020B0602020104020603" pitchFamily="34" charset="0"/>
              </a:rPr>
              <a:t>Old</a:t>
            </a:r>
            <a:r>
              <a:rPr lang="it-IT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 Solution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9D16C2F-3032-4862-A79B-325A46D8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76511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Diagnosis of AD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is still primarily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based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on: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Mental status testing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Neuropsychological tests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Interviews with friends and family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Measurement of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cerebrospinal fluid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(CSF),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invasive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Rachisynthesis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, which is </a:t>
            </a:r>
            <a:r>
              <a:rPr lang="en-US" altLang="it-IT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painful and dangerous </a:t>
            </a:r>
            <a:r>
              <a:rPr lang="en-US" altLang="it-IT" sz="2000" dirty="0">
                <a:solidFill>
                  <a:srgbClr val="000000"/>
                </a:solidFill>
                <a:latin typeface="Garamond" panose="02020404030301010803" pitchFamily="18" charset="0"/>
              </a:rPr>
              <a:t>for a patient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Early diagnosis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requires an investigation of the pre-dementia, called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Mild Cognitive Impairment (MCI)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, that is a condition in which an individual’s thinking ability shows some mild changes. This stage involves the challenging question of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predicting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whether MCI will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) or will not (</a:t>
            </a:r>
            <a:r>
              <a:rPr lang="en-US" altLang="it-IT" sz="22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) convert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to AD.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0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DA2742-A78E-4B1D-A0A0-744355D36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84" r="1233"/>
          <a:stretch/>
        </p:blipFill>
        <p:spPr>
          <a:xfrm>
            <a:off x="221673" y="1201478"/>
            <a:ext cx="8593392" cy="18862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it-IT" altLang="it-IT" sz="6000" dirty="0" err="1">
                <a:solidFill>
                  <a:srgbClr val="FFFFFF"/>
                </a:solidFill>
                <a:latin typeface="Tw Cen MT" panose="020B0602020104020603" pitchFamily="34" charset="0"/>
              </a:rPr>
              <a:t>Our</a:t>
            </a:r>
            <a:r>
              <a:rPr lang="it-IT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 New Solution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46278AD-10AD-4F4B-AB8E-3AAFDBB1E245}"/>
              </a:ext>
            </a:extLst>
          </p:cNvPr>
          <p:cNvSpPr/>
          <p:nvPr/>
        </p:nvSpPr>
        <p:spPr>
          <a:xfrm>
            <a:off x="221671" y="3258711"/>
            <a:ext cx="8486393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Our solution is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based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on the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classification of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Magnetic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Resonance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scans (MRI)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with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DeepLearning Algorithms.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Not Invasive, not dangerous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Particularly our approach consist in solving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three binary classification problems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CN vs AD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CN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MCInc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vs </a:t>
            </a:r>
            <a:r>
              <a:rPr lang="en-US" altLang="it-IT" sz="2200" dirty="0" err="1">
                <a:solidFill>
                  <a:srgbClr val="000000"/>
                </a:solidFill>
                <a:latin typeface="Garamond" panose="02020404030301010803" pitchFamily="18" charset="0"/>
              </a:rPr>
              <a:t>MCIc</a:t>
            </a: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1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Why DeepLearning?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20771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Nowadays, deep learning is becoming a leading machine-learning tool in the general imaging and computer vision domains. In particular,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convolutional neural networks (CNNs)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have presented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outstanding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effectiveness on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medical image computing problems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. Some examples: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Prof. Greenspan, Tel Aviv University, Israel: employed CNN to improve three existing CAD systems for the recognition of colonic polyps on CT colonography, sclerotic spine metastases on body CT and enlarged lymph nodes on body CT.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Prof. Qi Dou, </a:t>
            </a: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Imperial College London: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 used 3D CNN and weighted </a:t>
            </a:r>
            <a:r>
              <a:rPr lang="en-US" altLang="it-IT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MRI scans to detect cerebral microbleeds.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 They address developed predictions with their 3D CNN compared to various classical and 2D CNN approaches.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Prof. Rajpoot, University of Warwick, UK: employed CNNs to detect nuclei in histopathological images.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Prof. </a:t>
            </a:r>
            <a:r>
              <a:rPr lang="en-US" altLang="it-IT" sz="1800" dirty="0" err="1">
                <a:solidFill>
                  <a:srgbClr val="000000"/>
                </a:solidFill>
                <a:latin typeface="Garamond" panose="02020404030301010803" pitchFamily="18" charset="0"/>
              </a:rPr>
              <a:t>Anthimopoulos</a:t>
            </a: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, University of Bern, Switzerland: employed CNNs to detect patterns of interstitial lung diseases from 2D patches of chest CT scans.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Their results show that CNNs can outperform existing methods that use hand-crafted features.</a:t>
            </a:r>
          </a:p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Image Extraction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139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MRI are 3D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so 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to make them 2D 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we used the following</a:t>
            </a:r>
            <a:r>
              <a:rPr lang="en-US" altLang="it-IT" sz="2200" b="1" dirty="0">
                <a:solidFill>
                  <a:srgbClr val="000000"/>
                </a:solidFill>
                <a:latin typeface="Garamond" panose="02020404030301010803" pitchFamily="18" charset="0"/>
              </a:rPr>
              <a:t> image extraction operation:</a:t>
            </a:r>
            <a:r>
              <a:rPr lang="en-US" altLang="it-IT" sz="2200" dirty="0">
                <a:solidFill>
                  <a:srgbClr val="000000"/>
                </a:solidFill>
                <a:latin typeface="Garamond" panose="02020404030301010803" pitchFamily="18" charset="0"/>
              </a:rPr>
              <a:t> for a given voxel point, three patches of MRI 32x32 are extracted from the three planes, concatenated into a three-channel picture and resized in order to match the input size of the neural network.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A984F47-3541-485D-BA06-7F693C26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" r="26187" b="79232"/>
          <a:stretch/>
        </p:blipFill>
        <p:spPr>
          <a:xfrm>
            <a:off x="440189" y="2573079"/>
            <a:ext cx="8374875" cy="38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Example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6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8D812D-B0F1-400E-B4E9-5BB314BD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39" y="1220281"/>
            <a:ext cx="6416118" cy="50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Production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5" y="1181692"/>
            <a:ext cx="8599487" cy="50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it-IT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806BBAF-5620-423B-81CA-68D66BFD4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26" b="32662"/>
          <a:stretch/>
        </p:blipFill>
        <p:spPr>
          <a:xfrm>
            <a:off x="931653" y="1112068"/>
            <a:ext cx="7010817" cy="54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6000" dirty="0">
                <a:solidFill>
                  <a:srgbClr val="FFFFFF"/>
                </a:solidFill>
                <a:latin typeface="Tw Cen MT" panose="020B0602020104020603" pitchFamily="34" charset="0"/>
              </a:rPr>
              <a:t>Training Architecture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E0C32-1984-4560-966F-A08D7A1991F2}"/>
              </a:ext>
            </a:extLst>
          </p:cNvPr>
          <p:cNvSpPr/>
          <p:nvPr/>
        </p:nvSpPr>
        <p:spPr>
          <a:xfrm>
            <a:off x="0" y="6408477"/>
            <a:ext cx="2175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Ivancich Stefano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459245-DDCF-4A55-8FE9-5CF48972E537}"/>
              </a:ext>
            </a:extLst>
          </p:cNvPr>
          <p:cNvSpPr/>
          <p:nvPr/>
        </p:nvSpPr>
        <p:spPr>
          <a:xfrm>
            <a:off x="8815064" y="640847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DC0EA93-AE21-4D2B-BBA9-8CFFCDEC2B60}"/>
              </a:ext>
            </a:extLst>
          </p:cNvPr>
          <p:cNvSpPr/>
          <p:nvPr/>
        </p:nvSpPr>
        <p:spPr>
          <a:xfrm>
            <a:off x="3747735" y="6420772"/>
            <a:ext cx="164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it-IT" sz="2400" dirty="0">
                <a:solidFill>
                  <a:srgbClr val="000000"/>
                </a:solidFill>
                <a:latin typeface="Garamond" panose="02020404030301010803" pitchFamily="18" charset="0"/>
              </a:rPr>
              <a:t>15 July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770D5-0432-4218-8BC0-C9B6BA7F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028296"/>
            <a:ext cx="8599487" cy="96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Extract 100 pictures from each MRI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Perform some data augmentation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800" dirty="0">
                <a:solidFill>
                  <a:srgbClr val="000000"/>
                </a:solidFill>
                <a:latin typeface="Garamond" panose="02020404030301010803" pitchFamily="18" charset="0"/>
              </a:rPr>
              <a:t>Fed them into </a:t>
            </a:r>
            <a:r>
              <a:rPr lang="en-US" altLang="it-IT" sz="1800" dirty="0" err="1">
                <a:solidFill>
                  <a:srgbClr val="000000"/>
                </a:solidFill>
                <a:latin typeface="Garamond" panose="02020404030301010803" pitchFamily="18" charset="0"/>
              </a:rPr>
              <a:t>AlexNet</a:t>
            </a:r>
            <a:endParaRPr lang="en-US" altLang="it-IT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02060BF-8271-4B4B-AD84-B1F7B460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1" r="25030"/>
          <a:stretch/>
        </p:blipFill>
        <p:spPr>
          <a:xfrm>
            <a:off x="1258347" y="1989427"/>
            <a:ext cx="6698612" cy="44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5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3781</TotalTime>
  <Words>964</Words>
  <Application>Microsoft Office PowerPoint</Application>
  <PresentationFormat>Presentazione su schermo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Tw Cen MT</vt:lpstr>
      <vt:lpstr>Wingdings</vt:lpstr>
      <vt:lpstr>Wingdings 2</vt:lpstr>
      <vt:lpstr>SIGNET-template2</vt:lpstr>
      <vt:lpstr>????Key word Spotting???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444</cp:revision>
  <dcterms:created xsi:type="dcterms:W3CDTF">2011-09-22T18:51:05Z</dcterms:created>
  <dcterms:modified xsi:type="dcterms:W3CDTF">2020-06-26T15:24:03Z</dcterms:modified>
</cp:coreProperties>
</file>