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79" r:id="rId2"/>
    <p:sldId id="413" r:id="rId3"/>
    <p:sldId id="399" r:id="rId4"/>
    <p:sldId id="414" r:id="rId5"/>
    <p:sldId id="415" r:id="rId6"/>
    <p:sldId id="404" r:id="rId7"/>
    <p:sldId id="406" r:id="rId8"/>
    <p:sldId id="407" r:id="rId9"/>
    <p:sldId id="408" r:id="rId10"/>
    <p:sldId id="409" r:id="rId11"/>
    <p:sldId id="405" r:id="rId12"/>
    <p:sldId id="410" r:id="rId13"/>
    <p:sldId id="411" r:id="rId14"/>
    <p:sldId id="412" r:id="rId15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8000"/>
    <a:srgbClr val="0000FF"/>
    <a:srgbClr val="FF66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1" autoAdjust="0"/>
  </p:normalViewPr>
  <p:slideViewPr>
    <p:cSldViewPr snapToGrid="0" snapToObjects="1"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26/06/2020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26/06/2020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r>
              <a:rPr lang="en-US" altLang="it-IT" dirty="0"/>
              <a:t>15 July 2019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Ivancich Stefano 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4800" dirty="0"/>
              <a:t>????Key word Spotting???</a:t>
            </a:r>
            <a:endParaRPr lang="en-GB" altLang="it-IT" sz="48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Students</a:t>
            </a: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Masiero Luca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54" y="3276601"/>
            <a:ext cx="24197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Rossi Michele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72" y="5910921"/>
            <a:ext cx="1879455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Training Architecture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8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1028296"/>
            <a:ext cx="8599487" cy="96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Extract 100 pictures from each MRI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Perform some data augmentation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Fed them into </a:t>
            </a:r>
            <a:r>
              <a:rPr lang="en-US" altLang="it-IT" sz="1800" dirty="0" err="1">
                <a:solidFill>
                  <a:srgbClr val="000000"/>
                </a:solidFill>
                <a:latin typeface="Garamond" panose="02020404030301010803" pitchFamily="18" charset="0"/>
              </a:rPr>
              <a:t>AlexNet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02060BF-8271-4B4B-AD84-B1F7B460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91" r="25030"/>
          <a:stretch/>
        </p:blipFill>
        <p:spPr>
          <a:xfrm>
            <a:off x="1258347" y="1989427"/>
            <a:ext cx="6698612" cy="44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3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Architecture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9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 key challenge in applying CNNs is that sufficient training data are not always available in medical images. To avoid Over/Under-fitting:</a:t>
            </a:r>
            <a:endParaRPr lang="en-US" altLang="it-IT" sz="22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Data Augmentation: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In case of medical images this often comes down to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mirror flipping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, small-magnitude translations, weak Gaussian blurring,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brightness augmentation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and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shadow augmentation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TransferLearning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 from </a:t>
            </a:r>
            <a:r>
              <a:rPr lang="en-US" altLang="it-IT" sz="22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AlexNet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: training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CNN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from scratch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is usually challenging owing to the limited amount of labeled medical data. A promising alternative is to fine-tune the weights of a network that was trained using a large set of labeled natural images.</a:t>
            </a:r>
          </a:p>
          <a:p>
            <a:pPr marL="1085850" lvl="1" indent="-342900" eaLnBrk="1" hangingPunct="1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Prof. </a:t>
            </a:r>
            <a:r>
              <a:rPr lang="en-US" altLang="it-IT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Tajbakhsh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, Illinois Institute of Technology: considered several medical imaging applications and investigated how the performance of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CNNs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 trained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from scratch compared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 with the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pre-trained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 CNNs.</a:t>
            </a:r>
            <a:b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Their experiments demonstrated that pretrained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CNNs performed better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than CNN trained from scratch.</a:t>
            </a:r>
          </a:p>
        </p:txBody>
      </p:sp>
    </p:spTree>
    <p:extLst>
      <p:ext uri="{BB962C8B-B14F-4D97-AF65-F5344CB8AC3E}">
        <p14:creationId xmlns:p14="http://schemas.microsoft.com/office/powerpoint/2010/main" val="209744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Performances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670794" y="6397833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10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1098847"/>
            <a:ext cx="8599487" cy="154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Due to the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lack of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memory (RAM) and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computational power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given to us, as we were undergraduate students: </a:t>
            </a: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Instead of converting each MRI in 100 pictures, we have extracted only 8 pictures for each MRI, Trained on 3 folds instead of 20, haven’t performed any data augmentation.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However,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our supervisor will execute more exhaustive tests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CN vs AD: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00A64CD-33B7-45DF-B621-7AD41292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54" y="2396319"/>
            <a:ext cx="7152044" cy="1145078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D73C3386-E891-48BB-AEB0-70BDADFC5C3E}"/>
              </a:ext>
            </a:extLst>
          </p:cNvPr>
          <p:cNvSpPr/>
          <p:nvPr/>
        </p:nvSpPr>
        <p:spPr>
          <a:xfrm>
            <a:off x="272255" y="3614865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CN vs </a:t>
            </a:r>
            <a:r>
              <a:rPr lang="en-US" altLang="it-IT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DF83764-8E2C-4622-A41A-23C39E37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53" y="3701886"/>
            <a:ext cx="7152044" cy="116385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2D9FFBC-3F82-40F4-B00D-831C3B019773}"/>
              </a:ext>
            </a:extLst>
          </p:cNvPr>
          <p:cNvSpPr/>
          <p:nvPr/>
        </p:nvSpPr>
        <p:spPr>
          <a:xfrm>
            <a:off x="236603" y="4865736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MCInc</a:t>
            </a: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 vs </a:t>
            </a:r>
            <a:r>
              <a:rPr lang="en-US" altLang="it-IT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BD3C23-67FF-4D9B-BCCA-913A89A3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353" y="5219083"/>
            <a:ext cx="7161424" cy="11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>
                <a:solidFill>
                  <a:srgbClr val="FFFFFF"/>
                </a:solidFill>
                <a:latin typeface="Tw Cen MT" panose="020B0602020104020603" pitchFamily="34" charset="0"/>
              </a:rPr>
              <a:t>Conclusions</a:t>
            </a:r>
            <a:endParaRPr lang="en-US" altLang="it-IT" sz="60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670794" y="641303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Conclusions: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The tests showed that our model was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very good at classify CN vs AD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, that is an extraordinary results, because today to recognize if a person has Alzheimer different invasive medical tests must be done. With our model we need just a Magnetic Resonance.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Unfortunately CN vs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and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MCInc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vs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problems doesn’t reach good results, we think most of the problem is due to the lack of computational power.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Future Work: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Try different hyper-parameters during training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Change the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structure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of the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network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using:</a:t>
            </a:r>
          </a:p>
          <a:p>
            <a:pPr marL="108585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pretrained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VGG-19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or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Inception v4</a:t>
            </a:r>
          </a:p>
          <a:p>
            <a:pPr marL="108585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3D-Convolution</a:t>
            </a:r>
          </a:p>
        </p:txBody>
      </p:sp>
    </p:spTree>
    <p:extLst>
      <p:ext uri="{BB962C8B-B14F-4D97-AF65-F5344CB8AC3E}">
        <p14:creationId xmlns:p14="http://schemas.microsoft.com/office/powerpoint/2010/main" val="243865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Thank You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670794" y="641303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2426573"/>
            <a:ext cx="8599487" cy="200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5400" b="1" dirty="0">
                <a:solidFill>
                  <a:srgbClr val="000000"/>
                </a:solidFill>
                <a:latin typeface="Garamond" panose="02020404030301010803" pitchFamily="18" charset="0"/>
              </a:rPr>
              <a:t>Thanks for your attention!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it-IT" sz="5400" b="1" dirty="0">
                <a:solidFill>
                  <a:srgbClr val="000000"/>
                </a:solidFill>
                <a:latin typeface="Garamond" panose="02020404030301010803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7321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The Problem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How we have tackled it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… ??????????????????????????????????????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420761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The Problem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Key word spotting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, small footprint…..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Metrics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 …..accuracy and # of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paramaeters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(also # of multiplies??)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How we have tackled it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3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1) Literature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from: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Teacher’s material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ArchiveX</a:t>
            </a: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paperswithcode.com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Reddit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GitHub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Paper’s references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2) For each paper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What we find useful for our problem?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Which references we want to follow?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0F260F5-F52D-4DD0-8890-EF9D873C4802}"/>
              </a:ext>
            </a:extLst>
          </p:cNvPr>
          <p:cNvCxnSpPr>
            <a:cxnSpLocks/>
          </p:cNvCxnSpPr>
          <p:nvPr/>
        </p:nvCxnSpPr>
        <p:spPr>
          <a:xfrm flipV="1">
            <a:off x="5080000" y="3814619"/>
            <a:ext cx="0" cy="162559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FCF7879F-803F-475D-872E-F3543533547B}"/>
              </a:ext>
            </a:extLst>
          </p:cNvPr>
          <p:cNvCxnSpPr/>
          <p:nvPr/>
        </p:nvCxnSpPr>
        <p:spPr>
          <a:xfrm flipH="1">
            <a:off x="4645891" y="5440218"/>
            <a:ext cx="434109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391DB72E-687B-4D0B-B74B-65C80262BE50}"/>
              </a:ext>
            </a:extLst>
          </p:cNvPr>
          <p:cNvCxnSpPr>
            <a:cxnSpLocks/>
          </p:cNvCxnSpPr>
          <p:nvPr/>
        </p:nvCxnSpPr>
        <p:spPr>
          <a:xfrm flipH="1">
            <a:off x="2514519" y="3814618"/>
            <a:ext cx="256548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EE1484F-3EA3-43CF-BCBC-9194988DDF2D}"/>
              </a:ext>
            </a:extLst>
          </p:cNvPr>
          <p:cNvCxnSpPr>
            <a:cxnSpLocks/>
          </p:cNvCxnSpPr>
          <p:nvPr/>
        </p:nvCxnSpPr>
        <p:spPr>
          <a:xfrm>
            <a:off x="4729018" y="5006109"/>
            <a:ext cx="119149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Scorrimento verticale 39">
            <a:extLst>
              <a:ext uri="{FF2B5EF4-FFF2-40B4-BE49-F238E27FC236}">
                <a16:creationId xmlns:a16="http://schemas.microsoft.com/office/drawing/2014/main" id="{2411E49C-415B-4F75-BFA0-7BFC2C1BD8C4}"/>
              </a:ext>
            </a:extLst>
          </p:cNvPr>
          <p:cNvSpPr/>
          <p:nvPr/>
        </p:nvSpPr>
        <p:spPr>
          <a:xfrm>
            <a:off x="5717309" y="3680460"/>
            <a:ext cx="2096655" cy="257462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Attention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40 MFCC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SincConv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92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How we have tackled it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4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3) Try to mix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from things written down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Example: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Paper X says that Transformer is better than RNN because …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Paper Y says that Attention Mechanism … is good for KWS ….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Mixing X and Y will work?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4 ) Debugging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Bias vs Variance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Why didn’t work?</a:t>
            </a:r>
          </a:p>
          <a:p>
            <a:pPr marL="1085850" lvl="1" indent="-342900" eaLnBrk="1" hangingPunct="1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When explaining we discovered other things to try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1026" name="Picture 2" descr="Two puzzle pieces | Free Icon">
            <a:extLst>
              <a:ext uri="{FF2B5EF4-FFF2-40B4-BE49-F238E27FC236}">
                <a16:creationId xmlns:a16="http://schemas.microsoft.com/office/drawing/2014/main" id="{7C088BFB-4250-4ADF-BD18-838E0EC7C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39" b="28094"/>
          <a:stretch/>
        </p:blipFill>
        <p:spPr bwMode="auto">
          <a:xfrm>
            <a:off x="3747735" y="3253509"/>
            <a:ext cx="2982118" cy="13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AAD0F5-CE75-4940-A8D0-D90C44671B15}"/>
              </a:ext>
            </a:extLst>
          </p:cNvPr>
          <p:cNvSpPr txBox="1"/>
          <p:nvPr/>
        </p:nvSpPr>
        <p:spPr>
          <a:xfrm>
            <a:off x="3842327" y="2979102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Transformer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4F5B66A-2790-4DD8-939A-9B33FD2EE055}"/>
              </a:ext>
            </a:extLst>
          </p:cNvPr>
          <p:cNvSpPr txBox="1"/>
          <p:nvPr/>
        </p:nvSpPr>
        <p:spPr>
          <a:xfrm>
            <a:off x="5286090" y="2985997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289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What we tried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3054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–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20771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5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Data Preprocessing techniques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….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Learning Architectures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…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…..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7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Image Extraction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5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139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MRI are 3D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so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to make them 2D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we used the following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 image extraction operation: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for a given voxel point, three patches of MRI 32x32 are extracted from the three planes, concatenated into a three-channel picture and resized in order to match the input size of the neural network.</a:t>
            </a:r>
          </a:p>
        </p:txBody>
      </p:sp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A984F47-3541-485D-BA06-7F693C26D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8" r="26187" b="79232"/>
          <a:stretch/>
        </p:blipFill>
        <p:spPr>
          <a:xfrm>
            <a:off x="440189" y="2573079"/>
            <a:ext cx="8374875" cy="38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3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Example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6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98D812D-B0F1-400E-B4E9-5BB314BD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39" y="1220281"/>
            <a:ext cx="6416118" cy="50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Production Architecture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7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806BBAF-5620-423B-81CA-68D66BFD4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26" b="32662"/>
          <a:stretch/>
        </p:blipFill>
        <p:spPr>
          <a:xfrm>
            <a:off x="931653" y="1112068"/>
            <a:ext cx="7010817" cy="54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0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3839</TotalTime>
  <Words>696</Words>
  <Application>Microsoft Office PowerPoint</Application>
  <PresentationFormat>Presentazione su schermo (4:3)</PresentationFormat>
  <Paragraphs>127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Garamond</vt:lpstr>
      <vt:lpstr>Tw Cen MT</vt:lpstr>
      <vt:lpstr>Wingdings</vt:lpstr>
      <vt:lpstr>Wingdings 2</vt:lpstr>
      <vt:lpstr>SIGNET-template2</vt:lpstr>
      <vt:lpstr>????Key word Spotting???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STEFANO IVANCICH</cp:lastModifiedBy>
  <cp:revision>472</cp:revision>
  <dcterms:created xsi:type="dcterms:W3CDTF">2011-09-22T18:51:05Z</dcterms:created>
  <dcterms:modified xsi:type="dcterms:W3CDTF">2020-06-26T16:27:00Z</dcterms:modified>
</cp:coreProperties>
</file>