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79" r:id="rId6"/>
    <p:sldId id="295" r:id="rId7"/>
    <p:sldId id="293" r:id="rId8"/>
    <p:sldId id="294" r:id="rId9"/>
    <p:sldId id="290" r:id="rId10"/>
    <p:sldId id="292" r:id="rId11"/>
    <p:sldId id="284" r:id="rId12"/>
    <p:sldId id="291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5214" autoAdjust="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9B595-0E7F-4B01-9AA9-E1B6ED03F7E7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0C27B-56B0-4373-94C9-A2BB145B1E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4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07AD8-B183-4E25-B2A7-CD3B443931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89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3308E-C3C6-EF2A-CEF9-4C4C2AD20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6933B6-72A0-CCBA-9326-B910A074CC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0D334E-4E18-0399-7F6F-C1F719ADF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DEF6D-2AFD-7835-6E46-AC9103E4FA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07AD8-B183-4E25-B2A7-CD3B443931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94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07AD8-B183-4E25-B2A7-CD3B4439310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66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28487DA5-DCB7-4474-BDCE-999DB4109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1900" y="448056"/>
            <a:ext cx="5428996" cy="340156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7">
            <a:extLst>
              <a:ext uri="{FF2B5EF4-FFF2-40B4-BE49-F238E27FC236}">
                <a16:creationId xmlns:a16="http://schemas.microsoft.com/office/drawing/2014/main" id="{1DA2E4DD-C8F6-49E6-BFFE-999B25D2F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1900" y="4471416"/>
            <a:ext cx="5428996" cy="1481328"/>
          </a:xfrm>
        </p:spPr>
        <p:txBody>
          <a:bodyPr>
            <a:normAutofit/>
          </a:bodyPr>
          <a:lstStyle>
            <a:lvl1pPr marL="1944" indent="0"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BBFE51-2F86-4B2A-8F7F-78DCD52EB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18321" y="4122000"/>
            <a:ext cx="5447091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B27F6338-E81A-4E7B-8135-E97EE9502C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0850" y="447675"/>
            <a:ext cx="5429250" cy="5545138"/>
          </a:xfrm>
        </p:spPr>
        <p:txBody>
          <a:bodyPr/>
          <a:lstStyle>
            <a:lvl1pPr marL="1944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66439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910F38-F46F-4019-9892-577986F95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3A88BA19-45C7-493D-8685-D06EBEFD2D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8798" y="380872"/>
            <a:ext cx="11300290" cy="1026572"/>
          </a:xfrm>
        </p:spPr>
        <p:txBody>
          <a:bodyPr anchor="ctr">
            <a:normAutofit/>
          </a:bodyPr>
          <a:lstStyle>
            <a:lvl1pPr>
              <a:spcBef>
                <a:spcPts val="1000"/>
              </a:spcBef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F824DF-992F-4E18-9BC2-56F1D60AF5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9837" y="1941031"/>
            <a:ext cx="4632053" cy="869888"/>
          </a:xfrm>
        </p:spPr>
        <p:txBody>
          <a:bodyPr>
            <a:normAutofit/>
          </a:bodyPr>
          <a:lstStyle>
            <a:lvl1pPr marL="1944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insert subtitle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A14A543-CB0B-4FE3-82CE-0C8B0F6F6D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87987" y="2837529"/>
            <a:ext cx="4633419" cy="2547938"/>
          </a:xfrm>
        </p:spPr>
        <p:txBody>
          <a:bodyPr/>
          <a:lstStyle>
            <a:lvl1pPr>
              <a:lnSpc>
                <a:spcPct val="100000"/>
              </a:lnSpc>
              <a:buClr>
                <a:schemeClr val="tx2"/>
              </a:buClr>
              <a:defRPr>
                <a:solidFill>
                  <a:schemeClr val="tx2">
                    <a:alpha val="46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 here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6B6DB95-B3AD-4954-8725-DCAA8F716A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62812" y="1941031"/>
            <a:ext cx="4632053" cy="869888"/>
          </a:xfrm>
        </p:spPr>
        <p:txBody>
          <a:bodyPr>
            <a:normAutofit/>
          </a:bodyPr>
          <a:lstStyle>
            <a:lvl1pPr marL="1944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insert subtitle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EBF18AD6-49AE-45E3-AFDB-53684AB6EC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60962" y="2837529"/>
            <a:ext cx="4633419" cy="2547938"/>
          </a:xfrm>
        </p:spPr>
        <p:txBody>
          <a:bodyPr/>
          <a:lstStyle>
            <a:lvl1pPr>
              <a:lnSpc>
                <a:spcPct val="100000"/>
              </a:lnSpc>
              <a:buClr>
                <a:schemeClr val="tx2"/>
              </a:buClr>
              <a:defRPr>
                <a:solidFill>
                  <a:schemeClr val="tx2">
                    <a:alpha val="46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 here</a:t>
            </a:r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AD8C32FD-06A2-49E2-A54A-FB7C7AFFE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D13BE1A-DE3C-489C-A627-116679A00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</p:spPr>
        <p:txBody>
          <a:bodyPr/>
          <a:lstStyle/>
          <a:p>
            <a:r>
              <a:rPr lang="en-US" spc="200" dirty="0"/>
              <a:t>PRESENTATION TITLE</a:t>
            </a:r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CE15B7AC-26DD-48DA-88A0-A231BF5D1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/>
          <a:lstStyle>
            <a:lvl1pPr algn="r">
              <a:defRPr/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8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E78D948-F2B9-4EE0-B830-36F103C21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66B9A2D2-0473-4F46-BFCE-D626532960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6170" y="368717"/>
            <a:ext cx="11300400" cy="1026572"/>
          </a:xfrm>
        </p:spPr>
        <p:txBody>
          <a:bodyPr anchor="ctr">
            <a:normAutofit/>
          </a:bodyPr>
          <a:lstStyle>
            <a:lvl1pPr>
              <a:spcBef>
                <a:spcPts val="1000"/>
              </a:spcBef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C7203DC6-5779-4D18-8EDA-B417CE1CC3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1850" y="1941031"/>
            <a:ext cx="3456556" cy="869888"/>
          </a:xfrm>
        </p:spPr>
        <p:txBody>
          <a:bodyPr>
            <a:normAutofit/>
          </a:bodyPr>
          <a:lstStyle>
            <a:lvl1pPr marL="1944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insert subtitle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65286B5D-8C3D-49BC-A56B-54C3D0FBC7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0000" y="2837528"/>
            <a:ext cx="3457576" cy="2986221"/>
          </a:xfrm>
        </p:spPr>
        <p:txBody>
          <a:bodyPr/>
          <a:lstStyle>
            <a:lvl1pPr marL="457200" indent="-457200">
              <a:lnSpc>
                <a:spcPct val="110000"/>
              </a:lnSpc>
              <a:buClr>
                <a:schemeClr val="tx2"/>
              </a:buClr>
              <a:defRPr>
                <a:solidFill>
                  <a:schemeClr val="tx2">
                    <a:alpha val="46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C8FA9F2-E665-4A1C-AB30-847F4A2000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4947" y="1941031"/>
            <a:ext cx="3456556" cy="869888"/>
          </a:xfrm>
        </p:spPr>
        <p:txBody>
          <a:bodyPr>
            <a:normAutofit/>
          </a:bodyPr>
          <a:lstStyle>
            <a:lvl1pPr marL="1944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insert subtitle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3C54263D-50A7-43A8-A3BC-BE063187A83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3097" y="2837528"/>
            <a:ext cx="3457576" cy="2986221"/>
          </a:xfrm>
        </p:spPr>
        <p:txBody>
          <a:bodyPr/>
          <a:lstStyle>
            <a:lvl1pPr marL="457200" indent="-457200">
              <a:lnSpc>
                <a:spcPct val="110000"/>
              </a:lnSpc>
              <a:buClr>
                <a:schemeClr val="tx2"/>
              </a:buClr>
              <a:defRPr>
                <a:solidFill>
                  <a:schemeClr val="tx2">
                    <a:alpha val="46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 here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6DD25081-6CEB-4E5B-A7E5-8100DE6732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83594" y="1939364"/>
            <a:ext cx="3456556" cy="869888"/>
          </a:xfrm>
        </p:spPr>
        <p:txBody>
          <a:bodyPr>
            <a:normAutofit/>
          </a:bodyPr>
          <a:lstStyle>
            <a:lvl1pPr marL="1944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insert subtitle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B40E43BE-19E7-4C92-A02A-A747188A11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82764" y="2835861"/>
            <a:ext cx="3456556" cy="2986221"/>
          </a:xfrm>
        </p:spPr>
        <p:txBody>
          <a:bodyPr/>
          <a:lstStyle>
            <a:lvl1pPr marL="457200" indent="-457200">
              <a:lnSpc>
                <a:spcPct val="110000"/>
              </a:lnSpc>
              <a:buClr>
                <a:schemeClr val="tx2"/>
              </a:buClr>
              <a:defRPr>
                <a:solidFill>
                  <a:schemeClr val="tx2">
                    <a:alpha val="46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 here</a:t>
            </a:r>
          </a:p>
        </p:txBody>
      </p:sp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0364CC8C-A596-4C30-BE97-FF78E0424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E94F2-5327-4ECE-B9D6-26CA83445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</p:spPr>
        <p:txBody>
          <a:bodyPr/>
          <a:lstStyle/>
          <a:p>
            <a:r>
              <a:rPr lang="en-US" spc="200" dirty="0"/>
              <a:t>PRESENTATION TITLE</a:t>
            </a:r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F9BB08CB-1C70-40D7-A67C-2EF5BFFEF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/>
          <a:lstStyle>
            <a:lvl1pPr algn="r">
              <a:defRPr/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2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C226849-4911-4156-8A09-2F8021BB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52432" cy="1262446"/>
          </a:xfrm>
        </p:spPr>
        <p:txBody>
          <a:bodyPr anchor="b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EDBB71-02D9-4513-9A6D-F8246A0E5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0000" y="1988843"/>
            <a:ext cx="3454116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D7A8221-ABAC-45E1-98D1-6FBB8565D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326441"/>
            <a:ext cx="3452432" cy="3624359"/>
          </a:xfrm>
        </p:spPr>
        <p:txBody>
          <a:bodyPr>
            <a:normAutofit/>
          </a:bodyPr>
          <a:lstStyle>
            <a:lvl1pPr marL="1944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00098A9B-BD9F-4E67-AB5F-A280BC91413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67213" y="449263"/>
            <a:ext cx="3600450" cy="5508625"/>
          </a:xfrm>
        </p:spPr>
        <p:txBody>
          <a:bodyPr/>
          <a:lstStyle>
            <a:lvl1pPr marL="1944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D6529E84-FFD6-4547-9301-DD080AB8CE9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47050" y="449263"/>
            <a:ext cx="3595688" cy="5502275"/>
          </a:xfrm>
        </p:spPr>
        <p:txBody>
          <a:bodyPr/>
          <a:lstStyle>
            <a:lvl1pPr marL="1944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6" name="Date Placeholder 5">
            <a:extLst>
              <a:ext uri="{FF2B5EF4-FFF2-40B4-BE49-F238E27FC236}">
                <a16:creationId xmlns:a16="http://schemas.microsoft.com/office/drawing/2014/main" id="{7E7086C0-AADF-4D58-BFB3-165425B31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314B5571-19B2-423C-A0C4-62B5ED984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ED5A0CED-3AE4-4EF7-BDA2-E35634835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/>
          <a:lstStyle>
            <a:lvl1pPr algn="r">
              <a:defRPr/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52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87F79D-9EFD-4F24-B92B-3DEF507C6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12758C89-0197-4B72-BA43-2CC4DE73F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969" y="647377"/>
            <a:ext cx="11316056" cy="1026572"/>
          </a:xfrm>
        </p:spPr>
        <p:txBody>
          <a:bodyPr anchor="ctr">
            <a:normAutofit/>
          </a:bodyPr>
          <a:lstStyle>
            <a:lvl1pPr>
              <a:spcBef>
                <a:spcPts val="1000"/>
              </a:spcBef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37D2E7B5-A506-45AA-881E-1EF6A0EB07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968" y="1692923"/>
            <a:ext cx="11300287" cy="1001712"/>
          </a:xfrm>
        </p:spPr>
        <p:txBody>
          <a:bodyPr>
            <a:normAutofit/>
          </a:bodyPr>
          <a:lstStyle>
            <a:lvl1pPr marL="1944" indent="0">
              <a:buNone/>
              <a:defRPr sz="2400" i="0">
                <a:solidFill>
                  <a:schemeClr val="tx1">
                    <a:alpha val="5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Picture Placeholder 17">
            <a:extLst>
              <a:ext uri="{FF2B5EF4-FFF2-40B4-BE49-F238E27FC236}">
                <a16:creationId xmlns:a16="http://schemas.microsoft.com/office/drawing/2014/main" id="{751E77E5-BC2E-4851-A46B-1081DBFEE18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1325" y="2959100"/>
            <a:ext cx="2698750" cy="2987675"/>
          </a:xfrm>
        </p:spPr>
        <p:txBody>
          <a:bodyPr/>
          <a:lstStyle>
            <a:lvl1pPr marL="1944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6" name="Picture Placeholder 19">
            <a:extLst>
              <a:ext uri="{FF2B5EF4-FFF2-40B4-BE49-F238E27FC236}">
                <a16:creationId xmlns:a16="http://schemas.microsoft.com/office/drawing/2014/main" id="{5ADD8D61-5FF6-4FF8-A853-94978CE2BF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19463" y="2959100"/>
            <a:ext cx="2690812" cy="2987675"/>
          </a:xfrm>
        </p:spPr>
        <p:txBody>
          <a:bodyPr/>
          <a:lstStyle>
            <a:lvl1pPr marL="1944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7" name="Picture Placeholder 21">
            <a:extLst>
              <a:ext uri="{FF2B5EF4-FFF2-40B4-BE49-F238E27FC236}">
                <a16:creationId xmlns:a16="http://schemas.microsoft.com/office/drawing/2014/main" id="{7217B0CF-D153-4F21-B2F3-3736BFEE8B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89663" y="2959100"/>
            <a:ext cx="2689225" cy="2987675"/>
          </a:xfrm>
        </p:spPr>
        <p:txBody>
          <a:bodyPr/>
          <a:lstStyle>
            <a:lvl1pPr marL="1944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8" name="Picture Placeholder 23">
            <a:extLst>
              <a:ext uri="{FF2B5EF4-FFF2-40B4-BE49-F238E27FC236}">
                <a16:creationId xmlns:a16="http://schemas.microsoft.com/office/drawing/2014/main" id="{46C9A6A5-13C0-4A42-B695-F3511DCA96A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058275" y="2959100"/>
            <a:ext cx="2698750" cy="2987675"/>
          </a:xfrm>
        </p:spPr>
        <p:txBody>
          <a:bodyPr/>
          <a:lstStyle>
            <a:lvl1pPr marL="1944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DD1D6B44-0E3B-4C46-B068-14568BF01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FB72C5E2-290F-4D02-842B-932296C10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</p:spPr>
        <p:txBody>
          <a:bodyPr/>
          <a:lstStyle/>
          <a:p>
            <a:r>
              <a:rPr lang="en-US" spc="200" dirty="0"/>
              <a:t>PRESENTATION TITLE</a:t>
            </a:r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E3152744-4FDB-4426-90C5-B204EE645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/>
          <a:lstStyle>
            <a:lvl1pPr algn="r">
              <a:defRPr/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323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PRESENTATION TITLE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A7C3E5E6-3D65-419E-9CE7-1BEC4CB37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/>
          <a:lstStyle>
            <a:lvl1pPr algn="r">
              <a:defRPr/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4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307A1A-4AC6-459C-9531-704CF3767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527600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D2BF6B-AD6F-4BC9-B5A6-BC7741CD03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7675" y="227011"/>
            <a:ext cx="6860946" cy="2954337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8FB06AF1-CFEB-40E6-A617-E9CA5CF8B6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7675" y="3643313"/>
            <a:ext cx="3227388" cy="2771775"/>
          </a:xfrm>
        </p:spPr>
        <p:txBody>
          <a:bodyPr/>
          <a:lstStyle>
            <a:lvl1pPr marL="1944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62D71E4C-2705-4622-887B-1F1262DB912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849688" y="3643313"/>
            <a:ext cx="3233737" cy="2771775"/>
          </a:xfrm>
        </p:spPr>
        <p:txBody>
          <a:bodyPr/>
          <a:lstStyle>
            <a:lvl1pPr marL="1944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B6C7-1096-4AD3-9D48-AA45F0B21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6800" y="383764"/>
            <a:ext cx="3312000" cy="603143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9">
            <a:extLst>
              <a:ext uri="{FF2B5EF4-FFF2-40B4-BE49-F238E27FC236}">
                <a16:creationId xmlns:a16="http://schemas.microsoft.com/office/drawing/2014/main" id="{3C3DC7A9-2932-431E-8EC0-CFA4B2CF6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299675" y="1584976"/>
            <a:ext cx="2772000" cy="502920"/>
          </a:xfrm>
        </p:spPr>
        <p:txBody>
          <a:bodyPr tIns="180000" rIns="180000" bIns="180000"/>
          <a:lstStyle>
            <a:lvl1pPr>
              <a:defRPr/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A97579B5-432F-4A2F-A65A-D2FACF71A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216875" y="4439775"/>
            <a:ext cx="2937600" cy="502920"/>
          </a:xfrm>
        </p:spPr>
        <p:txBody>
          <a:bodyPr tIns="180000" rIns="180000" bIns="180000"/>
          <a:lstStyle/>
          <a:p>
            <a:r>
              <a:rPr lang="en-US" spc="200" dirty="0"/>
              <a:t>PRESENTATION TITLE</a:t>
            </a:r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F320B19E-E872-42A8-AA5D-7F84287BD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/>
          <a:lstStyle>
            <a:lvl1pPr algn="r">
              <a:defRPr/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7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51A3404-D5A9-4BC5-A2B8-5BC25368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5432044" cy="860400"/>
          </a:xfrm>
        </p:spPr>
        <p:txBody>
          <a:bodyPr anchor="b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BD8583-3FBE-444A-9F7E-DF7C6578E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0000" y="1609200"/>
            <a:ext cx="5434694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F115DF-54F8-4335-86CC-1875CD745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44000"/>
            <a:ext cx="5432044" cy="4006800"/>
          </a:xfrm>
        </p:spPr>
        <p:txBody>
          <a:bodyPr>
            <a:normAutofit/>
          </a:bodyPr>
          <a:lstStyle>
            <a:lvl1pPr marL="1944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5F81656-BF34-4B85-ACD5-BFAE781919D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07138" y="449263"/>
            <a:ext cx="5432425" cy="5502275"/>
          </a:xfrm>
        </p:spPr>
        <p:txBody>
          <a:bodyPr/>
          <a:lstStyle>
            <a:lvl1pPr marL="1944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C54CC99A-1CCA-4711-9007-627C736BD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513F610-B150-40E5-A881-4F4F84212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9C7D98EF-127D-4092-9E0B-82F254B11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/>
          <a:lstStyle>
            <a:lvl1pPr algn="r">
              <a:defRPr/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6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8F9B17DB-D85A-4B5F-A44F-4BAD5975C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412" y="448056"/>
            <a:ext cx="7355484" cy="340156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7">
            <a:extLst>
              <a:ext uri="{FF2B5EF4-FFF2-40B4-BE49-F238E27FC236}">
                <a16:creationId xmlns:a16="http://schemas.microsoft.com/office/drawing/2014/main" id="{4582DBBD-4E7B-4825-A55A-B28211141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5412" y="4471416"/>
            <a:ext cx="7355484" cy="1481328"/>
          </a:xfrm>
        </p:spPr>
        <p:txBody>
          <a:bodyPr>
            <a:normAutofit/>
          </a:bodyPr>
          <a:lstStyle>
            <a:lvl1pPr marL="1944" indent="0"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E7AB31A-4165-4478-8B2E-0C5398550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85412" y="4122000"/>
            <a:ext cx="7380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E2291097-923C-4C79-A2E1-C0C1C5F9439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9263" y="447675"/>
            <a:ext cx="3449637" cy="1727200"/>
          </a:xfrm>
        </p:spPr>
        <p:txBody>
          <a:bodyPr/>
          <a:lstStyle>
            <a:lvl1pPr marL="1944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BD63B57D-B7E5-4B5F-BA72-251478B503A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9263" y="2354263"/>
            <a:ext cx="3449637" cy="1727200"/>
          </a:xfrm>
        </p:spPr>
        <p:txBody>
          <a:bodyPr/>
          <a:lstStyle>
            <a:lvl1pPr marL="1944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5C8C147E-814C-4008-8C13-0216089EF54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9263" y="4260850"/>
            <a:ext cx="3449637" cy="1727200"/>
          </a:xfrm>
        </p:spPr>
        <p:txBody>
          <a:bodyPr/>
          <a:lstStyle>
            <a:lvl1pPr marL="1944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36540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472BA8-C86A-4A3E-BDE2-5B103B418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4C7BB06-8210-4B65-AD12-157991E7E3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626" y="206916"/>
            <a:ext cx="11293199" cy="1026572"/>
          </a:xfrm>
        </p:spPr>
        <p:txBody>
          <a:bodyPr anchor="ctr">
            <a:normAutofit/>
          </a:bodyPr>
          <a:lstStyle>
            <a:lvl1pPr>
              <a:spcBef>
                <a:spcPts val="1000"/>
              </a:spcBef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3CE44-6F04-4B27-8C13-AD0131E9211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6563" y="2017713"/>
            <a:ext cx="11312525" cy="3906837"/>
          </a:xfrm>
        </p:spPr>
        <p:txBody>
          <a:bodyPr>
            <a:normAutofit/>
          </a:bodyPr>
          <a:lstStyle>
            <a:lvl1pPr marL="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1pPr>
            <a:lvl2pPr marL="45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2pPr>
            <a:lvl3pPr marL="90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3pPr>
            <a:lvl4pPr marL="135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4pPr>
            <a:lvl5pPr marL="180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4D71227A-06F0-4EDB-9BA6-C5AA4D028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F297A86-7B17-452A-9C74-D1F11ACBB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5A51317C-59B0-4A35-8F79-F4AE3B59E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/>
          <a:lstStyle>
            <a:lvl1pPr algn="r">
              <a:defRPr/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9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32E1050-6C12-4B39-8715-4D5472439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4E513D97-B9A8-4710-A599-E88B1669A7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626" y="206916"/>
            <a:ext cx="11311461" cy="1026572"/>
          </a:xfrm>
        </p:spPr>
        <p:txBody>
          <a:bodyPr anchor="ctr">
            <a:normAutofit/>
          </a:bodyPr>
          <a:lstStyle>
            <a:lvl1pPr>
              <a:spcBef>
                <a:spcPts val="1000"/>
              </a:spcBef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69319-28CA-4E68-8E19-68C73CD1647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6563" y="2210546"/>
            <a:ext cx="11312525" cy="3522363"/>
          </a:xfrm>
        </p:spPr>
        <p:txBody>
          <a:bodyPr>
            <a:normAutofit/>
          </a:bodyPr>
          <a:lstStyle>
            <a:lvl1pPr marL="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1pPr>
            <a:lvl2pPr marL="45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2pPr>
            <a:lvl3pPr marL="90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3pPr>
            <a:lvl4pPr marL="135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4pPr>
            <a:lvl5pPr marL="180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6">
            <a:extLst>
              <a:ext uri="{FF2B5EF4-FFF2-40B4-BE49-F238E27FC236}">
                <a16:creationId xmlns:a16="http://schemas.microsoft.com/office/drawing/2014/main" id="{7EBC5E34-0C82-438C-B5D6-3C1B0209B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BDEB4F1-6670-45BB-B9CB-C99C1EDB7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1930349C-8BE0-47EA-B0BA-1F8A839CC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/>
          <a:lstStyle>
            <a:lvl1pPr algn="r">
              <a:defRPr/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78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5BE7201D-E29D-4C0F-8BDA-C31C7AD21FF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5949950"/>
          </a:xfrm>
          <a:solidFill>
            <a:schemeClr val="accent6">
              <a:lumMod val="40000"/>
              <a:lumOff val="60000"/>
            </a:schemeClr>
          </a:solidFill>
        </p:spPr>
        <p:txBody>
          <a:bodyPr anchor="ctr"/>
          <a:lstStyle>
            <a:lvl1pPr marL="1944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76D068-9B81-43EB-8EF6-14A14B93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830" y="388800"/>
            <a:ext cx="5314209" cy="4293732"/>
          </a:xfrm>
        </p:spPr>
        <p:txBody>
          <a:bodyPr anchor="t">
            <a:normAutofit/>
          </a:bodyPr>
          <a:lstStyle>
            <a:lvl1pPr algn="r">
              <a:lnSpc>
                <a:spcPct val="140000"/>
              </a:lnSpc>
              <a:spcBef>
                <a:spcPts val="1000"/>
              </a:spcBef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6ACD1FC-2042-4BBF-A15C-4CF09BE6FA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35831" y="4787752"/>
            <a:ext cx="5313255" cy="882039"/>
          </a:xfrm>
        </p:spPr>
        <p:txBody>
          <a:bodyPr>
            <a:normAutofit/>
          </a:bodyPr>
          <a:lstStyle>
            <a:lvl1pPr marL="1944" indent="0" algn="r">
              <a:buNone/>
              <a:defRPr sz="2400" i="0">
                <a:solidFill>
                  <a:schemeClr val="accent4">
                    <a:alpha val="5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95F5207-FD4F-4EA3-B90A-38946525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B85A082-D2CF-4D9E-8B9A-4A4EC2FB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0832" y="6153912"/>
            <a:ext cx="5397056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11">
            <a:extLst>
              <a:ext uri="{FF2B5EF4-FFF2-40B4-BE49-F238E27FC236}">
                <a16:creationId xmlns:a16="http://schemas.microsoft.com/office/drawing/2014/main" id="{516C575C-EAC2-426D-8F27-9F19CCC0B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/>
          <a:lstStyle>
            <a:lvl1pPr algn="r">
              <a:defRPr/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2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9800939-EE62-4A6F-8369-E0A2225C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799"/>
            <a:ext cx="2854800" cy="5965199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AD8766-64D5-4907-9387-55556E06B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3744000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6A4E20-3710-4756-B5AA-0D9A3C38678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554400" y="386634"/>
            <a:ext cx="6269984" cy="6084732"/>
          </a:xfrm>
        </p:spPr>
        <p:txBody>
          <a:bodyPr>
            <a:normAutofit/>
          </a:bodyPr>
          <a:lstStyle>
            <a:lvl1pPr marL="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1pPr>
            <a:lvl2pPr marL="45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2pPr>
            <a:lvl3pPr marL="90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3pPr>
            <a:lvl4pPr marL="135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4pPr>
            <a:lvl5pPr marL="180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1" name="Date Placeholder 9">
            <a:extLst>
              <a:ext uri="{FF2B5EF4-FFF2-40B4-BE49-F238E27FC236}">
                <a16:creationId xmlns:a16="http://schemas.microsoft.com/office/drawing/2014/main" id="{90ACCA35-D6BC-4204-B1A6-C9F022F5F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299675" y="1584976"/>
            <a:ext cx="2772000" cy="502920"/>
          </a:xfrm>
        </p:spPr>
        <p:txBody>
          <a:bodyPr tIns="180000" rIns="180000" bIns="180000"/>
          <a:lstStyle>
            <a:lvl1pPr>
              <a:defRPr/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6B393FEE-25D9-48C7-B753-BE4F3F53B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216875" y="4439775"/>
            <a:ext cx="2937600" cy="502920"/>
          </a:xfrm>
        </p:spPr>
        <p:txBody>
          <a:bodyPr tIns="180000" rIns="180000" bIns="180000"/>
          <a:lstStyle/>
          <a:p>
            <a:r>
              <a:rPr lang="en-US" spc="200" dirty="0"/>
              <a:t>PRESENTATION TITLE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6BB8704D-5CE8-4D94-A969-93FD48205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/>
          <a:lstStyle>
            <a:lvl1pPr algn="r">
              <a:defRPr/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22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EC6A-9526-4F5D-831C-D05B6D20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2854800" cy="59652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A2A15-3A0D-4FF2-946D-1A226AB20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3744000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D23B8B-A425-4CDA-8B08-F225F1A56B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171837" y="555337"/>
            <a:ext cx="6923815" cy="5747326"/>
          </a:xfrm>
        </p:spPr>
        <p:txBody>
          <a:bodyPr>
            <a:normAutofit/>
          </a:bodyPr>
          <a:lstStyle>
            <a:lvl1pPr marL="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1pPr>
            <a:lvl2pPr marL="45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2pPr>
            <a:lvl3pPr marL="90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3pPr>
            <a:lvl4pPr marL="135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4pPr>
            <a:lvl5pPr marL="180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2" name="Date Placeholder 9">
            <a:extLst>
              <a:ext uri="{FF2B5EF4-FFF2-40B4-BE49-F238E27FC236}">
                <a16:creationId xmlns:a16="http://schemas.microsoft.com/office/drawing/2014/main" id="{148B844A-8E38-4D22-9A7F-A95D22C1E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299675" y="1584976"/>
            <a:ext cx="2772000" cy="502920"/>
          </a:xfrm>
        </p:spPr>
        <p:txBody>
          <a:bodyPr tIns="180000" rIns="180000" bIns="180000"/>
          <a:lstStyle>
            <a:lvl1pPr>
              <a:defRPr/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9EE6E96B-321F-4070-8AB9-69F8498B1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216875" y="4439775"/>
            <a:ext cx="2937600" cy="502920"/>
          </a:xfrm>
        </p:spPr>
        <p:txBody>
          <a:bodyPr tIns="180000" rIns="180000" bIns="180000"/>
          <a:lstStyle/>
          <a:p>
            <a:r>
              <a:rPr lang="en-US" spc="200" dirty="0"/>
              <a:t>PRESENTATION TITLE</a:t>
            </a:r>
          </a:p>
        </p:txBody>
      </p:sp>
      <p:sp>
        <p:nvSpPr>
          <p:cNvPr id="15" name="Slide Number Placeholder 11">
            <a:extLst>
              <a:ext uri="{FF2B5EF4-FFF2-40B4-BE49-F238E27FC236}">
                <a16:creationId xmlns:a16="http://schemas.microsoft.com/office/drawing/2014/main" id="{B6CC3AFC-1429-49C6-B3ED-9B5C629A5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/>
          <a:lstStyle>
            <a:lvl1pPr algn="r">
              <a:defRPr/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96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1125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3" r:id="rId13"/>
    <p:sldLayoutId id="2147483674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Clr>
          <a:schemeClr val="tx2">
            <a:lumMod val="75000"/>
          </a:schemeClr>
        </a:buClr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Clr>
          <a:schemeClr val="tx2">
            <a:lumMod val="75000"/>
          </a:schemeClr>
        </a:buClr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Clr>
          <a:schemeClr val="tx2">
            <a:lumMod val="75000"/>
          </a:schemeClr>
        </a:buClr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Clr>
          <a:schemeClr val="tx2">
            <a:lumMod val="75000"/>
          </a:schemeClr>
        </a:buClr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Clr>
          <a:schemeClr val="tx2">
            <a:lumMod val="75000"/>
          </a:schemeClr>
        </a:buClr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48">
          <p15:clr>
            <a:srgbClr val="F26B43"/>
          </p15:clr>
        </p15:guide>
        <p15:guide id="2" pos="279">
          <p15:clr>
            <a:srgbClr val="F26B43"/>
          </p15:clr>
        </p15:guide>
        <p15:guide id="3" pos="1232">
          <p15:clr>
            <a:srgbClr val="5ACBF0"/>
          </p15:clr>
        </p15:guide>
        <p15:guide id="4" pos="1527">
          <p15:clr>
            <a:srgbClr val="5ACBF0"/>
          </p15:clr>
        </p15:guide>
        <p15:guide id="5" pos="2457">
          <p15:clr>
            <a:srgbClr val="5ACBF0"/>
          </p15:clr>
        </p15:guide>
        <p15:guide id="6" pos="2751">
          <p15:clr>
            <a:srgbClr val="5ACBF0"/>
          </p15:clr>
        </p15:guide>
        <p15:guide id="7" pos="3704">
          <p15:clr>
            <a:srgbClr val="5ACBF0"/>
          </p15:clr>
        </p15:guide>
        <p15:guide id="8" pos="3976">
          <p15:clr>
            <a:srgbClr val="5ACBF0"/>
          </p15:clr>
        </p15:guide>
        <p15:guide id="9" pos="4929">
          <p15:clr>
            <a:srgbClr val="5ACBF0"/>
          </p15:clr>
        </p15:guide>
        <p15:guide id="10" pos="5201">
          <p15:clr>
            <a:srgbClr val="5ACBF0"/>
          </p15:clr>
        </p15:guide>
        <p15:guide id="11" pos="6153">
          <p15:clr>
            <a:srgbClr val="5ACBF0"/>
          </p15:clr>
        </p15:guide>
        <p15:guide id="12" pos="6448">
          <p15:clr>
            <a:srgbClr val="5ACBF0"/>
          </p15:clr>
        </p15:guide>
        <p15:guide id="13" pos="7401">
          <p15:clr>
            <a:srgbClr val="F26B43"/>
          </p15:clr>
        </p15:guide>
        <p15:guide id="14" orient="horz" pos="3475">
          <p15:clr>
            <a:srgbClr val="F26B43"/>
          </p15:clr>
        </p15:guide>
        <p15:guide id="15" orient="horz" pos="278">
          <p15:clr>
            <a:srgbClr val="F26B43"/>
          </p15:clr>
        </p15:guide>
        <p15:guide id="16" orient="horz" pos="2886">
          <p15:clr>
            <a:srgbClr val="5ACBF0"/>
          </p15:clr>
        </p15:guide>
        <p15:guide id="17" orient="horz" pos="2591">
          <p15:clr>
            <a:srgbClr val="5ACBF0"/>
          </p15:clr>
        </p15:guide>
        <p15:guide id="18" orient="horz" pos="2024">
          <p15:clr>
            <a:srgbClr val="5ACBF0"/>
          </p15:clr>
        </p15:guide>
        <p15:guide id="19" orient="horz" pos="1729">
          <p15:clr>
            <a:srgbClr val="5ACBF0"/>
          </p15:clr>
        </p15:guide>
        <p15:guide id="20" orient="horz" pos="1162">
          <p15:clr>
            <a:srgbClr val="5ACBF0"/>
          </p15:clr>
        </p15:guide>
        <p15:guide id="21" orient="horz" pos="867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ivaturianish/Senior_Research/blob/master/tns_public_objects.xlsx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2A1B21-D61E-46FC-BDD1-2FAE49F8B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Placeholder 10" descr="A night sky at Lake Tekapo New Zealand">
            <a:extLst>
              <a:ext uri="{FF2B5EF4-FFF2-40B4-BE49-F238E27FC236}">
                <a16:creationId xmlns:a16="http://schemas.microsoft.com/office/drawing/2014/main" id="{907D108F-FAE9-415F-9D78-68DD9C7087A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39A0505-A6DD-4BC1-9CA6-9D202A949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50000"/>
            <a:ext cx="6311901" cy="5544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21F7C9-5828-4AED-834A-87AEA2281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000" y="894969"/>
            <a:ext cx="5430100" cy="2954655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FRB (Fast Radio Burst) Visualization and Prediction	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2940A3-1B97-4EDD-B073-C632DA7FF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000" y="4471416"/>
            <a:ext cx="5430100" cy="1293303"/>
          </a:xfrm>
        </p:spPr>
        <p:txBody>
          <a:bodyPr vert="horz" lIns="0" tIns="0" rIns="91440" bIns="0" rtlCol="0">
            <a:normAutofit/>
          </a:bodyPr>
          <a:lstStyle/>
          <a:p>
            <a:pPr marL="0">
              <a:lnSpc>
                <a:spcPct val="120000"/>
              </a:lnSpc>
            </a:pPr>
            <a:r>
              <a:rPr lang="en-US" dirty="0"/>
              <a:t>Anish Ivaturi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CC4060-6621-49EA-A90C-71567A922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122000"/>
            <a:ext cx="54301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03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46793BD1-7C04-483A-A469-DAA06C12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70" y="368717"/>
            <a:ext cx="11300400" cy="1026572"/>
          </a:xfrm>
        </p:spPr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1E5188D-9217-4D75-9FFB-DF2DD7C58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850" y="1941031"/>
            <a:ext cx="3456556" cy="869888"/>
          </a:xfrm>
        </p:spPr>
        <p:txBody>
          <a:bodyPr/>
          <a:lstStyle/>
          <a:p>
            <a:r>
              <a:rPr lang="en-US" dirty="0"/>
              <a:t>Remaining Tasks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D5D9F3-5B01-40DC-A47C-4E7967EEC0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000" y="2837528"/>
            <a:ext cx="3457576" cy="2986221"/>
          </a:xfrm>
        </p:spPr>
        <p:txBody>
          <a:bodyPr>
            <a:normAutofit fontScale="70000" lnSpcReduction="20000"/>
          </a:bodyPr>
          <a:lstStyle/>
          <a:p>
            <a:pPr marL="344844" indent="-342900">
              <a:lnSpc>
                <a:spcPct val="140000"/>
              </a:lnSpc>
              <a:buClr>
                <a:schemeClr val="tx2">
                  <a:lumMod val="75000"/>
                </a:schemeClr>
              </a:buClr>
            </a:pPr>
            <a:r>
              <a:rPr lang="en-US" sz="2400" dirty="0">
                <a:solidFill>
                  <a:schemeClr val="accent1"/>
                </a:solidFill>
                <a:latin typeface="+mj-lt"/>
              </a:rPr>
              <a:t>Use current data and keep training the model</a:t>
            </a:r>
          </a:p>
          <a:p>
            <a:pPr marL="344844" indent="-342900">
              <a:lnSpc>
                <a:spcPct val="140000"/>
              </a:lnSpc>
              <a:buClr>
                <a:schemeClr val="tx2">
                  <a:lumMod val="75000"/>
                </a:schemeClr>
              </a:buClr>
            </a:pPr>
            <a:r>
              <a:rPr lang="en-US" sz="2400" dirty="0">
                <a:solidFill>
                  <a:schemeClr val="accent1"/>
                </a:solidFill>
                <a:latin typeface="+mj-lt"/>
              </a:rPr>
              <a:t>Fine tune the model for better results, and handle overfitting</a:t>
            </a:r>
          </a:p>
          <a:p>
            <a:pPr marL="344844" indent="-342900">
              <a:lnSpc>
                <a:spcPct val="140000"/>
              </a:lnSpc>
              <a:buClr>
                <a:schemeClr val="tx2">
                  <a:lumMod val="75000"/>
                </a:schemeClr>
              </a:buClr>
            </a:pPr>
            <a:r>
              <a:rPr lang="en-US" sz="2400" dirty="0">
                <a:solidFill>
                  <a:schemeClr val="accent1"/>
                </a:solidFill>
                <a:latin typeface="+mj-lt"/>
              </a:rPr>
              <a:t>Analyze how to incorporate time-based patterns to the FRB 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3B2082A-92EA-4E3D-87BA-213F4D066C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64947" y="1941031"/>
            <a:ext cx="3456556" cy="869888"/>
          </a:xfrm>
        </p:spPr>
        <p:txBody>
          <a:bodyPr/>
          <a:lstStyle/>
          <a:p>
            <a:r>
              <a:rPr lang="en-US" dirty="0"/>
              <a:t>Accomplishments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8529CDE-81D2-4ABC-97FD-67F8D1BFF0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63097" y="2837528"/>
            <a:ext cx="3457576" cy="2986221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accent1"/>
                </a:solidFill>
                <a:latin typeface="+mj-lt"/>
              </a:rPr>
              <a:t>Enhanced RA and DEC and allows efficient telescoping </a:t>
            </a:r>
          </a:p>
          <a:p>
            <a:r>
              <a:rPr lang="en-US" sz="1700" dirty="0">
                <a:solidFill>
                  <a:schemeClr val="accent1"/>
                </a:solidFill>
                <a:latin typeface="+mj-lt"/>
              </a:rPr>
              <a:t>Opened doors to a new model in a new field that has potential of higher prediction rate</a:t>
            </a:r>
          </a:p>
          <a:p>
            <a:r>
              <a:rPr lang="en-US" sz="1700" dirty="0">
                <a:solidFill>
                  <a:schemeClr val="accent1"/>
                </a:solidFill>
                <a:latin typeface="+mj-lt"/>
              </a:rPr>
              <a:t>Aiding in FRB origins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8B13D9D-3675-4278-827F-803CFB1578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3594" y="1939364"/>
            <a:ext cx="3456556" cy="869888"/>
          </a:xfrm>
        </p:spPr>
        <p:txBody>
          <a:bodyPr/>
          <a:lstStyle/>
          <a:p>
            <a:r>
              <a:rPr lang="en-US" dirty="0"/>
              <a:t>Future goals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3982318-B21C-43FC-A346-FA76B67EC6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2764" y="2835861"/>
            <a:ext cx="3456556" cy="298622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+mj-lt"/>
              </a:rPr>
              <a:t>Keep model open source</a:t>
            </a:r>
          </a:p>
          <a:p>
            <a:r>
              <a:rPr lang="en-US" dirty="0">
                <a:solidFill>
                  <a:schemeClr val="accent1"/>
                </a:solidFill>
                <a:latin typeface="+mj-lt"/>
              </a:rPr>
              <a:t>Sophisticated model architectures</a:t>
            </a:r>
          </a:p>
          <a:p>
            <a:r>
              <a:rPr lang="en-US" dirty="0">
                <a:solidFill>
                  <a:schemeClr val="accent1"/>
                </a:solidFill>
                <a:latin typeface="+mj-lt"/>
              </a:rPr>
              <a:t>Real time datasets and access to larger data pools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02AEA-CCFD-49CE-BEA6-30D086DDA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9E8406-FB5B-46F2-89A8-87E36CF5B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C95EA-0D2B-4572-9928-F97986174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/>
          <a:lstStyle/>
          <a:p>
            <a:fld id="{0D309695-DEC3-40DA-9DF5-330280C9D0E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9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95E17A9-94C3-43A2-AF79-D18356EA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Objective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D10AD8D-8DE5-40F2-A2F2-E7567BEC34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 Objective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A467423-7F5D-D040-E310-794532E9D3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sz="24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Investigate the Spatial Patterns of Fast Radio Bursts(FRBs)</a:t>
            </a:r>
          </a:p>
          <a:p>
            <a:r>
              <a:rPr lang="en-US" sz="24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Creating a model that can predict the next FRB’s location, and capture using astronomical tools.</a:t>
            </a:r>
          </a:p>
          <a:p>
            <a:r>
              <a:rPr lang="en-US" sz="24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Creating a spatial map of the universe to better visualize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D1F990E-81A5-0DCB-C529-EBA26E46B8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F1700C1-77B6-0C38-B1E2-F6A63FCD39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0370" y="2837530"/>
            <a:ext cx="4633913" cy="2547937"/>
          </a:xfrm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FRBs are clusters and  found patterns </a:t>
            </a:r>
          </a:p>
          <a:p>
            <a:r>
              <a:rPr lang="en-US" sz="24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Determining better origins of FRBs</a:t>
            </a:r>
          </a:p>
          <a:p>
            <a:pPr marL="1944" indent="0">
              <a:buNone/>
            </a:pPr>
            <a:endParaRPr lang="en-US" sz="2400" i="1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8621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1717-CD20-0A68-5E84-B885FE997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A5464-BD03-7B01-0B10-9BBEA15431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912" y="1967641"/>
            <a:ext cx="4632053" cy="869888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526B7-2EBD-764D-C052-4E1812FDDD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546" y="2837529"/>
            <a:ext cx="4633419" cy="2547938"/>
          </a:xfrm>
        </p:spPr>
        <p:txBody>
          <a:bodyPr/>
          <a:lstStyle/>
          <a:p>
            <a:r>
              <a:rPr lang="en-US" dirty="0"/>
              <a:t>Dec and RA prediction has lower error and R^2 showing stability</a:t>
            </a:r>
          </a:p>
          <a:p>
            <a:r>
              <a:rPr lang="en-US" dirty="0"/>
              <a:t>RA have high RSME and MAE</a:t>
            </a:r>
          </a:p>
          <a:p>
            <a:r>
              <a:rPr lang="en-US" dirty="0"/>
              <a:t>Low R^2 shows the model struggle to explain the prediction variations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D054F-7A54-E261-DA4D-C6ECA7892C0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1F587-4D39-E9C5-A40C-508EF057D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pc="200"/>
              <a:t>PRESENTATION TITLE</a:t>
            </a:r>
            <a:endParaRPr lang="en-US" spc="2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11B7B-995D-4747-DDE2-D38275FC3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FF99C2-E2CB-776A-3428-533EA7AB0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049842"/>
              </p:ext>
            </p:extLst>
          </p:nvPr>
        </p:nvGraphicFramePr>
        <p:xfrm>
          <a:off x="5823013" y="3154746"/>
          <a:ext cx="6053454" cy="19135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7818">
                  <a:extLst>
                    <a:ext uri="{9D8B030D-6E8A-4147-A177-3AD203B41FA5}">
                      <a16:colId xmlns:a16="http://schemas.microsoft.com/office/drawing/2014/main" val="2473010916"/>
                    </a:ext>
                  </a:extLst>
                </a:gridCol>
                <a:gridCol w="2017818">
                  <a:extLst>
                    <a:ext uri="{9D8B030D-6E8A-4147-A177-3AD203B41FA5}">
                      <a16:colId xmlns:a16="http://schemas.microsoft.com/office/drawing/2014/main" val="2637575751"/>
                    </a:ext>
                  </a:extLst>
                </a:gridCol>
                <a:gridCol w="2017818">
                  <a:extLst>
                    <a:ext uri="{9D8B030D-6E8A-4147-A177-3AD203B41FA5}">
                      <a16:colId xmlns:a16="http://schemas.microsoft.com/office/drawing/2014/main" val="1387407998"/>
                    </a:ext>
                  </a:extLst>
                </a:gridCol>
              </a:tblGrid>
              <a:tr h="54571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Metric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RA (degrees)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DEC (degrees)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9469603"/>
                  </a:ext>
                </a:extLst>
              </a:tr>
              <a:tr h="4591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RMSE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51.0681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22.5216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18018756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R²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0.1230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0.2258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18180414"/>
                  </a:ext>
                </a:extLst>
              </a:tr>
              <a:tr h="4591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MAE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51.0681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22.5216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15631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68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3EFF-51BD-17E8-A9DF-A130E213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and Methods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50220-D77D-8F9F-2CF0-FEFB7FD48D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A74B3-934C-DC55-30C0-1802C41C7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pc="200"/>
              <a:t>PRESENTATION TITLE</a:t>
            </a:r>
            <a:endParaRPr lang="en-US" spc="2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15975A-7BEF-EC01-3424-CA9B2BA83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81B8CFF-7CD6-A536-513A-88D4F081DCDC}"/>
              </a:ext>
            </a:extLst>
          </p:cNvPr>
          <p:cNvSpPr txBox="1">
            <a:spLocks/>
          </p:cNvSpPr>
          <p:nvPr/>
        </p:nvSpPr>
        <p:spPr>
          <a:xfrm>
            <a:off x="442912" y="2155031"/>
            <a:ext cx="4633419" cy="2547938"/>
          </a:xfrm>
          <a:prstGeom prst="rect">
            <a:avLst/>
          </a:prstGeom>
        </p:spPr>
        <p:txBody>
          <a:bodyPr vert="horz" lIns="0" tIns="0" rIns="91440" bIns="0" rtlCol="0">
            <a:noAutofit/>
          </a:bodyPr>
          <a:lstStyle>
            <a:lvl1pPr marL="450000" indent="-448056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46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Handled missing values and </a:t>
            </a:r>
            <a:r>
              <a:rPr lang="en-US" sz="2400" i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imputated</a:t>
            </a:r>
            <a:endParaRPr lang="en-US" sz="2400" i="1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sz="24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Converted discovery date into day month hour  and years</a:t>
            </a:r>
          </a:p>
          <a:p>
            <a:r>
              <a:rPr lang="en-US" sz="24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Selected relevant features needed</a:t>
            </a:r>
          </a:p>
          <a:p>
            <a:r>
              <a:rPr lang="en-US" sz="24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  <a:hlinkClick r:id="rId2"/>
              </a:rPr>
              <a:t>https://github.com/ivaturianish/Senior_Research</a:t>
            </a:r>
            <a:endParaRPr lang="en-US" sz="2400" i="1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80E1A7-ED10-EFFD-9BF0-699039400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228" y="1750496"/>
            <a:ext cx="4982817" cy="490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17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07F6-5EDC-3290-7634-B0941718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52995-27B7-E69B-7E5D-F085AC4C5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912" y="1941031"/>
            <a:ext cx="4632053" cy="869888"/>
          </a:xfrm>
        </p:spPr>
        <p:txBody>
          <a:bodyPr/>
          <a:lstStyle/>
          <a:p>
            <a:r>
              <a:rPr lang="en-US" dirty="0"/>
              <a:t>Model Design and configs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8DAFE521-6711-9E66-9048-9504A8AA8127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>
          <a:xfrm>
            <a:off x="442913" y="2811463"/>
            <a:ext cx="4804948" cy="2547937"/>
          </a:xfrm>
          <a:prstGeom prst="rect">
            <a:avLst/>
          </a:prstGeom>
        </p:spPr>
        <p:txBody>
          <a:bodyPr vert="horz" lIns="0" tIns="0" rIns="91440" bIns="0" rtlCol="0">
            <a:noAutofit/>
          </a:bodyPr>
          <a:lstStyle>
            <a:lvl1pPr marL="450000" indent="-448056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46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Develop a multitask neural network (MTNN)</a:t>
            </a:r>
          </a:p>
          <a:p>
            <a:r>
              <a:rPr lang="en-US" sz="24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Converted target variables into Sin and Cos</a:t>
            </a:r>
          </a:p>
          <a:p>
            <a:r>
              <a:rPr lang="en-US" sz="24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i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ra_sin,ra_cos,dec_sin,dec_cos</a:t>
            </a:r>
            <a:r>
              <a:rPr lang="en-US" sz="24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)</a:t>
            </a:r>
          </a:p>
          <a:p>
            <a:r>
              <a:rPr lang="en-US" sz="24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Utilized Linear, BatchNorm1d, </a:t>
            </a:r>
            <a:r>
              <a:rPr lang="en-US" sz="2400" i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ReLU</a:t>
            </a:r>
            <a:r>
              <a:rPr lang="en-US" sz="24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, and Dropout layers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A3D2E8-A956-4292-DDFA-F6DAF3DDE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141" y="1540095"/>
            <a:ext cx="4632053" cy="509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8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BC9D8-733D-9226-3E8A-0BF9E110B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id="{4CA090F2-40B9-D5D6-F0B3-7CA50514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98" y="380872"/>
            <a:ext cx="11300290" cy="1026572"/>
          </a:xfrm>
        </p:spPr>
        <p:txBody>
          <a:bodyPr/>
          <a:lstStyle/>
          <a:p>
            <a:r>
              <a:rPr lang="en-US" dirty="0"/>
              <a:t>The results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887C5A-197A-58E1-362E-C89856251A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9171" y="1903312"/>
            <a:ext cx="4632053" cy="869888"/>
          </a:xfrm>
        </p:spPr>
        <p:txBody>
          <a:bodyPr/>
          <a:lstStyle/>
          <a:p>
            <a:r>
              <a:rPr lang="en-US" dirty="0"/>
              <a:t>The bads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E0B0934-FB2D-AB6D-C209-AB16D7A55D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4634" y="2845594"/>
            <a:ext cx="4633419" cy="2547938"/>
          </a:xfrm>
        </p:spPr>
        <p:txBody>
          <a:bodyPr>
            <a:normAutofit/>
          </a:bodyPr>
          <a:lstStyle/>
          <a:p>
            <a:pPr marL="0"/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Multitasking efficiency</a:t>
            </a:r>
          </a:p>
          <a:p>
            <a:pPr marL="0"/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Stable RSME and R^2</a:t>
            </a:r>
          </a:p>
          <a:p>
            <a:pPr marL="0"/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Potential for real time predictions</a:t>
            </a:r>
          </a:p>
          <a:p>
            <a:pPr marL="0"/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Scalability is there</a:t>
            </a:r>
          </a:p>
          <a:p>
            <a:pPr marL="0"/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Neural network which could expand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08A90-F975-EC82-0D5B-10398EA7D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0CC336-3A3C-8667-86F8-708E10EC1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B8F7E-DD27-867E-B0F8-F42770A46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/>
          <a:lstStyle/>
          <a:p>
            <a:fld id="{0D309695-DEC3-40DA-9DF5-330280C9D0E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75925DC0-E4D9-E9E6-F96A-7A31A6A34FD5}"/>
              </a:ext>
            </a:extLst>
          </p:cNvPr>
          <p:cNvSpPr txBox="1">
            <a:spLocks/>
          </p:cNvSpPr>
          <p:nvPr/>
        </p:nvSpPr>
        <p:spPr>
          <a:xfrm>
            <a:off x="6096000" y="1967641"/>
            <a:ext cx="4632053" cy="869888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>
            <a:lvl1pPr marL="1944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tx2">
                  <a:lumMod val="75000"/>
                </a:schemeClr>
              </a:buClr>
              <a:buFont typeface="Calibri Light" panose="020F0302020204030204" pitchFamily="34" charset="0"/>
              <a:buNone/>
              <a:defRPr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goods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4E937FEE-F61B-A304-ABB8-5057C9F83420}"/>
              </a:ext>
            </a:extLst>
          </p:cNvPr>
          <p:cNvSpPr txBox="1">
            <a:spLocks/>
          </p:cNvSpPr>
          <p:nvPr/>
        </p:nvSpPr>
        <p:spPr>
          <a:xfrm>
            <a:off x="593946" y="2972115"/>
            <a:ext cx="4633419" cy="2547938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>
            <a:lvl1pPr marL="450000" indent="-448056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46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Insufficient data diversity</a:t>
            </a:r>
          </a:p>
          <a:p>
            <a:pPr marL="0"/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High RSME in RA predictions </a:t>
            </a:r>
          </a:p>
          <a:p>
            <a:pPr marL="0"/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Low R^2 scores</a:t>
            </a:r>
          </a:p>
          <a:p>
            <a:pPr marL="0"/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Lot of data noise</a:t>
            </a:r>
          </a:p>
          <a:p>
            <a:pPr marL="0"/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Computational constraints for better models</a:t>
            </a:r>
          </a:p>
        </p:txBody>
      </p:sp>
    </p:spTree>
    <p:extLst>
      <p:ext uri="{BB962C8B-B14F-4D97-AF65-F5344CB8AC3E}">
        <p14:creationId xmlns:p14="http://schemas.microsoft.com/office/powerpoint/2010/main" val="72481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75D4F47-A2A1-2674-B150-9168EBF50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62400"/>
            <a:ext cx="11293200" cy="1000800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6400" dirty="0"/>
              <a:t>More results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6F88816B-8F6B-90E0-71FE-086F23E6A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2959198"/>
            <a:ext cx="11306176" cy="3898797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1DA7732-83E3-ED71-4EF3-5E80E8ADB62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42912" y="6152968"/>
            <a:ext cx="3457576" cy="502920"/>
          </a:xfrm>
        </p:spPr>
        <p:txBody>
          <a:bodyPr wrap="square" lIns="0" tIns="0" rIns="0" bIns="0" anchor="ctr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2/2/20XX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F9261A-C778-3098-50BB-0AAD64584B6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370832" y="6153912"/>
            <a:ext cx="5397056" cy="502920"/>
          </a:xfrm>
        </p:spPr>
        <p:txBody>
          <a:bodyPr vert="horz" lIns="0" tIns="0" rIns="9144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E00380-C0FD-1D43-2916-52DA8DCFA2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238232" y="6153912"/>
            <a:ext cx="1510856" cy="50292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0D309695-DEC3-40DA-9DF5-330280C9D0E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9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19A5A35-6EED-4F7C-B6D6-4C6AC9E3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5" y="662400"/>
            <a:ext cx="11293200" cy="1000800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6400" dirty="0"/>
              <a:t>More results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blue and purple square with black border&#10;&#10;Description automatically generated">
            <a:extLst>
              <a:ext uri="{FF2B5EF4-FFF2-40B4-BE49-F238E27FC236}">
                <a16:creationId xmlns:a16="http://schemas.microsoft.com/office/drawing/2014/main" id="{E159D618-98CC-F9D6-9D6E-945FF2C3DA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715" r="-2" b="7282"/>
          <a:stretch/>
        </p:blipFill>
        <p:spPr>
          <a:xfrm>
            <a:off x="450000" y="2959220"/>
            <a:ext cx="11298588" cy="298795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99357-C510-4CDC-BDDB-D85383361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 wrap="square" lIns="0" tIns="0" rIns="0" bIns="0" anchor="ctr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2/2/20XX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B8722A-0496-450B-BB4E-45BEFBE28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</p:spPr>
        <p:txBody>
          <a:bodyPr vert="horz" lIns="0" tIns="0" rIns="9144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AE281-2C4F-4364-9E31-75CFEAA34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0D309695-DEC3-40DA-9DF5-330280C9D0E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3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D48177D-962B-B1F5-670F-090E160E3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960"/>
            <a:ext cx="12404035" cy="524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03904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ThinLines Color Sc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AC8"/>
      </a:accent1>
      <a:accent2>
        <a:srgbClr val="794DFF"/>
      </a:accent2>
      <a:accent3>
        <a:srgbClr val="00D17D"/>
      </a:accent3>
      <a:accent4>
        <a:srgbClr val="404040"/>
      </a:accent4>
      <a:accent5>
        <a:srgbClr val="FE5D21"/>
      </a:accent5>
      <a:accent6>
        <a:srgbClr val="B3B3B3"/>
      </a:accent6>
      <a:hlink>
        <a:srgbClr val="3E8FF1"/>
      </a:hlink>
      <a:folHlink>
        <a:srgbClr val="939393"/>
      </a:folHlink>
    </a:clrScheme>
    <a:fontScheme name="Custom 3">
      <a:majorFont>
        <a:latin typeface="Sagona Book"/>
        <a:ea typeface=""/>
        <a:cs typeface=""/>
      </a:majorFont>
      <a:minorFont>
        <a:latin typeface="Univer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1971ED-0722-4CF3-9522-6E6843A2D88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1E06989-8323-4451-A21F-821A6C2478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AB27884-F043-4BF1-A4FB-D6C1216AE52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Thin line design</Template>
  <TotalTime>127</TotalTime>
  <Words>358</Words>
  <Application>Microsoft Office PowerPoint</Application>
  <PresentationFormat>Widescreen</PresentationFormat>
  <Paragraphs>87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Sagona Book</vt:lpstr>
      <vt:lpstr>Univers</vt:lpstr>
      <vt:lpstr>ThinLineVTI</vt:lpstr>
      <vt:lpstr>FRB (Fast Radio Burst) Visualization and Prediction </vt:lpstr>
      <vt:lpstr>Research Objective</vt:lpstr>
      <vt:lpstr>Numerical Results</vt:lpstr>
      <vt:lpstr>Material and Methods</vt:lpstr>
      <vt:lpstr>NN architecture</vt:lpstr>
      <vt:lpstr>The results</vt:lpstr>
      <vt:lpstr>More results</vt:lpstr>
      <vt:lpstr>More results</vt:lpstr>
      <vt:lpstr>PowerPoint Presentation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Anish Ivaturi</dc:creator>
  <cp:lastModifiedBy>Anish Ivaturi</cp:lastModifiedBy>
  <cp:revision>2</cp:revision>
  <dcterms:created xsi:type="dcterms:W3CDTF">2024-11-13T04:45:19Z</dcterms:created>
  <dcterms:modified xsi:type="dcterms:W3CDTF">2024-12-09T05:47:29Z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