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Ivo\Downloads\Ex_Files_Excel_Modeling\Exercise%20Files\04_04_Begi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1084584397909231E-2"/>
          <c:y val="0.11311683637916123"/>
          <c:w val="0.97290434924955516"/>
          <c:h val="0.824367089950592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'AirBnB 2.0'!$A$10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'AirBnB 2.0'!$B$4:$R$4</c:f>
              <c:strCache>
                <c:ptCount val="17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  <c:pt idx="4">
                  <c:v>December</c:v>
                </c:pt>
                <c:pt idx="5">
                  <c:v>January</c:v>
                </c:pt>
                <c:pt idx="6">
                  <c:v>February</c:v>
                </c:pt>
                <c:pt idx="7">
                  <c:v>March</c:v>
                </c:pt>
                <c:pt idx="8">
                  <c:v>April</c:v>
                </c:pt>
                <c:pt idx="9">
                  <c:v>May</c:v>
                </c:pt>
                <c:pt idx="10">
                  <c:v>June</c:v>
                </c:pt>
                <c:pt idx="11">
                  <c:v>July</c:v>
                </c:pt>
                <c:pt idx="12">
                  <c:v>August</c:v>
                </c:pt>
                <c:pt idx="13">
                  <c:v>September</c:v>
                </c:pt>
                <c:pt idx="14">
                  <c:v>October</c:v>
                </c:pt>
                <c:pt idx="15">
                  <c:v>November</c:v>
                </c:pt>
                <c:pt idx="16">
                  <c:v>December</c:v>
                </c:pt>
              </c:strCache>
            </c:strRef>
          </c:cat>
          <c:val>
            <c:numRef>
              <c:f>'AirBnB 2.0'!$B$10:$R$10</c:f>
              <c:numCache>
                <c:formatCode>"$"#,##0_);[Red]\("$"#,##0\)</c:formatCode>
                <c:ptCount val="17"/>
                <c:pt idx="0">
                  <c:v>40000</c:v>
                </c:pt>
                <c:pt idx="1">
                  <c:v>49950</c:v>
                </c:pt>
                <c:pt idx="2">
                  <c:v>61832.100000000006</c:v>
                </c:pt>
                <c:pt idx="3">
                  <c:v>76183.423800000004</c:v>
                </c:pt>
                <c:pt idx="4">
                  <c:v>93690.415616400001</c:v>
                </c:pt>
                <c:pt idx="5">
                  <c:v>115230.3511577592</c:v>
                </c:pt>
                <c:pt idx="6">
                  <c:v>141924.38877961625</c:v>
                </c:pt>
                <c:pt idx="7">
                  <c:v>175205.36886034958</c:v>
                </c:pt>
                <c:pt idx="8">
                  <c:v>216904.46140352674</c:v>
                </c:pt>
                <c:pt idx="9">
                  <c:v>269361.90167370718</c:v>
                </c:pt>
                <c:pt idx="10">
                  <c:v>335568.5103389977</c:v>
                </c:pt>
                <c:pt idx="11">
                  <c:v>419346.55621323903</c:v>
                </c:pt>
                <c:pt idx="12">
                  <c:v>525580.89884051937</c:v>
                </c:pt>
                <c:pt idx="13">
                  <c:v>660514.38871818385</c:v>
                </c:pt>
                <c:pt idx="14">
                  <c:v>832125.38878183905</c:v>
                </c:pt>
                <c:pt idx="15">
                  <c:v>1050610.2468631901</c:v>
                </c:pt>
                <c:pt idx="16">
                  <c:v>1328999.8954911572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6D-4881-B6D4-B2E9493064B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18935504"/>
        <c:axId val="518943376"/>
      </c:barChart>
      <c:catAx>
        <c:axId val="51893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943376"/>
        <c:crosses val="autoZero"/>
        <c:auto val="1"/>
        <c:lblAlgn val="ctr"/>
        <c:lblOffset val="100"/>
        <c:noMultiLvlLbl val="0"/>
      </c:catAx>
      <c:valAx>
        <c:axId val="51894337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crossAx val="518935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9F89-06BA-48B5-9548-42993859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87F08-8CB5-4DBC-8B20-A4708C989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8EAF3-997A-4150-A96F-13BEAE57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9059B-4389-4A00-B68B-6905D35EEFE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02F3B-D756-449F-8381-C258B637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5B3C0-5BA5-41F6-A915-25B46551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5E8-75F7-47AE-851C-2A342F946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8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3D3B-608D-4A62-AFC4-EE5E0664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8AB3D-77A9-47A5-8041-27FF24D0B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A1741-2639-4306-94D9-9C046E40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9059B-4389-4A00-B68B-6905D35EEFE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B8FCC-9E45-4858-8CD0-52F29114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2EC29-4B20-45D9-88AF-D5582B45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5E8-75F7-47AE-851C-2A342F946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5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4D4A3-6D54-48ED-AFCE-F786A739D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E4869-012A-4472-B8DA-32EEB2EAF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2747E-01CA-4908-818E-CA6839D5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9059B-4389-4A00-B68B-6905D35EEFE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F80E3-8A3E-4B23-9838-AF0513AE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12033-A824-4D78-B729-1E075275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5E8-75F7-47AE-851C-2A342F946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5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C981-212D-4923-AF1B-118E7837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075D7-6FD8-48BF-8E47-884E05B86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E378A-1A34-4DF5-9689-F80A3FA5A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9059B-4389-4A00-B68B-6905D35EEFE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77DA0-1EC0-40EB-B351-6D72C00B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8F67-7411-47EE-8F58-F9C27962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5E8-75F7-47AE-851C-2A342F946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1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6EE0-83BC-4E88-8EF8-DB8F70428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82902-F176-4857-8838-E43820E96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C4CEA-BFB4-4749-B0B4-C059DA79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9059B-4389-4A00-B68B-6905D35EEFE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D7FC3-2C13-405F-89A7-A724C145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9F3E6-AEE7-419C-B2D1-281F4E27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5E8-75F7-47AE-851C-2A342F946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1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90E-99DB-48CC-944F-78E664F8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FA28-DAED-4B60-A8E5-EB88D4355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040EA-0AB5-4EAB-819D-E5EB931DD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04B20-059C-4829-8B5A-17678C20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9059B-4389-4A00-B68B-6905D35EEFE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164B9-6C53-4C88-8A88-39DF557E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47858-4808-46B7-BF15-A7D8435B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5E8-75F7-47AE-851C-2A342F946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5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74E9-1277-4CC2-8B3F-42605B6C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BA86C-FF54-4350-8195-B68E943FE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0B273-21B1-43C8-B1C0-F37A4C60C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C3F56-F909-45B3-966E-CEB5A7862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E9AC9-2355-4DCF-8733-BDF63DEDC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D8FD5-B4C9-4B65-B48F-19F7294D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9059B-4389-4A00-B68B-6905D35EEFE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4DFE-8455-464F-AA58-F080E4E5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AAD20-7A3E-43A5-9317-20BBAE1D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5E8-75F7-47AE-851C-2A342F946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7780-D2E2-40BA-BD7A-C184EC33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A23FA-29BC-4276-B828-B537A0D9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9059B-4389-4A00-B68B-6905D35EEFE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EFE19-3EE0-446F-97DD-05237F4E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250E8-14AC-4B7A-B70D-FCBA8852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5E8-75F7-47AE-851C-2A342F946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2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4CBBE-269E-4548-8F88-BF784DE5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9059B-4389-4A00-B68B-6905D35EEFE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B0748E-24F8-40DD-BEC0-F52D4B56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3F742-9993-4976-90D9-232BF616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5E8-75F7-47AE-851C-2A342F946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9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C3D8-CD87-437D-A308-EBAA055A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411E3-6FC9-410E-ACC1-86D40ADA7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03B31-CF7E-4641-A3D2-F0B456019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AB6A5-88D0-4272-A1B5-AD0AC7FF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9059B-4389-4A00-B68B-6905D35EEFE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A645D-F2FA-4BF4-B0AD-AC95C04B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080BF-EB87-4F74-95C8-ABCDD843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5E8-75F7-47AE-851C-2A342F946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8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6E58-D24E-46F6-91D0-0E826400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EB9670-43B2-4B2B-8BFA-3159088C7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F56EB-B3F3-443E-B343-A16D05E16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221A1-AA8D-41A6-AD9B-30848A2B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9059B-4389-4A00-B68B-6905D35EEFE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987C8-6391-4AF5-9047-B2D3AB7F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3C512-D73F-4799-842A-C4ABF3F3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5E8-75F7-47AE-851C-2A342F946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0595C3-BEE9-45B4-99CE-B8169985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BC80E-5837-40D5-93C6-56D1CC9C9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87693-DD3A-417C-AB8D-323AD59D3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9059B-4389-4A00-B68B-6905D35EEFE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5A60E-E89B-47AC-B6D0-49EAA4B9D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DD564-E826-4517-A8D3-5B603A687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EF5E8-75F7-47AE-851C-2A342F946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3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CD05-B209-448A-B1F2-08EF9AC26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8529" y="728468"/>
            <a:ext cx="4285957" cy="59389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Revenues</a:t>
            </a:r>
            <a:endParaRPr lang="en-US" sz="28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9E7DB61-4528-4B5E-95DF-0A1C2EC340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615616"/>
              </p:ext>
            </p:extLst>
          </p:nvPr>
        </p:nvGraphicFramePr>
        <p:xfrm>
          <a:off x="970672" y="1716259"/>
          <a:ext cx="10311618" cy="4712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498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74D7-9532-47A1-962D-901F86897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F910E-7831-40DF-8F78-5E685605A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6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Revenues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Revenues</dc:title>
  <dc:creator>Ivaylo Nedelchev</dc:creator>
  <cp:lastModifiedBy>Ivaylo Nedelchev</cp:lastModifiedBy>
  <cp:revision>1</cp:revision>
  <dcterms:created xsi:type="dcterms:W3CDTF">2021-06-28T17:24:04Z</dcterms:created>
  <dcterms:modified xsi:type="dcterms:W3CDTF">2021-06-28T17:31:48Z</dcterms:modified>
</cp:coreProperties>
</file>