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394" r:id="rId3"/>
    <p:sldId id="473" r:id="rId4"/>
    <p:sldId id="474" r:id="rId5"/>
    <p:sldId id="475" r:id="rId6"/>
    <p:sldId id="476" r:id="rId7"/>
    <p:sldId id="477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4" r:id="rId23"/>
    <p:sldId id="495" r:id="rId24"/>
    <p:sldId id="496" r:id="rId25"/>
    <p:sldId id="497" r:id="rId26"/>
    <p:sldId id="498" r:id="rId27"/>
    <p:sldId id="499" r:id="rId28"/>
    <p:sldId id="500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6D"/>
    <a:srgbClr val="663606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 autoAdjust="0"/>
  </p:normalViewPr>
  <p:slideViewPr>
    <p:cSldViewPr>
      <p:cViewPr varScale="1">
        <p:scale>
          <a:sx n="88" d="100"/>
          <a:sy n="88" d="100"/>
        </p:scale>
        <p:origin x="324" y="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52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3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92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0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7/9/2015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332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harper/" TargetMode="External"/><Relationship Id="rId2" Type="http://schemas.openxmlformats.org/officeDocument/2006/relationships/hyperlink" Target="https://stylecop.codeplex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://softuni.org/courses/high-quality-code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jpeg"/><Relationship Id="rId15" Type="http://schemas.openxmlformats.org/officeDocument/2006/relationships/image" Target="../media/image25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softwaregroup-bg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56262" y="990600"/>
            <a:ext cx="7410049" cy="1171552"/>
          </a:xfrm>
        </p:spPr>
        <p:txBody>
          <a:bodyPr>
            <a:normAutofit/>
          </a:bodyPr>
          <a:lstStyle/>
          <a:p>
            <a:r>
              <a:rPr lang="en-US" sz="4800" dirty="0"/>
              <a:t>Code Formatting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193899"/>
            <a:ext cx="8296741" cy="10914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Formatting the </a:t>
            </a:r>
            <a:r>
              <a:rPr lang="en-US" dirty="0"/>
              <a:t>Source </a:t>
            </a:r>
            <a:r>
              <a:rPr lang="en-US" dirty="0" smtClean="0"/>
              <a:t>Code Correctly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9218612" y="3733800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17" name="Picture 2" descr="format, indent, less, submenu icon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614550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0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624512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Separate method parameters by </a:t>
            </a:r>
            <a:r>
              <a:rPr lang="en-US" dirty="0" smtClean="0"/>
              <a:t>a comma </a:t>
            </a:r>
            <a:r>
              <a:rPr lang="en-US" dirty="0" smtClean="0"/>
              <a:t>followed by a 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put </a:t>
            </a:r>
            <a:r>
              <a:rPr lang="en-US" dirty="0" smtClean="0"/>
              <a:t>a space </a:t>
            </a:r>
            <a:r>
              <a:rPr lang="en-US" dirty="0" smtClean="0"/>
              <a:t>before the </a:t>
            </a:r>
            <a:r>
              <a:rPr lang="en-US" dirty="0"/>
              <a:t>comma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Parameters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069" y="3134360"/>
            <a:ext cx="8302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3269" y="4800600"/>
            <a:ext cx="82267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3269" y="5372100"/>
            <a:ext cx="82267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269" y="5943600"/>
            <a:ext cx="82267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069" y="3683000"/>
            <a:ext cx="8302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4336" y="3145246"/>
            <a:ext cx="1088287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0151" y="5156245"/>
            <a:ext cx="108828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 smtClean="0"/>
              <a:t>Use an empty line to separate logically related sequences of lines: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in Method Body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752600"/>
            <a:ext cx="1117309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incomes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incomesSalesReport = PrepareIncomesSalesReport();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reports.Add(incomesSalesReport);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incomesSupportReport = PrepareIncomesSupportReport();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reports.Add(incomesSupportReport);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expenses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expensesPayrollReport = PrepareExpensesPayrollReport();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reports.Add(expensesPayrollReport);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expensesMarketingReport = PrepareExpensesMarketingReport();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reports.Add(expensesMarketingReport);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22736" y="2443996"/>
            <a:ext cx="2742486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3967996"/>
            <a:ext cx="2742486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78677" y="5872996"/>
            <a:ext cx="2742486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7979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4999"/>
            <a:ext cx="11804822" cy="553440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classes / structures / interfaces / enumerations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class body with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/>
              <a:t>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following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dirty="0" smtClean="0"/>
              <a:t> of definitions:</a:t>
            </a:r>
          </a:p>
          <a:p>
            <a:pPr lvl="2">
              <a:lnSpc>
                <a:spcPct val="100000"/>
              </a:lnSpc>
            </a:pPr>
            <a:r>
              <a:rPr lang="en-US" b="1" dirty="0" smtClean="0"/>
              <a:t>By member type:</a:t>
            </a:r>
            <a:r>
              <a:rPr lang="en-US" dirty="0" smtClean="0"/>
              <a:t> constants</a:t>
            </a:r>
            <a:r>
              <a:rPr lang="en-US" dirty="0" smtClean="0"/>
              <a:t>, delegates, inner types, fields, constructors, properties, methods</a:t>
            </a:r>
          </a:p>
          <a:p>
            <a:pPr lvl="2">
              <a:lnSpc>
                <a:spcPct val="100000"/>
              </a:lnSpc>
            </a:pPr>
            <a:r>
              <a:rPr lang="en-US" b="1" dirty="0" smtClean="0"/>
              <a:t>By visibility:</a:t>
            </a:r>
            <a:r>
              <a:rPr lang="en-US" dirty="0" smtClean="0"/>
              <a:t> s</a:t>
            </a:r>
            <a:r>
              <a:rPr lang="en-US" dirty="0" smtClean="0"/>
              <a:t>tatic </a:t>
            </a:r>
            <a:r>
              <a:rPr lang="en-US" dirty="0" smtClean="0"/>
              <a:t>members, public members, protected members, internal members, private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</a:t>
            </a:r>
            <a:r>
              <a:rPr lang="en-US" dirty="0" smtClean="0"/>
              <a:t>of definitions </a:t>
            </a:r>
            <a:r>
              <a:rPr lang="en-US" dirty="0" smtClean="0"/>
              <a:t>stated above </a:t>
            </a:r>
            <a:r>
              <a:rPr lang="en-US" dirty="0" smtClean="0"/>
              <a:t>may not be </a:t>
            </a:r>
            <a:br>
              <a:rPr lang="en-US" dirty="0" smtClean="0"/>
            </a:br>
            <a:r>
              <a:rPr lang="en-US" dirty="0" smtClean="0"/>
              <a:t>the only correct order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May depend on company-level code conventions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Types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6469" y="1151121"/>
            <a:ext cx="10969943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Static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string Species = "Canis Lupus Familiaris";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Instance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int 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6556" y="6172200"/>
            <a:ext cx="28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2186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Types – </a:t>
            </a:r>
            <a:r>
              <a:rPr lang="en-US" dirty="0" smtClean="0"/>
              <a:t>Example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323976"/>
            <a:ext cx="10969943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Methods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Breathe()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TODO: breathing process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Bark()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Console.WriteLine("wuf-wuf");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4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944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conditional statements and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block after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, even when a single operator follows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 smtClean="0"/>
              <a:t> body after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new line </a:t>
            </a:r>
            <a:r>
              <a:rPr lang="en-US" dirty="0" smtClean="0"/>
              <a:t>after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block!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Never indent with more than one [Tab]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Formatting Conditional Statements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4800"/>
              </a:spcBef>
            </a:pPr>
            <a:r>
              <a:rPr lang="en-US" dirty="0" smtClean="0"/>
              <a:t>Incorrect examples: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Conditional Statements </a:t>
            </a:r>
            <a:r>
              <a:rPr lang="en-US" sz="3600" dirty="0"/>
              <a:t>and Loops Formatting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4764" y="1800761"/>
            <a:ext cx="1056364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810000"/>
            <a:ext cx="10563648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4781145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9" y="5461337"/>
            <a:ext cx="10563648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10148" y="2338451"/>
            <a:ext cx="2742486" cy="953453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missing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5100" y="3400301"/>
            <a:ext cx="3712710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Never put multiple stetements on the same line!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13295" y="5562601"/>
            <a:ext cx="3859795" cy="953453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be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16371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2800" dirty="0" smtClean="0"/>
              <a:t>Empty lines are used to separate logically unrelated parts of the source code</a:t>
            </a:r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  <a:spcBef>
                <a:spcPts val="3600"/>
              </a:spcBef>
            </a:pPr>
            <a:r>
              <a:rPr lang="en-US" sz="3000" dirty="0" smtClean="0"/>
              <a:t>Don't </a:t>
            </a:r>
            <a:r>
              <a:rPr lang="en-US" sz="3000" dirty="0" smtClean="0"/>
              <a:t>put empty </a:t>
            </a:r>
            <a:r>
              <a:rPr lang="en-US" sz="3000" dirty="0" smtClean="0"/>
              <a:t>lines when not </a:t>
            </a:r>
            <a:r>
              <a:rPr lang="en-US" sz="3000" dirty="0" smtClean="0"/>
              <a:t>needed!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Empty Lines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764" y="1676400"/>
            <a:ext cx="1056364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3854" y="3945664"/>
            <a:ext cx="3094694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separates the methods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03854" y="2169251"/>
            <a:ext cx="4570809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after the foreach block</a:t>
            </a:r>
          </a:p>
        </p:txBody>
      </p:sp>
    </p:spTree>
    <p:extLst>
      <p:ext uri="{BB962C8B-B14F-4D97-AF65-F5344CB8AC3E}">
        <p14:creationId xmlns:p14="http://schemas.microsoft.com/office/powerpoint/2010/main" val="12728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Misplaced Empty Lines – Example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152466"/>
            <a:ext cx="10969943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399133" y="3272314"/>
            <a:ext cx="4313578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do these empty lines serve for?</a:t>
            </a:r>
          </a:p>
        </p:txBody>
      </p:sp>
    </p:spTree>
    <p:extLst>
      <p:ext uri="{BB962C8B-B14F-4D97-AF65-F5344CB8AC3E}">
        <p14:creationId xmlns:p14="http://schemas.microsoft.com/office/powerpoint/2010/main" val="46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Break long lines after punctuation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Indent the second line by single [Tab]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Do not </a:t>
            </a:r>
            <a:r>
              <a:rPr lang="en-US" sz="3000" dirty="0" smtClean="0"/>
              <a:t>indent </a:t>
            </a:r>
            <a:r>
              <a:rPr lang="en-US" sz="3000" dirty="0" smtClean="0"/>
              <a:t>the </a:t>
            </a:r>
            <a:r>
              <a:rPr lang="en-US" sz="3000" dirty="0" smtClean="0"/>
              <a:t>next lines</a:t>
            </a:r>
            <a:r>
              <a:rPr lang="en-US" sz="3000" dirty="0" smtClean="0"/>
              <a:t> further</a:t>
            </a:r>
            <a:endParaRPr lang="en-US" sz="3000" dirty="0" smtClean="0"/>
          </a:p>
          <a:p>
            <a:pPr>
              <a:lnSpc>
                <a:spcPts val="3600"/>
              </a:lnSpc>
            </a:pPr>
            <a:r>
              <a:rPr lang="en-US" sz="3000" dirty="0" smtClean="0"/>
              <a:t>Examples: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Long Lines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5292804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oldEntry.Key,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3658850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- 1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y] == 0 ||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y] == 0 || matrix[x,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- 1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== 0 ||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+ 1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== 0)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6416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Why Do We Need Code Formatting?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Methods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</a:t>
            </a:r>
            <a:r>
              <a:rPr lang="en-US" dirty="0" smtClean="0"/>
              <a:t>Types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Common </a:t>
            </a:r>
            <a:r>
              <a:rPr lang="en-US" dirty="0" smtClean="0"/>
              <a:t>Mistakes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Alignments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/>
              <a:t>Automated Tools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725573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Incorrect Ways To Break Long </a:t>
            </a:r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482804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3277850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441" y="5064204"/>
            <a:ext cx="1086836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4941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types of alignments are considered harmful</a:t>
            </a:r>
          </a:p>
          <a:p>
            <a:pPr lvl="1"/>
            <a:r>
              <a:rPr lang="en-US" dirty="0" smtClean="0"/>
              <a:t>Alignments are hard-to-maintain!</a:t>
            </a:r>
          </a:p>
          <a:p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322072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487680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25883" y="4777880"/>
            <a:ext cx="3656648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Think about renaming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0923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noProof="1" smtClean="0"/>
              <a:t>Take advantage of your IDE to help formatting the code </a:t>
            </a:r>
            <a:endParaRPr lang="en-US" sz="3000" noProof="1" smtClean="0"/>
          </a:p>
          <a:p>
            <a:pPr>
              <a:lnSpc>
                <a:spcPct val="95000"/>
              </a:lnSpc>
            </a:pPr>
            <a:r>
              <a:rPr lang="en-US" sz="3000" noProof="1" smtClean="0"/>
              <a:t>[Ctrl] </a:t>
            </a:r>
            <a:r>
              <a:rPr lang="en-US" sz="3000" noProof="1" smtClean="0"/>
              <a:t>+ K + </a:t>
            </a:r>
            <a:r>
              <a:rPr lang="en-US" sz="3000" noProof="1" smtClean="0"/>
              <a:t>D in Visual Studio</a:t>
            </a:r>
            <a:endParaRPr lang="en-US" sz="3000" noProof="1" smtClean="0"/>
          </a:p>
          <a:p>
            <a:pPr lvl="1">
              <a:lnSpc>
                <a:spcPct val="95000"/>
              </a:lnSpc>
            </a:pPr>
            <a:r>
              <a:rPr lang="en-US" sz="2800" noProof="1" smtClean="0"/>
              <a:t>Automatic alignment</a:t>
            </a:r>
          </a:p>
          <a:p>
            <a:pPr>
              <a:lnSpc>
                <a:spcPct val="95000"/>
              </a:lnSpc>
            </a:pPr>
            <a:r>
              <a:rPr lang="en-US" sz="3000" noProof="1" smtClean="0"/>
              <a:t>Code style </a:t>
            </a:r>
            <a:r>
              <a:rPr lang="en-US" sz="3000" noProof="1" smtClean="0"/>
              <a:t>analysis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/>
              <a:t>StyleCop</a:t>
            </a:r>
            <a:endParaRPr lang="en-US" sz="2800" noProof="1" smtClean="0"/>
          </a:p>
          <a:p>
            <a:pPr lvl="2">
              <a:lnSpc>
                <a:spcPct val="95000"/>
              </a:lnSpc>
            </a:pPr>
            <a:r>
              <a:rPr lang="en-US" sz="2600" noProof="1">
                <a:hlinkClick r:id="rId2"/>
              </a:rPr>
              <a:t>https://</a:t>
            </a:r>
            <a:r>
              <a:rPr lang="en-US" sz="2600" noProof="1">
                <a:hlinkClick r:id="rId2"/>
              </a:rPr>
              <a:t>stylecop.codeplex.com</a:t>
            </a:r>
            <a:r>
              <a:rPr lang="en-US" sz="2600" noProof="1" smtClean="0">
                <a:hlinkClick r:id="rId2"/>
              </a:rPr>
              <a:t>/</a:t>
            </a:r>
            <a:endParaRPr lang="en-US" sz="2600" noProof="1" smtClean="0"/>
          </a:p>
          <a:p>
            <a:pPr lvl="1">
              <a:lnSpc>
                <a:spcPct val="95000"/>
              </a:lnSpc>
            </a:pPr>
            <a:r>
              <a:rPr lang="en-US" noProof="1" smtClean="0"/>
              <a:t>JetBrains ReSharper</a:t>
            </a:r>
            <a:endParaRPr lang="en-US" noProof="1"/>
          </a:p>
          <a:p>
            <a:pPr lvl="2">
              <a:lnSpc>
                <a:spcPct val="95000"/>
              </a:lnSpc>
            </a:pPr>
            <a:r>
              <a:rPr lang="en-US" sz="2600" noProof="1">
                <a:hlinkClick r:id="rId3"/>
              </a:rPr>
              <a:t>https://</a:t>
            </a:r>
            <a:r>
              <a:rPr lang="en-US" sz="2600" noProof="1">
                <a:hlinkClick r:id="rId3"/>
              </a:rPr>
              <a:t>www.jetbrains.com/resharper</a:t>
            </a:r>
            <a:r>
              <a:rPr lang="en-US" sz="2600" noProof="1" smtClean="0">
                <a:hlinkClick r:id="rId3"/>
              </a:rPr>
              <a:t>/</a:t>
            </a: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03893"/>
            <a:ext cx="10820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9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Formatting Guidelines</a:t>
            </a:r>
            <a:endParaRPr lang="en-US" sz="3000" dirty="0" smtClean="0"/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Make sure the formatting </a:t>
            </a:r>
            <a:r>
              <a:rPr lang="en-US" sz="3000" dirty="0" smtClean="0"/>
              <a:t>clearly shows</a:t>
            </a:r>
            <a:br>
              <a:rPr lang="en-US" sz="3000" dirty="0" smtClean="0"/>
            </a:br>
            <a:r>
              <a:rPr lang="en-US" sz="3000" dirty="0" smtClean="0"/>
              <a:t>the purpose of the code</a:t>
            </a:r>
            <a:endParaRPr lang="en-US" sz="30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Formatting Conventions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Blocks, types, method parameters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Separating logically related blocks of code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Automated Code Analysis and Refactoring Tools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2954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://softuni.org/courses/high-quality-code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smtClean="0"/>
              <a:t>Code Formatting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99180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549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2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pic>
        <p:nvPicPr>
          <p:cNvPr id="4" name="Picture 3" descr="C:\Users\Konov\AppData\Local\Microsoft\Windows\Temporary Internet Files\Content.IE5\DVBZGHLM\MPj0411722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030" y="3173016"/>
            <a:ext cx="1117309" cy="1150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:\Users\Konov\AppData\Local\Microsoft\Windows\Temporary Internet Files\Content.IE5\DVBZGHLM\MPj04117220000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2942" y="2132014"/>
            <a:ext cx="2133044" cy="2196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:\Users\Konov\AppData\Local\Microsoft\Windows\Temporary Internet Files\Content.IE5\DVBZGHLM\MPj04117220000[1]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4310" y="1371600"/>
            <a:ext cx="2945633" cy="303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166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Does Code Need Formatting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219200"/>
            <a:ext cx="937125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  BinaryWriter     (    fs      );</a:t>
            </a:r>
            <a:b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270401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formatting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goals</a:t>
            </a:r>
          </a:p>
          <a:p>
            <a:pPr lvl="1"/>
            <a:r>
              <a:rPr lang="en-US" dirty="0" smtClean="0"/>
              <a:t>To improve code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 lvl="1"/>
            <a:r>
              <a:rPr lang="en-US" dirty="0" smtClean="0"/>
              <a:t>To improve code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maintainability</a:t>
            </a:r>
          </a:p>
          <a:p>
            <a:r>
              <a:rPr lang="en-US" dirty="0" smtClean="0"/>
              <a:t>Fundamental principle of code formatting: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Any formatting style that follows the above principle is good</a:t>
            </a:r>
          </a:p>
          <a:p>
            <a:pPr lvl="1"/>
            <a:r>
              <a:rPr lang="en-US" dirty="0" smtClean="0"/>
              <a:t>Any other formatting is not good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Formatting Fundamentals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924112"/>
            <a:ext cx="9065101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formatting of the source code should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disclose its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25672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alone</a:t>
            </a:r>
            <a:r>
              <a:rPr lang="en-US" dirty="0" smtClean="0"/>
              <a:t>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will replace the [Tab] with 4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</a:t>
            </a:r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4419600"/>
            <a:ext cx="10563648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 will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 the [Tab] with 4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0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 empty line for separation between methods: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between Methods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752601"/>
            <a:ext cx="1056364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484971" y="4228148"/>
            <a:ext cx="3733641" cy="953453"/>
          </a:xfrm>
          <a:prstGeom prst="wedgeRoundRectCallout">
            <a:avLst>
              <a:gd name="adj1" fmla="val -90353"/>
              <a:gd name="adj2" fmla="val -1831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Leave an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 between methods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58493" y="2743201"/>
            <a:ext cx="6022465" cy="953453"/>
          </a:xfrm>
          <a:prstGeom prst="wedgeRoundRectCallout">
            <a:avLst>
              <a:gd name="adj1" fmla="val -82094"/>
              <a:gd name="adj2" fmla="val 1900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use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after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(there is no space to do it here)</a:t>
            </a:r>
          </a:p>
        </p:txBody>
      </p:sp>
    </p:spTree>
    <p:extLst>
      <p:ext uri="{BB962C8B-B14F-4D97-AF65-F5344CB8AC3E}">
        <p14:creationId xmlns:p14="http://schemas.microsoft.com/office/powerpoint/2010/main" val="42467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be indented with a single [Tab] from the class body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body should be indented with a single [Tab] as well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505200"/>
            <a:ext cx="10563648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5212" y="4093328"/>
            <a:ext cx="3605861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9692" y="3962401"/>
            <a:ext cx="5281824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entire method is indented with a single 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95325" y="4664310"/>
            <a:ext cx="2945633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45633" y="5837546"/>
            <a:ext cx="5688118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method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body is also indented</a:t>
            </a:r>
          </a:p>
        </p:txBody>
      </p:sp>
    </p:spTree>
    <p:extLst>
      <p:ext uri="{BB962C8B-B14F-4D97-AF65-F5344CB8AC3E}">
        <p14:creationId xmlns:p14="http://schemas.microsoft.com/office/powerpoint/2010/main" val="14866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Brackets in </a:t>
            </a:r>
            <a:r>
              <a:rPr lang="en-US" sz="3800" dirty="0" smtClean="0"/>
              <a:t>Method Declarations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Brackets in the method </a:t>
            </a:r>
            <a:r>
              <a:rPr lang="en-US" dirty="0" smtClean="0"/>
              <a:t>declarations </a:t>
            </a:r>
            <a:r>
              <a:rPr lang="en-US" dirty="0" smtClean="0"/>
              <a:t>should be formatted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 smtClean="0"/>
              <a:t>follows: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Don't  use spaces between the brackets: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same applies for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-conditions and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451462"/>
            <a:ext cx="7546336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CalculateFactorial(uint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9" y="3793941"/>
            <a:ext cx="7546336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CalculateFactorial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2589" y="4373062"/>
            <a:ext cx="7546336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CalculateFactorial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2589" y="5750560"/>
            <a:ext cx="7546336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9925" y="2201091"/>
            <a:ext cx="1088287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6123" y="3831772"/>
            <a:ext cx="108828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789692" y="5491996"/>
            <a:ext cx="5688118" cy="527804"/>
          </a:xfrm>
          <a:prstGeom prst="wedgeRoundRectCallout">
            <a:avLst>
              <a:gd name="adj1" fmla="val -87762"/>
              <a:gd name="adj2" fmla="val 4045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brackets should be on their own line</a:t>
            </a:r>
          </a:p>
        </p:txBody>
      </p:sp>
    </p:spTree>
    <p:extLst>
      <p:ext uri="{BB962C8B-B14F-4D97-AF65-F5344CB8AC3E}">
        <p14:creationId xmlns:p14="http://schemas.microsoft.com/office/powerpoint/2010/main" val="16163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1574</Words>
  <Application>Microsoft Office PowerPoint</Application>
  <PresentationFormat>Custom</PresentationFormat>
  <Paragraphs>340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Code Formatting</vt:lpstr>
      <vt:lpstr>Table of Contents</vt:lpstr>
      <vt:lpstr>Code Formatting</vt:lpstr>
      <vt:lpstr>Why Does Code Need Formatting?</vt:lpstr>
      <vt:lpstr>Code Formatting Fundamentals</vt:lpstr>
      <vt:lpstr>Formatting Blocks</vt:lpstr>
      <vt:lpstr>Empty Lines between Methods</vt:lpstr>
      <vt:lpstr>Indentation of Methods</vt:lpstr>
      <vt:lpstr>Brackets in Method Declarations</vt:lpstr>
      <vt:lpstr>Separating Parameters</vt:lpstr>
      <vt:lpstr>Empty Lines in Method Body</vt:lpstr>
      <vt:lpstr>Formatting Types</vt:lpstr>
      <vt:lpstr>Formatting Types – Example</vt:lpstr>
      <vt:lpstr>Formatting Types – Example (2)</vt:lpstr>
      <vt:lpstr>Formatting Conditional Statements and Loops</vt:lpstr>
      <vt:lpstr>Conditional Statements and Loops Formatting </vt:lpstr>
      <vt:lpstr>Using Empty Lines</vt:lpstr>
      <vt:lpstr>Misplaced Empty Lines – Example</vt:lpstr>
      <vt:lpstr>Breaking Long Lines</vt:lpstr>
      <vt:lpstr>Incorrect Ways To Break Long Lines</vt:lpstr>
      <vt:lpstr>Alignments</vt:lpstr>
      <vt:lpstr>Automated Tools</vt:lpstr>
      <vt:lpstr>Code Formatting</vt:lpstr>
      <vt:lpstr>Summary</vt:lpstr>
      <vt:lpstr>Code Formatting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2015-07-09T08:06:27Z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