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537" r:id="rId4"/>
    <p:sldId id="569" r:id="rId5"/>
    <p:sldId id="584" r:id="rId6"/>
    <p:sldId id="591" r:id="rId7"/>
    <p:sldId id="590" r:id="rId8"/>
    <p:sldId id="585" r:id="rId9"/>
    <p:sldId id="586" r:id="rId10"/>
    <p:sldId id="587" r:id="rId11"/>
    <p:sldId id="588" r:id="rId12"/>
    <p:sldId id="589" r:id="rId13"/>
    <p:sldId id="592" r:id="rId14"/>
    <p:sldId id="580" r:id="rId15"/>
    <p:sldId id="581" r:id="rId16"/>
    <p:sldId id="582" r:id="rId17"/>
    <p:sldId id="58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606"/>
    <a:srgbClr val="F8D49E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6446" autoAdjust="0"/>
  </p:normalViewPr>
  <p:slideViewPr>
    <p:cSldViewPr>
      <p:cViewPr varScale="1">
        <p:scale>
          <a:sx n="88" d="100"/>
          <a:sy n="88" d="100"/>
        </p:scale>
        <p:origin x="45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2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3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0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4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5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8/11/2015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3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5" Type="http://schemas.openxmlformats.org/officeDocument/2006/relationships/image" Target="../media/image21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softwaregroup-bg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171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1716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0234" y="651067"/>
            <a:ext cx="7772400" cy="14825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Build Processes and Continuous Integration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7833" y="2133600"/>
            <a:ext cx="7926779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Automating </a:t>
            </a:r>
            <a:r>
              <a:rPr lang="en-US" sz="3600" smtClean="0"/>
              <a:t>Build Processes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0286" y="3830714"/>
            <a:ext cx="2133598" cy="23414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939786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blog.jki.net/wp-content/uploads/2012/09/jki-continuous-integration-graphic-0918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466" y="3429000"/>
            <a:ext cx="3014168" cy="31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clone of </a:t>
            </a:r>
            <a:r>
              <a:rPr lang="en-US" dirty="0" err="1" smtClean="0"/>
              <a:t>CruiseControl</a:t>
            </a:r>
            <a:endParaRPr lang="en-US" dirty="0" smtClean="0"/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TeamCity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032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990600"/>
            <a:ext cx="5181600" cy="53676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582528"/>
            <a:ext cx="10969943" cy="820600"/>
          </a:xfrm>
        </p:spPr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TeamCity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55527"/>
            <a:ext cx="8532178" cy="69287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blog.xebialabs.com/wp-content/uploads/2013/07/logo_teamci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81" y="2133600"/>
            <a:ext cx="846666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638799"/>
          </a:xfrm>
        </p:spPr>
        <p:txBody>
          <a:bodyPr>
            <a:noAutofit/>
          </a:bodyPr>
          <a:lstStyle/>
          <a:p>
            <a:r>
              <a:rPr lang="en-US" sz="4600" dirty="0"/>
              <a:t>Source Code Building</a:t>
            </a:r>
          </a:p>
          <a:p>
            <a:r>
              <a:rPr lang="en-US" sz="4600" dirty="0"/>
              <a:t>Build Processes</a:t>
            </a:r>
          </a:p>
          <a:p>
            <a:r>
              <a:rPr lang="en-US" sz="4600" dirty="0"/>
              <a:t>Continuous Integration</a:t>
            </a:r>
          </a:p>
          <a:p>
            <a:pPr lvl="1"/>
            <a:r>
              <a:rPr lang="en-US" sz="4400" dirty="0" err="1"/>
              <a:t>JetBrains</a:t>
            </a:r>
            <a:r>
              <a:rPr lang="en-US" sz="4400"/>
              <a:t> </a:t>
            </a:r>
            <a:r>
              <a:rPr lang="en-US" sz="4400" smtClean="0"/>
              <a:t>TeamCity</a:t>
            </a:r>
            <a:endParaRPr lang="en-US" sz="4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524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Build Processes and Continuous Integration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4884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3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838201"/>
            <a:ext cx="11579384" cy="5867400"/>
          </a:xfrm>
        </p:spPr>
        <p:txBody>
          <a:bodyPr>
            <a:normAutofit/>
          </a:bodyPr>
          <a:lstStyle/>
          <a:p>
            <a:r>
              <a:rPr lang="en-US" sz="4600" dirty="0" smtClean="0"/>
              <a:t>Source Code Building</a:t>
            </a:r>
          </a:p>
          <a:p>
            <a:r>
              <a:rPr lang="en-US" sz="4600" dirty="0" smtClean="0"/>
              <a:t>Build Processes</a:t>
            </a:r>
          </a:p>
          <a:p>
            <a:r>
              <a:rPr lang="en-US" sz="4600" dirty="0" smtClean="0"/>
              <a:t>Continuous Integration</a:t>
            </a:r>
          </a:p>
          <a:p>
            <a:pPr lvl="1"/>
            <a:r>
              <a:rPr lang="en-US" sz="4400" dirty="0" err="1" smtClean="0"/>
              <a:t>JetBrains</a:t>
            </a:r>
            <a:r>
              <a:rPr lang="en-US" sz="4400" dirty="0" smtClean="0"/>
              <a:t> TeamCity</a:t>
            </a:r>
          </a:p>
          <a:p>
            <a:endParaRPr lang="en-US" sz="4600" dirty="0" smtClean="0"/>
          </a:p>
          <a:p>
            <a:endParaRPr lang="en-US" sz="4600" dirty="0" smtClean="0"/>
          </a:p>
          <a:p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1" y="19812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1015" y="5410200"/>
            <a:ext cx="10563648" cy="820600"/>
          </a:xfrm>
        </p:spPr>
        <p:txBody>
          <a:bodyPr/>
          <a:lstStyle/>
          <a:p>
            <a:r>
              <a:rPr lang="en-US" dirty="0" smtClean="0"/>
              <a:t>Build Automation</a:t>
            </a:r>
            <a:endParaRPr lang="en-US" dirty="0"/>
          </a:p>
        </p:txBody>
      </p:sp>
      <p:pic>
        <p:nvPicPr>
          <p:cNvPr id="2050" name="Picture 2" descr="http://cdn2.hubspot.net/hub/202647/file-2407653194-jpg/images/building_a_content_strate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39" y="1219200"/>
            <a:ext cx="5638800" cy="3752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What does it mean to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sz="3600" dirty="0" smtClean="0"/>
              <a:t> software?</a:t>
            </a:r>
          </a:p>
          <a:p>
            <a:pPr lvl="1">
              <a:defRPr/>
            </a:pPr>
            <a:r>
              <a:rPr lang="en-US" sz="3600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sz="3600" dirty="0" smtClean="0"/>
              <a:t>Build activities can also include:</a:t>
            </a:r>
          </a:p>
          <a:p>
            <a:pPr lvl="2">
              <a:defRPr/>
            </a:pPr>
            <a:r>
              <a:rPr lang="en-US" sz="3200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sz="3200" dirty="0" smtClean="0"/>
              <a:t>Linking external resources</a:t>
            </a:r>
          </a:p>
          <a:p>
            <a:pPr lvl="2">
              <a:defRPr/>
            </a:pPr>
            <a:r>
              <a:rPr lang="en-US" sz="3200" dirty="0" smtClean="0"/>
              <a:t>Executing unit tests</a:t>
            </a:r>
          </a:p>
          <a:p>
            <a:pPr lvl="2">
              <a:defRPr/>
            </a:pPr>
            <a:r>
              <a:rPr lang="en-US" sz="3200" dirty="0" smtClean="0"/>
              <a:t>Creating installation packages</a:t>
            </a:r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Builds</a:t>
            </a:r>
          </a:p>
        </p:txBody>
      </p:sp>
    </p:spTree>
    <p:extLst>
      <p:ext uri="{BB962C8B-B14F-4D97-AF65-F5344CB8AC3E}">
        <p14:creationId xmlns:p14="http://schemas.microsoft.com/office/powerpoint/2010/main" val="32458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867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You can create custom build processes</a:t>
            </a:r>
          </a:p>
          <a:p>
            <a:pPr lvl="1">
              <a:defRPr/>
            </a:pPr>
            <a:r>
              <a:rPr lang="en-US" dirty="0" smtClean="0"/>
              <a:t>Used in continuous integration environments</a:t>
            </a:r>
          </a:p>
          <a:p>
            <a:pPr lvl="1">
              <a:defRPr/>
            </a:pPr>
            <a:r>
              <a:rPr lang="en-US" dirty="0" smtClean="0"/>
              <a:t>Contain a set of steps to execute when building the project</a:t>
            </a:r>
          </a:p>
          <a:p>
            <a:pPr>
              <a:defRPr/>
            </a:pPr>
            <a:r>
              <a:rPr lang="en-US" dirty="0" smtClean="0"/>
              <a:t>Build processes resolve dependencies across projects</a:t>
            </a:r>
          </a:p>
          <a:p>
            <a:pPr>
              <a:defRPr/>
            </a:pPr>
            <a:r>
              <a:rPr lang="en-US" dirty="0" smtClean="0"/>
              <a:t>Build processes can prevent team members from “breaking </a:t>
            </a:r>
            <a:br>
              <a:rPr lang="en-US" dirty="0" smtClean="0"/>
            </a:br>
            <a:r>
              <a:rPr lang="en-US" dirty="0" smtClean="0"/>
              <a:t>the build”</a:t>
            </a:r>
          </a:p>
          <a:p>
            <a:pPr lvl="1">
              <a:defRPr/>
            </a:pPr>
            <a:r>
              <a:rPr lang="en-US" dirty="0" smtClean="0"/>
              <a:t>Each commit in the source control repository goes through the build process first</a:t>
            </a:r>
          </a:p>
          <a:p>
            <a:pPr lvl="1">
              <a:defRPr/>
            </a:pPr>
            <a:r>
              <a:rPr lang="en-US" dirty="0" smtClean="0"/>
              <a:t>If it fails, it is not sent to the repository</a:t>
            </a:r>
          </a:p>
          <a:p>
            <a:pPr>
              <a:defRPr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msdn.microsoft.com/en-us/library/ms181715.aspx</a:t>
            </a:r>
            <a:endParaRPr lang="en-US" dirty="0" smtClean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Build Processes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663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Connect Visual Studio’s Team Explorer to a source control system</a:t>
            </a:r>
          </a:p>
          <a:p>
            <a:pPr>
              <a:defRPr/>
            </a:pPr>
            <a:r>
              <a:rPr lang="en-US" sz="3200" dirty="0" smtClean="0"/>
              <a:t>Open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Builds</a:t>
            </a:r>
            <a:r>
              <a:rPr lang="en-US" sz="3200" dirty="0" smtClean="0"/>
              <a:t> in Team Explorer</a:t>
            </a:r>
          </a:p>
          <a:p>
            <a:pPr>
              <a:defRPr/>
            </a:pPr>
            <a:r>
              <a:rPr lang="en-US" sz="3200" dirty="0" smtClean="0"/>
              <a:t>Click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Build Definition</a:t>
            </a:r>
          </a:p>
          <a:p>
            <a:pPr>
              <a:defRPr/>
            </a:pPr>
            <a:r>
              <a:rPr lang="en-US" sz="3200" dirty="0" smtClean="0"/>
              <a:t>Use the UI to create your own build process definition</a:t>
            </a:r>
          </a:p>
          <a:p>
            <a:pPr lvl="1">
              <a:defRPr/>
            </a:pPr>
            <a:r>
              <a:rPr lang="en-US" sz="3000" dirty="0" smtClean="0"/>
              <a:t>Specify the steps which will be performed after VS starts </a:t>
            </a:r>
            <a:br>
              <a:rPr lang="en-US" sz="3000" dirty="0" smtClean="0"/>
            </a:br>
            <a:r>
              <a:rPr lang="en-US" sz="3000" dirty="0" smtClean="0"/>
              <a:t>to build your project</a:t>
            </a:r>
          </a:p>
          <a:p>
            <a:pPr lvl="1">
              <a:defRPr/>
            </a:pPr>
            <a:r>
              <a:rPr lang="en-US" sz="3000" dirty="0" smtClean="0"/>
              <a:t>Specify output file locations</a:t>
            </a:r>
            <a:endParaRPr lang="en-US" sz="3000" dirty="0"/>
          </a:p>
          <a:p>
            <a:pPr>
              <a:defRPr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msdn.microsoft.com/en-us/library/ms181716.aspx</a:t>
            </a:r>
            <a:endParaRPr lang="en-US" dirty="0" smtClean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a Build Definition</a:t>
            </a:r>
          </a:p>
        </p:txBody>
      </p:sp>
    </p:spTree>
    <p:extLst>
      <p:ext uri="{BB962C8B-B14F-4D97-AF65-F5344CB8AC3E}">
        <p14:creationId xmlns:p14="http://schemas.microsoft.com/office/powerpoint/2010/main" val="24321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55" y="1219200"/>
            <a:ext cx="5001980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582528"/>
            <a:ext cx="10969943" cy="8206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55527"/>
            <a:ext cx="8532178" cy="692873"/>
          </a:xfrm>
        </p:spPr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TeamCity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Continuous integration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2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544</Words>
  <Application>Microsoft Office PowerPoint</Application>
  <PresentationFormat>Custom</PresentationFormat>
  <Paragraphs>123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Build Processes and Continuous Integration</vt:lpstr>
      <vt:lpstr>Table of Contents</vt:lpstr>
      <vt:lpstr>Build Automation</vt:lpstr>
      <vt:lpstr>Software Builds</vt:lpstr>
      <vt:lpstr>Build Processes in Visual Studio</vt:lpstr>
      <vt:lpstr>Creating a Build Definition</vt:lpstr>
      <vt:lpstr>Continuous Integration</vt:lpstr>
      <vt:lpstr>Continuous Integration (CI)</vt:lpstr>
      <vt:lpstr>Components of the CI System</vt:lpstr>
      <vt:lpstr>Continuous Integration Systems</vt:lpstr>
      <vt:lpstr>The CI Process</vt:lpstr>
      <vt:lpstr>JetBrains TeamCity</vt:lpstr>
      <vt:lpstr>Summary</vt:lpstr>
      <vt:lpstr>Build Processes and Continuous Integration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2015-08-11T11:05:23Z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